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81" r:id="rId2"/>
    <p:sldId id="280" r:id="rId3"/>
    <p:sldId id="283" r:id="rId4"/>
    <p:sldId id="284" r:id="rId5"/>
    <p:sldId id="285" r:id="rId6"/>
    <p:sldId id="287" r:id="rId7"/>
    <p:sldId id="288"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1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6D852-40ED-48C7-A641-CED5C111CF4B}" type="datetimeFigureOut">
              <a:rPr lang="es-MX" smtClean="0"/>
              <a:t>17/06/2018</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5549B-9DD4-4199-877F-EC17878A0F8C}" type="slidenum">
              <a:rPr lang="es-MX" smtClean="0"/>
              <a:t>‹Nº›</a:t>
            </a:fld>
            <a:endParaRPr lang="es-MX"/>
          </a:p>
        </p:txBody>
      </p:sp>
    </p:spTree>
    <p:extLst>
      <p:ext uri="{BB962C8B-B14F-4D97-AF65-F5344CB8AC3E}">
        <p14:creationId xmlns:p14="http://schemas.microsoft.com/office/powerpoint/2010/main" val="410956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2007109E-7076-4098-9A02-F06AAA7A5E6B}" type="slidenum">
              <a:rPr lang="es-MX" smtClean="0">
                <a:solidFill>
                  <a:prstClr val="black"/>
                </a:solidFill>
              </a:rPr>
              <a:pPr/>
              <a:t>1</a:t>
            </a:fld>
            <a:endParaRPr lang="es-MX">
              <a:solidFill>
                <a:prstClr val="black"/>
              </a:solidFill>
            </a:endParaRPr>
          </a:p>
        </p:txBody>
      </p:sp>
    </p:spTree>
    <p:extLst>
      <p:ext uri="{BB962C8B-B14F-4D97-AF65-F5344CB8AC3E}">
        <p14:creationId xmlns:p14="http://schemas.microsoft.com/office/powerpoint/2010/main" val="4183294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152357" y="1463039"/>
            <a:ext cx="5275385" cy="1589651"/>
          </a:xfrm>
          <a:prstGeom prst="rect">
            <a:avLst/>
          </a:prstGeom>
        </p:spPr>
        <p:txBody>
          <a:bodyPr anchor="b">
            <a:noAutofit/>
          </a:bodyPr>
          <a:lstStyle>
            <a:lvl1pPr algn="ctr">
              <a:defRPr sz="8625">
                <a:solidFill>
                  <a:schemeClr val="bg1"/>
                </a:solidFill>
                <a:latin typeface="Bauhaus 93" panose="04030905020B02020C02" pitchFamily="82" charset="0"/>
              </a:defRPr>
            </a:lvl1pPr>
          </a:lstStyle>
          <a:p>
            <a:r>
              <a:rPr lang="es-ES" dirty="0" err="1"/>
              <a:t>Proteco</a:t>
            </a:r>
            <a:endParaRPr lang="es-MX" dirty="0"/>
          </a:p>
        </p:txBody>
      </p:sp>
      <p:sp>
        <p:nvSpPr>
          <p:cNvPr id="3" name="Subtítulo 2"/>
          <p:cNvSpPr>
            <a:spLocks noGrp="1"/>
          </p:cNvSpPr>
          <p:nvPr>
            <p:ph type="subTitle" idx="1" hasCustomPrompt="1"/>
          </p:nvPr>
        </p:nvSpPr>
        <p:spPr>
          <a:xfrm>
            <a:off x="2278967" y="3193366"/>
            <a:ext cx="4684542" cy="1420837"/>
          </a:xfrm>
          <a:prstGeom prst="rect">
            <a:avLst/>
          </a:prstGeom>
        </p:spPr>
        <p:txBody>
          <a:bodyPr>
            <a:normAutofit/>
          </a:bodyPr>
          <a:lstStyle>
            <a:lvl1pPr marL="0" indent="0" algn="r">
              <a:buNone/>
              <a:defRPr sz="2400" baseline="0">
                <a:solidFill>
                  <a:schemeClr val="bg1">
                    <a:lumMod val="50000"/>
                  </a:schemeClr>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Presentación de cursos </a:t>
            </a:r>
            <a:r>
              <a:rPr lang="es-ES" dirty="0" err="1"/>
              <a:t>intersemestrales</a:t>
            </a:r>
            <a:r>
              <a:rPr lang="es-ES" dirty="0"/>
              <a:t>.</a:t>
            </a:r>
            <a:endParaRPr lang="es-MX" dirty="0"/>
          </a:p>
        </p:txBody>
      </p:sp>
      <p:sp>
        <p:nvSpPr>
          <p:cNvPr id="4" name="Marcador de fecha 3"/>
          <p:cNvSpPr>
            <a:spLocks noGrp="1"/>
          </p:cNvSpPr>
          <p:nvPr>
            <p:ph type="dt" sz="half" idx="10"/>
          </p:nvPr>
        </p:nvSpPr>
        <p:spPr>
          <a:xfrm>
            <a:off x="1430508" y="5991226"/>
            <a:ext cx="2948061" cy="365125"/>
          </a:xfrm>
        </p:spPr>
        <p:txBody>
          <a:bodyPr/>
          <a:lstStyle>
            <a:lvl1pPr>
              <a:defRPr sz="1500" b="1">
                <a:latin typeface="Century Gothic" panose="020B0502020202020204" pitchFamily="34" charset="0"/>
              </a:defRPr>
            </a:lvl1pPr>
          </a:lstStyle>
          <a:p>
            <a:pPr algn="ctr"/>
            <a:r>
              <a:rPr lang="es-MX" dirty="0"/>
              <a:t>10 de Noviembre de 2016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58329" y="211015"/>
            <a:ext cx="6246056" cy="928469"/>
          </a:xfrm>
          <a:prstGeom prst="rect">
            <a:avLst/>
          </a:prstGeom>
        </p:spPr>
        <p:txBody>
          <a:bodyPr>
            <a:normAutofit/>
          </a:bodyPr>
          <a:lstStyle>
            <a:lvl1pPr>
              <a:defRPr sz="3300">
                <a:solidFill>
                  <a:schemeClr val="accent4"/>
                </a:solidFill>
                <a:latin typeface="Century Gothic" panose="020B0502020202020204" pitchFamily="34" charset="0"/>
              </a:defRPr>
            </a:lvl1pPr>
          </a:lstStyle>
          <a:p>
            <a:r>
              <a:rPr lang="es-ES"/>
              <a:t>Haga clic para modificar el estilo de título del patrón</a:t>
            </a:r>
            <a:endParaRPr lang="es-MX" dirty="0"/>
          </a:p>
        </p:txBody>
      </p:sp>
      <p:sp>
        <p:nvSpPr>
          <p:cNvPr id="3" name="Marcador de contenido 2"/>
          <p:cNvSpPr>
            <a:spLocks noGrp="1"/>
          </p:cNvSpPr>
          <p:nvPr>
            <p:ph idx="1"/>
          </p:nvPr>
        </p:nvSpPr>
        <p:spPr>
          <a:xfrm>
            <a:off x="1645920" y="1786597"/>
            <a:ext cx="6773593" cy="4445391"/>
          </a:xfrm>
          <a:prstGeom prst="rect">
            <a:avLst/>
          </a:prstGeom>
        </p:spPr>
        <p:txBody>
          <a:bodyPr/>
          <a:lstStyle>
            <a:lvl1pPr>
              <a:defRPr>
                <a:solidFill>
                  <a:schemeClr val="tx1">
                    <a:lumMod val="65000"/>
                    <a:lumOff val="35000"/>
                  </a:schemeClr>
                </a:solidFill>
                <a:latin typeface="Century Gothic" panose="020B0502020202020204" pitchFamily="34" charset="0"/>
              </a:defRPr>
            </a:lvl1pPr>
          </a:lstStyle>
          <a:p>
            <a:pPr lvl="0"/>
            <a:r>
              <a:rPr lang="es-ES"/>
              <a:t>Editar el estilo de texto del patrón</a:t>
            </a:r>
          </a:p>
        </p:txBody>
      </p:sp>
      <p:sp>
        <p:nvSpPr>
          <p:cNvPr id="5" name="Marcador de pie de página 4"/>
          <p:cNvSpPr>
            <a:spLocks noGrp="1"/>
          </p:cNvSpPr>
          <p:nvPr>
            <p:ph type="ftr" sz="quarter" idx="11"/>
          </p:nvPr>
        </p:nvSpPr>
        <p:spPr>
          <a:xfrm>
            <a:off x="102870" y="211015"/>
            <a:ext cx="2186647" cy="365125"/>
          </a:xfrm>
        </p:spPr>
        <p:txBody>
          <a:bodyPr/>
          <a:lstStyle/>
          <a:p>
            <a:r>
              <a:rPr lang="es-MX" dirty="0"/>
              <a:t>Cursos Intersemestrales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CEB0C54-FA73-46AB-9853-4BF0108293D9}" type="datetimeFigureOut">
              <a:rPr lang="es-MX" smtClean="0"/>
              <a:t>17/06/2018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31256" y="1324610"/>
            <a:ext cx="5317588" cy="1671808"/>
          </a:xfrm>
          <a:prstGeom prst="rect">
            <a:avLst/>
          </a:prstGeom>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291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CEB0C54-FA73-46AB-9853-4BF0108293D9}" type="datetimeFigureOut">
              <a:rPr lang="es-MX" smtClean="0"/>
              <a:t>17/06/2018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CEB0C54-FA73-46AB-9853-4BF0108293D9}" type="datetimeFigureOut">
              <a:rPr lang="es-MX" smtClean="0"/>
              <a:t>17/06/2018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EB0C54-FA73-46AB-9853-4BF0108293D9}" type="datetimeFigureOut">
              <a:rPr lang="es-MX" smtClean="0"/>
              <a:t>17/06/2018</a:t>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50DA-C6A6-4037-B99E-BF22814286E2}"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alsamiq.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43705" y="1311440"/>
            <a:ext cx="5275385" cy="1541039"/>
          </a:xfrm>
        </p:spPr>
        <p:txBody>
          <a:bodyPr/>
          <a:lstStyle/>
          <a:p>
            <a:r>
              <a:rPr lang="es-MX" dirty="0" err="1">
                <a:solidFill>
                  <a:prstClr val="white"/>
                </a:solidFill>
              </a:rPr>
              <a:t>Mockups</a:t>
            </a:r>
            <a:endParaRPr lang="en-US" sz="5400" dirty="0"/>
          </a:p>
        </p:txBody>
      </p:sp>
      <p:sp>
        <p:nvSpPr>
          <p:cNvPr id="3" name="Subtítulo 2"/>
          <p:cNvSpPr>
            <a:spLocks noGrp="1"/>
          </p:cNvSpPr>
          <p:nvPr>
            <p:ph type="subTitle" idx="1"/>
          </p:nvPr>
        </p:nvSpPr>
        <p:spPr>
          <a:xfrm>
            <a:off x="2405966" y="4989152"/>
            <a:ext cx="4684542" cy="1420837"/>
          </a:xfrm>
        </p:spPr>
        <p:txBody>
          <a:bodyPr>
            <a:normAutofit/>
          </a:bodyPr>
          <a:lstStyle/>
          <a:p>
            <a:r>
              <a:rPr lang="es-MX" sz="3200" dirty="0" smtClean="0"/>
              <a:t>Diseño web básico</a:t>
            </a:r>
          </a:p>
          <a:p>
            <a:r>
              <a:rPr lang="es-MX" sz="3200" dirty="0" smtClean="0"/>
              <a:t>Junio 2018</a:t>
            </a:r>
            <a:endParaRPr lang="es-MX" sz="3200" dirty="0"/>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sz="3200" dirty="0" smtClean="0">
                <a:solidFill>
                  <a:prstClr val="white">
                    <a:lumMod val="50000"/>
                  </a:prstClr>
                </a:solidFill>
              </a:rPr>
              <a:t>Maquetar antes de</a:t>
            </a:r>
          </a:p>
          <a:p>
            <a:r>
              <a:rPr lang="es-MX" sz="3200" dirty="0" smtClean="0">
                <a:solidFill>
                  <a:prstClr val="white">
                    <a:lumMod val="50000"/>
                  </a:prstClr>
                </a:solidFill>
              </a:rPr>
              <a:t>desarrollar</a:t>
            </a:r>
            <a:endParaRPr lang="es-MX" sz="3200" dirty="0">
              <a:solidFill>
                <a:prstClr val="white">
                  <a:lumMod val="50000"/>
                </a:prstClr>
              </a:solidFill>
            </a:endParaRPr>
          </a:p>
        </p:txBody>
      </p:sp>
    </p:spTree>
    <p:extLst>
      <p:ext uri="{BB962C8B-B14F-4D97-AF65-F5344CB8AC3E}">
        <p14:creationId xmlns:p14="http://schemas.microsoft.com/office/powerpoint/2010/main" val="958681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21989" y="357505"/>
            <a:ext cx="5436235" cy="596265"/>
          </a:xfrm>
        </p:spPr>
        <p:txBody>
          <a:bodyPr/>
          <a:lstStyle/>
          <a:p>
            <a:pPr algn="r"/>
            <a:r>
              <a:rPr lang="es-MX" altLang="es-ES" dirty="0" smtClean="0"/>
              <a:t>Diseño estructural</a:t>
            </a:r>
            <a:endParaRPr lang="es-MX" altLang="es-ES" dirty="0"/>
          </a:p>
        </p:txBody>
      </p:sp>
      <p:sp>
        <p:nvSpPr>
          <p:cNvPr id="3" name="Marcador de posición de contenido 2"/>
          <p:cNvSpPr>
            <a:spLocks noGrp="1"/>
          </p:cNvSpPr>
          <p:nvPr>
            <p:ph idx="1"/>
          </p:nvPr>
        </p:nvSpPr>
        <p:spPr/>
        <p:txBody>
          <a:bodyPr/>
          <a:lstStyle/>
          <a:p>
            <a:pPr algn="just">
              <a:lnSpc>
                <a:spcPct val="150000"/>
              </a:lnSpc>
            </a:pPr>
            <a:r>
              <a:rPr lang="es-ES" altLang="en-US" dirty="0" smtClean="0"/>
              <a:t>Los </a:t>
            </a:r>
            <a:r>
              <a:rPr lang="es-ES" altLang="en-US" dirty="0" err="1" smtClean="0"/>
              <a:t>mockups</a:t>
            </a:r>
            <a:r>
              <a:rPr lang="es-ES" altLang="en-US" dirty="0" smtClean="0"/>
              <a:t> en el desarrollo web nos sirven para organizar y plantear el diseño de nuestro sitio… Pero es un diseño en el cual se dejan de lado los colores, los efectos, la funcionalidad de los botones, etc.</a:t>
            </a:r>
          </a:p>
        </p:txBody>
      </p:sp>
      <p:pic>
        <p:nvPicPr>
          <p:cNvPr id="4" name="Imagen 3"/>
          <p:cNvPicPr>
            <a:picLocks noChangeAspect="1"/>
          </p:cNvPicPr>
          <p:nvPr/>
        </p:nvPicPr>
        <p:blipFill>
          <a:blip r:embed="rId2"/>
          <a:stretch>
            <a:fillRect/>
          </a:stretch>
        </p:blipFill>
        <p:spPr>
          <a:xfrm>
            <a:off x="3937326" y="3866399"/>
            <a:ext cx="4482187" cy="2520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21989" y="357505"/>
            <a:ext cx="5436235" cy="596265"/>
          </a:xfrm>
        </p:spPr>
        <p:txBody>
          <a:bodyPr/>
          <a:lstStyle/>
          <a:p>
            <a:pPr algn="r"/>
            <a:r>
              <a:rPr lang="es-MX" altLang="es-ES" dirty="0" smtClean="0"/>
              <a:t>Diseño estructural</a:t>
            </a:r>
            <a:endParaRPr lang="es-MX" altLang="es-ES" dirty="0"/>
          </a:p>
        </p:txBody>
      </p:sp>
      <p:sp>
        <p:nvSpPr>
          <p:cNvPr id="3" name="Marcador de posición de contenido 2"/>
          <p:cNvSpPr>
            <a:spLocks noGrp="1"/>
          </p:cNvSpPr>
          <p:nvPr>
            <p:ph idx="1"/>
          </p:nvPr>
        </p:nvSpPr>
        <p:spPr/>
        <p:txBody>
          <a:bodyPr/>
          <a:lstStyle/>
          <a:p>
            <a:pPr algn="just">
              <a:lnSpc>
                <a:spcPct val="150000"/>
              </a:lnSpc>
            </a:pPr>
            <a:r>
              <a:rPr lang="es-ES" altLang="en-US" dirty="0" smtClean="0"/>
              <a:t>También llamado </a:t>
            </a:r>
            <a:r>
              <a:rPr lang="es-ES" altLang="en-US" i="1" dirty="0" smtClean="0"/>
              <a:t>maquetado web</a:t>
            </a:r>
            <a:r>
              <a:rPr lang="es-ES" altLang="en-US" dirty="0" smtClean="0"/>
              <a:t>, nos es de gran ayuda para comenzar a materializar las ideas que hay en mente para la creación de un sitio web.</a:t>
            </a:r>
          </a:p>
          <a:p>
            <a:pPr algn="just">
              <a:lnSpc>
                <a:spcPct val="150000"/>
              </a:lnSpc>
            </a:pPr>
            <a:r>
              <a:rPr lang="es-ES" altLang="en-US" dirty="0" smtClean="0"/>
              <a:t>Es de las primeras fases que se tienen que llevar a cabo para realizar un buen proyecto; es una sencilla representación estática de nuestro diseño pero no por eso es menos importante.</a:t>
            </a:r>
          </a:p>
        </p:txBody>
      </p:sp>
    </p:spTree>
    <p:extLst>
      <p:ext uri="{BB962C8B-B14F-4D97-AF65-F5344CB8AC3E}">
        <p14:creationId xmlns:p14="http://schemas.microsoft.com/office/powerpoint/2010/main" val="1221009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21989" y="357505"/>
            <a:ext cx="5436235" cy="596265"/>
          </a:xfrm>
        </p:spPr>
        <p:txBody>
          <a:bodyPr/>
          <a:lstStyle/>
          <a:p>
            <a:pPr algn="r"/>
            <a:r>
              <a:rPr lang="es-MX" altLang="es-ES" dirty="0" smtClean="0"/>
              <a:t>Hagamos una analogía</a:t>
            </a:r>
            <a:endParaRPr lang="es-MX" altLang="es-ES" dirty="0"/>
          </a:p>
        </p:txBody>
      </p:sp>
      <p:sp>
        <p:nvSpPr>
          <p:cNvPr id="3" name="Marcador de posición de contenido 2"/>
          <p:cNvSpPr>
            <a:spLocks noGrp="1"/>
          </p:cNvSpPr>
          <p:nvPr>
            <p:ph idx="1"/>
          </p:nvPr>
        </p:nvSpPr>
        <p:spPr/>
        <p:txBody>
          <a:bodyPr/>
          <a:lstStyle/>
          <a:p>
            <a:pPr algn="just">
              <a:lnSpc>
                <a:spcPct val="150000"/>
              </a:lnSpc>
            </a:pPr>
            <a:r>
              <a:rPr lang="es-ES" altLang="en-US" dirty="0" smtClean="0"/>
              <a:t>Una manera fácil y rápida de comprender la importancia de los </a:t>
            </a:r>
            <a:r>
              <a:rPr lang="es-ES" altLang="en-US" dirty="0" err="1" smtClean="0"/>
              <a:t>mockups</a:t>
            </a:r>
            <a:r>
              <a:rPr lang="es-ES" altLang="en-US" dirty="0" smtClean="0"/>
              <a:t> en nuestros proyectos es la siguiente comparación:</a:t>
            </a:r>
          </a:p>
          <a:p>
            <a:pPr algn="just">
              <a:lnSpc>
                <a:spcPct val="100000"/>
              </a:lnSpc>
            </a:pPr>
            <a:r>
              <a:rPr lang="es-ES" altLang="en-US" dirty="0"/>
              <a:t>	</a:t>
            </a:r>
            <a:r>
              <a:rPr lang="es-ES" altLang="en-US" dirty="0" smtClean="0"/>
              <a:t>Cuando se requiere construir una casa, es el 	arquitecto quien se encarga de diseñar un 	plano para tener presentes las condiciones 	del terreno, distribuir de manera correcta las 	habitaciones, aprovechar el espacio, decidir 	qué sí se puede hacer y qué no, etc. Para 	que posteriormente no se pierdan ideas, 	tiempo y dinero al momento de comenzar 	con la construcción.</a:t>
            </a:r>
          </a:p>
        </p:txBody>
      </p:sp>
    </p:spTree>
    <p:extLst>
      <p:ext uri="{BB962C8B-B14F-4D97-AF65-F5344CB8AC3E}">
        <p14:creationId xmlns:p14="http://schemas.microsoft.com/office/powerpoint/2010/main" val="4227421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21989" y="357505"/>
            <a:ext cx="5436235" cy="596265"/>
          </a:xfrm>
        </p:spPr>
        <p:txBody>
          <a:bodyPr/>
          <a:lstStyle/>
          <a:p>
            <a:pPr algn="r"/>
            <a:r>
              <a:rPr lang="es-MX" altLang="es-ES" dirty="0"/>
              <a:t>Hagamos una analogía</a:t>
            </a:r>
            <a:endParaRPr lang="es-MX" altLang="es-ES" dirty="0"/>
          </a:p>
        </p:txBody>
      </p:sp>
      <p:sp>
        <p:nvSpPr>
          <p:cNvPr id="3" name="Marcador de posición de contenido 2"/>
          <p:cNvSpPr>
            <a:spLocks noGrp="1"/>
          </p:cNvSpPr>
          <p:nvPr>
            <p:ph idx="1"/>
          </p:nvPr>
        </p:nvSpPr>
        <p:spPr/>
        <p:txBody>
          <a:bodyPr/>
          <a:lstStyle/>
          <a:p>
            <a:pPr algn="just">
              <a:lnSpc>
                <a:spcPct val="150000"/>
              </a:lnSpc>
            </a:pPr>
            <a:r>
              <a:rPr lang="es-ES" altLang="en-US" dirty="0" smtClean="0"/>
              <a:t>… Así como la constructora no llega y va edificando conforme van surgiendo las ideas, el desarrollador web tampoco debe de empezar a escribir código para ir creando el sitio web según las ideas que vaya teniendo en mente.</a:t>
            </a:r>
          </a:p>
          <a:p>
            <a:pPr algn="just">
              <a:lnSpc>
                <a:spcPct val="150000"/>
              </a:lnSpc>
            </a:pPr>
            <a:endParaRPr lang="es-ES" altLang="en-US" dirty="0" smtClean="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5917" y="4431988"/>
            <a:ext cx="2782156" cy="1980000"/>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l="6278" t="5288" r="5491" b="5429"/>
          <a:stretch/>
        </p:blipFill>
        <p:spPr>
          <a:xfrm>
            <a:off x="5476929" y="4341988"/>
            <a:ext cx="3049413" cy="2160000"/>
          </a:xfrm>
          <a:prstGeom prst="rect">
            <a:avLst/>
          </a:prstGeom>
        </p:spPr>
      </p:pic>
      <p:pic>
        <p:nvPicPr>
          <p:cNvPr id="1026" name="Picture 2" descr="Resultado de imagen para casi igual simbol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9564" y="5061988"/>
            <a:ext cx="765873"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72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4578" y="357505"/>
            <a:ext cx="6005361" cy="596265"/>
          </a:xfrm>
        </p:spPr>
        <p:txBody>
          <a:bodyPr>
            <a:normAutofit fontScale="90000"/>
          </a:bodyPr>
          <a:lstStyle/>
          <a:p>
            <a:pPr algn="r"/>
            <a:r>
              <a:rPr lang="es-MX" altLang="es-ES" dirty="0" smtClean="0"/>
              <a:t>¿Por qué debería maquetar?</a:t>
            </a:r>
            <a:endParaRPr lang="es-MX" altLang="es-ES" dirty="0"/>
          </a:p>
        </p:txBody>
      </p:sp>
      <p:sp>
        <p:nvSpPr>
          <p:cNvPr id="3" name="Marcador de posición de contenido 2"/>
          <p:cNvSpPr>
            <a:spLocks noGrp="1"/>
          </p:cNvSpPr>
          <p:nvPr>
            <p:ph idx="1"/>
          </p:nvPr>
        </p:nvSpPr>
        <p:spPr>
          <a:xfrm>
            <a:off x="1645920" y="1726437"/>
            <a:ext cx="6773593" cy="4951095"/>
          </a:xfrm>
        </p:spPr>
        <p:txBody>
          <a:bodyPr/>
          <a:lstStyle/>
          <a:p>
            <a:pPr marL="342900" indent="-342900" algn="just">
              <a:lnSpc>
                <a:spcPct val="100000"/>
              </a:lnSpc>
              <a:buFont typeface="Arial" panose="020B0604020202020204" pitchFamily="34" charset="0"/>
              <a:buChar char="•"/>
            </a:pPr>
            <a:r>
              <a:rPr lang="es-ES" altLang="en-US" dirty="0" smtClean="0"/>
              <a:t>Mayor conjunto de ideas.</a:t>
            </a:r>
          </a:p>
          <a:p>
            <a:pPr marL="342900" indent="-342900" algn="just">
              <a:lnSpc>
                <a:spcPct val="100000"/>
              </a:lnSpc>
              <a:buFont typeface="Arial" panose="020B0604020202020204" pitchFamily="34" charset="0"/>
              <a:buChar char="•"/>
            </a:pPr>
            <a:endParaRPr lang="es-ES" altLang="en-US" sz="100" dirty="0" smtClean="0"/>
          </a:p>
          <a:p>
            <a:pPr marL="342900" indent="-342900" algn="just">
              <a:lnSpc>
                <a:spcPct val="100000"/>
              </a:lnSpc>
              <a:buFont typeface="Arial" panose="020B0604020202020204" pitchFamily="34" charset="0"/>
              <a:buChar char="•"/>
            </a:pPr>
            <a:r>
              <a:rPr lang="es-ES" altLang="en-US" dirty="0" smtClean="0"/>
              <a:t>Facilidad para trabajar junto con el cliente.</a:t>
            </a:r>
          </a:p>
          <a:p>
            <a:pPr marL="342900" indent="-342900" algn="just">
              <a:lnSpc>
                <a:spcPct val="100000"/>
              </a:lnSpc>
              <a:buFont typeface="Arial" panose="020B0604020202020204" pitchFamily="34" charset="0"/>
              <a:buChar char="•"/>
            </a:pPr>
            <a:endParaRPr lang="es-ES" altLang="en-US" sz="100" dirty="0" smtClean="0"/>
          </a:p>
          <a:p>
            <a:pPr marL="342900" indent="-342900" algn="just">
              <a:lnSpc>
                <a:spcPct val="100000"/>
              </a:lnSpc>
              <a:buFont typeface="Arial" panose="020B0604020202020204" pitchFamily="34" charset="0"/>
              <a:buChar char="•"/>
            </a:pPr>
            <a:r>
              <a:rPr lang="es-ES" altLang="en-US" dirty="0" smtClean="0"/>
              <a:t>Mejor distribución de los elementos.</a:t>
            </a:r>
          </a:p>
          <a:p>
            <a:pPr marL="342900" indent="-342900" algn="just">
              <a:lnSpc>
                <a:spcPct val="100000"/>
              </a:lnSpc>
              <a:buFont typeface="Arial" panose="020B0604020202020204" pitchFamily="34" charset="0"/>
              <a:buChar char="•"/>
            </a:pPr>
            <a:endParaRPr lang="es-ES" altLang="en-US" sz="100" dirty="0" smtClean="0"/>
          </a:p>
          <a:p>
            <a:pPr marL="342900" indent="-342900" algn="just">
              <a:lnSpc>
                <a:spcPct val="100000"/>
              </a:lnSpc>
              <a:buFont typeface="Arial" panose="020B0604020202020204" pitchFamily="34" charset="0"/>
              <a:buChar char="•"/>
            </a:pPr>
            <a:r>
              <a:rPr lang="es-ES" altLang="en-US" dirty="0" smtClean="0"/>
              <a:t>Ayuda a entender la estructura del sitio web.</a:t>
            </a:r>
          </a:p>
          <a:p>
            <a:pPr marL="342900" indent="-342900" algn="just">
              <a:lnSpc>
                <a:spcPct val="100000"/>
              </a:lnSpc>
              <a:buFont typeface="Arial" panose="020B0604020202020204" pitchFamily="34" charset="0"/>
              <a:buChar char="•"/>
            </a:pPr>
            <a:endParaRPr lang="es-ES" altLang="en-US" sz="100" dirty="0" smtClean="0"/>
          </a:p>
          <a:p>
            <a:pPr marL="342900" indent="-342900" algn="just">
              <a:lnSpc>
                <a:spcPct val="100000"/>
              </a:lnSpc>
              <a:buFont typeface="Arial" panose="020B0604020202020204" pitchFamily="34" charset="0"/>
              <a:buChar char="•"/>
            </a:pPr>
            <a:r>
              <a:rPr lang="es-ES" altLang="en-US" dirty="0" smtClean="0"/>
              <a:t>Aunque nos lleve un poco de tiempo hacer los </a:t>
            </a:r>
            <a:r>
              <a:rPr lang="es-ES" altLang="en-US" dirty="0" err="1" smtClean="0"/>
              <a:t>mockups</a:t>
            </a:r>
            <a:r>
              <a:rPr lang="es-ES" altLang="en-US" dirty="0" smtClean="0"/>
              <a:t>, al momento de implementar el sitio nos ahorra más tiempo del que pensamos.</a:t>
            </a:r>
          </a:p>
          <a:p>
            <a:pPr marL="342900" indent="-342900" algn="just">
              <a:lnSpc>
                <a:spcPct val="100000"/>
              </a:lnSpc>
              <a:buFont typeface="Arial" panose="020B0604020202020204" pitchFamily="34" charset="0"/>
              <a:buChar char="•"/>
            </a:pPr>
            <a:endParaRPr lang="es-ES" altLang="en-US" sz="100" dirty="0" smtClean="0"/>
          </a:p>
          <a:p>
            <a:pPr marL="342900" indent="-342900" algn="just">
              <a:lnSpc>
                <a:spcPct val="100000"/>
              </a:lnSpc>
              <a:buFont typeface="Arial" panose="020B0604020202020204" pitchFamily="34" charset="0"/>
              <a:buChar char="•"/>
            </a:pPr>
            <a:r>
              <a:rPr lang="es-ES" altLang="en-US" dirty="0" smtClean="0"/>
              <a:t>Reduce costos.</a:t>
            </a:r>
          </a:p>
          <a:p>
            <a:pPr marL="342900" indent="-342900" algn="just">
              <a:lnSpc>
                <a:spcPct val="100000"/>
              </a:lnSpc>
              <a:buFont typeface="Arial" panose="020B0604020202020204" pitchFamily="34" charset="0"/>
              <a:buChar char="•"/>
            </a:pPr>
            <a:endParaRPr lang="es-ES" altLang="en-US" sz="100" dirty="0" smtClean="0"/>
          </a:p>
          <a:p>
            <a:pPr marL="342900" indent="-342900" algn="just">
              <a:lnSpc>
                <a:spcPct val="100000"/>
              </a:lnSpc>
              <a:buFont typeface="Arial" panose="020B0604020202020204" pitchFamily="34" charset="0"/>
              <a:buChar char="•"/>
            </a:pPr>
            <a:r>
              <a:rPr lang="es-ES" altLang="en-US" dirty="0" smtClean="0"/>
              <a:t>Da la imagen al cliente de un trabajo profesional.</a:t>
            </a:r>
          </a:p>
        </p:txBody>
      </p:sp>
    </p:spTree>
    <p:extLst>
      <p:ext uri="{BB962C8B-B14F-4D97-AF65-F5344CB8AC3E}">
        <p14:creationId xmlns:p14="http://schemas.microsoft.com/office/powerpoint/2010/main" val="3152156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4578" y="357505"/>
            <a:ext cx="6005361" cy="596265"/>
          </a:xfrm>
        </p:spPr>
        <p:txBody>
          <a:bodyPr>
            <a:normAutofit fontScale="90000"/>
          </a:bodyPr>
          <a:lstStyle/>
          <a:p>
            <a:pPr algn="r"/>
            <a:r>
              <a:rPr lang="es-MX" altLang="es-ES" dirty="0" smtClean="0"/>
              <a:t>Aplicación para crear </a:t>
            </a:r>
            <a:r>
              <a:rPr lang="es-MX" altLang="es-ES" dirty="0" err="1" smtClean="0"/>
              <a:t>mockups</a:t>
            </a:r>
            <a:endParaRPr lang="es-MX" altLang="es-ES" dirty="0"/>
          </a:p>
        </p:txBody>
      </p:sp>
      <p:sp>
        <p:nvSpPr>
          <p:cNvPr id="3" name="Marcador de posición de contenido 2"/>
          <p:cNvSpPr>
            <a:spLocks noGrp="1"/>
          </p:cNvSpPr>
          <p:nvPr>
            <p:ph idx="1"/>
          </p:nvPr>
        </p:nvSpPr>
        <p:spPr>
          <a:xfrm>
            <a:off x="1645920" y="1528213"/>
            <a:ext cx="6773593" cy="4360950"/>
          </a:xfrm>
        </p:spPr>
        <p:txBody>
          <a:bodyPr/>
          <a:lstStyle/>
          <a:p>
            <a:pPr algn="just">
              <a:lnSpc>
                <a:spcPct val="100000"/>
              </a:lnSpc>
            </a:pPr>
            <a:r>
              <a:rPr lang="es-ES" altLang="en-US" sz="2400" b="1" dirty="0" err="1"/>
              <a:t>Balsamiq</a:t>
            </a:r>
            <a:r>
              <a:rPr lang="es-ES" altLang="en-US" sz="2400" b="1" dirty="0"/>
              <a:t> </a:t>
            </a:r>
            <a:r>
              <a:rPr lang="es-ES" altLang="en-US" sz="2400" b="1" dirty="0" err="1"/>
              <a:t>Mockups</a:t>
            </a:r>
            <a:r>
              <a:rPr lang="es-ES" altLang="en-US" sz="2400" b="1" dirty="0"/>
              <a:t> </a:t>
            </a:r>
            <a:r>
              <a:rPr lang="es-ES" altLang="en-US" sz="2400" b="1" dirty="0" smtClean="0"/>
              <a:t>3</a:t>
            </a:r>
            <a:endParaRPr lang="es-ES" altLang="en-US" dirty="0"/>
          </a:p>
          <a:p>
            <a:pPr marL="342900" indent="-342900" algn="just">
              <a:lnSpc>
                <a:spcPct val="100000"/>
              </a:lnSpc>
              <a:buFont typeface="Arial" panose="020B0604020202020204" pitchFamily="34" charset="0"/>
              <a:buChar char="•"/>
            </a:pPr>
            <a:r>
              <a:rPr lang="es-ES" altLang="en-US" sz="2000" dirty="0" smtClean="0"/>
              <a:t>Cuenta con dos versiones:</a:t>
            </a:r>
          </a:p>
          <a:p>
            <a:pPr algn="just">
              <a:lnSpc>
                <a:spcPct val="100000"/>
              </a:lnSpc>
            </a:pPr>
            <a:r>
              <a:rPr lang="es-ES" altLang="en-US" sz="2000" dirty="0"/>
              <a:t>	</a:t>
            </a:r>
            <a:r>
              <a:rPr lang="es-ES" altLang="en-US" sz="2000" dirty="0" smtClean="0"/>
              <a:t>- Versión de escritorio</a:t>
            </a:r>
          </a:p>
          <a:p>
            <a:pPr algn="just">
              <a:lnSpc>
                <a:spcPct val="100000"/>
              </a:lnSpc>
            </a:pPr>
            <a:r>
              <a:rPr lang="es-ES" altLang="en-US" sz="2000" dirty="0"/>
              <a:t>	</a:t>
            </a:r>
            <a:r>
              <a:rPr lang="es-ES" altLang="en-US" sz="2000" dirty="0" smtClean="0"/>
              <a:t>- Versión web</a:t>
            </a:r>
          </a:p>
          <a:p>
            <a:pPr marL="342900" indent="-342900" algn="just">
              <a:lnSpc>
                <a:spcPct val="100000"/>
              </a:lnSpc>
              <a:buFont typeface="Arial" panose="020B0604020202020204" pitchFamily="34" charset="0"/>
              <a:buChar char="•"/>
            </a:pPr>
            <a:r>
              <a:rPr lang="es-ES" altLang="en-US" sz="2000" dirty="0" smtClean="0"/>
              <a:t>Podemos comprar la licencia, trabajar en línea o usar el periodo de prueba.</a:t>
            </a:r>
          </a:p>
          <a:p>
            <a:pPr marL="342900" indent="-342900" algn="just">
              <a:lnSpc>
                <a:spcPct val="100000"/>
              </a:lnSpc>
              <a:buFont typeface="Arial" panose="020B0604020202020204" pitchFamily="34" charset="0"/>
              <a:buChar char="•"/>
            </a:pPr>
            <a:r>
              <a:rPr lang="es-ES" altLang="en-US" sz="2000" dirty="0" smtClean="0"/>
              <a:t>Es de las aplicaciones más famosas y usadas para maquetar sitios web.</a:t>
            </a:r>
          </a:p>
          <a:p>
            <a:pPr marL="342900" indent="-342900" algn="just">
              <a:lnSpc>
                <a:spcPct val="100000"/>
              </a:lnSpc>
              <a:buFont typeface="Arial" panose="020B0604020202020204" pitchFamily="34" charset="0"/>
              <a:buChar char="•"/>
            </a:pPr>
            <a:r>
              <a:rPr lang="es-ES" altLang="en-US" sz="2000" dirty="0"/>
              <a:t>Sitio oficial: </a:t>
            </a:r>
            <a:r>
              <a:rPr lang="es-ES" altLang="en-US" sz="2000" dirty="0">
                <a:hlinkClick r:id="rId2"/>
              </a:rPr>
              <a:t>https://</a:t>
            </a:r>
            <a:r>
              <a:rPr lang="es-ES" altLang="en-US" sz="2000" dirty="0" smtClean="0">
                <a:hlinkClick r:id="rId2"/>
              </a:rPr>
              <a:t>balsamiq.com</a:t>
            </a:r>
            <a:endParaRPr lang="es-ES" altLang="en-US" sz="2000" dirty="0" smtClean="0"/>
          </a:p>
          <a:p>
            <a:pPr algn="just">
              <a:lnSpc>
                <a:spcPct val="100000"/>
              </a:lnSpc>
            </a:pPr>
            <a:endParaRPr lang="es-ES" altLang="en-US" sz="2000" dirty="0" smtClean="0"/>
          </a:p>
          <a:p>
            <a:pPr marL="342900" indent="-342900" algn="just">
              <a:lnSpc>
                <a:spcPct val="100000"/>
              </a:lnSpc>
              <a:buFont typeface="Arial" panose="020B0604020202020204" pitchFamily="34" charset="0"/>
              <a:buChar char="•"/>
            </a:pPr>
            <a:endParaRPr lang="es-ES" altLang="en-US" sz="2000" dirty="0" smtClean="0"/>
          </a:p>
        </p:txBody>
      </p:sp>
      <p:pic>
        <p:nvPicPr>
          <p:cNvPr id="2050" name="Picture 2" descr="Resultado de imagen para Balsamiq Mockups 3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806" y="4351169"/>
            <a:ext cx="2160000"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223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inters2017</Template>
  <TotalTime>140</TotalTime>
  <Words>271</Words>
  <Application>Microsoft Office PowerPoint</Application>
  <PresentationFormat>Presentación en pantalla (4:3)</PresentationFormat>
  <Paragraphs>38</Paragraphs>
  <Slides>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Bauhaus 93</vt:lpstr>
      <vt:lpstr>Calibri</vt:lpstr>
      <vt:lpstr>Calibri Light</vt:lpstr>
      <vt:lpstr>Century Gothic</vt:lpstr>
      <vt:lpstr>Tema de Office</vt:lpstr>
      <vt:lpstr>Mockups</vt:lpstr>
      <vt:lpstr>Diseño estructural</vt:lpstr>
      <vt:lpstr>Diseño estructural</vt:lpstr>
      <vt:lpstr>Hagamos una analogía</vt:lpstr>
      <vt:lpstr>Hagamos una analogía</vt:lpstr>
      <vt:lpstr>¿Por qué debería maquetar?</vt:lpstr>
      <vt:lpstr>Aplicación para crear mockups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Proteco</dc:title>
  <dc:creator>SSnake Snak</dc:creator>
  <cp:lastModifiedBy>Diego Bernal</cp:lastModifiedBy>
  <cp:revision>31</cp:revision>
  <dcterms:created xsi:type="dcterms:W3CDTF">2016-11-11T20:42:00Z</dcterms:created>
  <dcterms:modified xsi:type="dcterms:W3CDTF">2018-06-18T06:17:26Z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3082-10.2.0.5820</vt:lpwstr>
  </property>
</Properties>
</file>