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61" r:id="rId5"/>
    <p:sldId id="259" r:id="rId6"/>
    <p:sldId id="260" r:id="rId7"/>
    <p:sldId id="262" r:id="rId8"/>
    <p:sldId id="263" r:id="rId9"/>
    <p:sldId id="264" r:id="rId10"/>
    <p:sldId id="265" r:id="rId11"/>
    <p:sldId id="271" r:id="rId12"/>
    <p:sldId id="266" r:id="rId13"/>
    <p:sldId id="267" r:id="rId14"/>
    <p:sldId id="276" r:id="rId15"/>
    <p:sldId id="269" r:id="rId16"/>
    <p:sldId id="278" r:id="rId17"/>
    <p:sldId id="268" r:id="rId18"/>
    <p:sldId id="279" r:id="rId19"/>
    <p:sldId id="273" r:id="rId20"/>
    <p:sldId id="284" r:id="rId21"/>
    <p:sldId id="285" r:id="rId22"/>
    <p:sldId id="283" r:id="rId23"/>
    <p:sldId id="282" r:id="rId24"/>
    <p:sldId id="274" r:id="rId25"/>
    <p:sldId id="272" r:id="rId26"/>
    <p:sldId id="281" r:id="rId2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3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6"/>
    <p:restoredTop sz="95393"/>
  </p:normalViewPr>
  <p:slideViewPr>
    <p:cSldViewPr snapToGrid="0">
      <p:cViewPr varScale="1">
        <p:scale>
          <a:sx n="149" d="100"/>
          <a:sy n="149" d="100"/>
        </p:scale>
        <p:origin x="12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5C6FA-D4DB-104C-BA66-A0F28BA2FF1A}" type="datetimeFigureOut">
              <a:rPr lang="es-CL" smtClean="0"/>
              <a:t>31-05-23</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B441A-3428-0347-988E-8329F565F739}" type="slidenum">
              <a:rPr lang="es-CL" smtClean="0"/>
              <a:t>‹Nº›</a:t>
            </a:fld>
            <a:endParaRPr lang="es-CL"/>
          </a:p>
        </p:txBody>
      </p:sp>
    </p:spTree>
    <p:extLst>
      <p:ext uri="{BB962C8B-B14F-4D97-AF65-F5344CB8AC3E}">
        <p14:creationId xmlns:p14="http://schemas.microsoft.com/office/powerpoint/2010/main" val="3810032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FC5B441A-3428-0347-988E-8329F565F739}" type="slidenum">
              <a:rPr lang="es-CL" smtClean="0"/>
              <a:t>6</a:t>
            </a:fld>
            <a:endParaRPr lang="es-CL"/>
          </a:p>
        </p:txBody>
      </p:sp>
    </p:spTree>
    <p:extLst>
      <p:ext uri="{BB962C8B-B14F-4D97-AF65-F5344CB8AC3E}">
        <p14:creationId xmlns:p14="http://schemas.microsoft.com/office/powerpoint/2010/main" val="1256917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FC5B441A-3428-0347-988E-8329F565F739}" type="slidenum">
              <a:rPr lang="es-CL" smtClean="0"/>
              <a:t>12</a:t>
            </a:fld>
            <a:endParaRPr lang="es-CL"/>
          </a:p>
        </p:txBody>
      </p:sp>
    </p:spTree>
    <p:extLst>
      <p:ext uri="{BB962C8B-B14F-4D97-AF65-F5344CB8AC3E}">
        <p14:creationId xmlns:p14="http://schemas.microsoft.com/office/powerpoint/2010/main" val="1160387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FC5B441A-3428-0347-988E-8329F565F739}" type="slidenum">
              <a:rPr lang="es-CL" smtClean="0"/>
              <a:t>24</a:t>
            </a:fld>
            <a:endParaRPr lang="es-CL"/>
          </a:p>
        </p:txBody>
      </p:sp>
    </p:spTree>
    <p:extLst>
      <p:ext uri="{BB962C8B-B14F-4D97-AF65-F5344CB8AC3E}">
        <p14:creationId xmlns:p14="http://schemas.microsoft.com/office/powerpoint/2010/main" val="38668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0A73B4-C6E5-1EB2-EE7F-CA4EF5EAE511}"/>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L"/>
          </a:p>
        </p:txBody>
      </p:sp>
      <p:sp>
        <p:nvSpPr>
          <p:cNvPr id="3" name="Subtítulo 2">
            <a:extLst>
              <a:ext uri="{FF2B5EF4-FFF2-40B4-BE49-F238E27FC236}">
                <a16:creationId xmlns:a16="http://schemas.microsoft.com/office/drawing/2014/main" id="{CF09E388-450E-69E1-8ED0-CC83C1391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L"/>
          </a:p>
        </p:txBody>
      </p:sp>
      <p:sp>
        <p:nvSpPr>
          <p:cNvPr id="4" name="Marcador de fecha 3">
            <a:extLst>
              <a:ext uri="{FF2B5EF4-FFF2-40B4-BE49-F238E27FC236}">
                <a16:creationId xmlns:a16="http://schemas.microsoft.com/office/drawing/2014/main" id="{1795066C-A2E1-AAE8-39C2-4D134A4F3D95}"/>
              </a:ext>
            </a:extLst>
          </p:cNvPr>
          <p:cNvSpPr>
            <a:spLocks noGrp="1"/>
          </p:cNvSpPr>
          <p:nvPr>
            <p:ph type="dt" sz="half" idx="10"/>
          </p:nvPr>
        </p:nvSpPr>
        <p:spPr/>
        <p:txBody>
          <a:bodyPr/>
          <a:lstStyle/>
          <a:p>
            <a:fld id="{B5182C01-46DC-3C49-90C0-117978BC2CCB}" type="datetimeFigureOut">
              <a:rPr lang="es-CL" smtClean="0"/>
              <a:t>31-05-23</a:t>
            </a:fld>
            <a:endParaRPr lang="es-CL"/>
          </a:p>
        </p:txBody>
      </p:sp>
      <p:sp>
        <p:nvSpPr>
          <p:cNvPr id="5" name="Marcador de pie de página 4">
            <a:extLst>
              <a:ext uri="{FF2B5EF4-FFF2-40B4-BE49-F238E27FC236}">
                <a16:creationId xmlns:a16="http://schemas.microsoft.com/office/drawing/2014/main" id="{13D1808B-25B9-9E0B-6618-B91C8581779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46C1FFC-617A-28A9-68EC-5E82C864929A}"/>
              </a:ext>
            </a:extLst>
          </p:cNvPr>
          <p:cNvSpPr>
            <a:spLocks noGrp="1"/>
          </p:cNvSpPr>
          <p:nvPr>
            <p:ph type="sldNum" sz="quarter" idx="12"/>
          </p:nvPr>
        </p:nvSpPr>
        <p:spPr/>
        <p:txBody>
          <a:bodyPr/>
          <a:lstStyle/>
          <a:p>
            <a:fld id="{8AD934A5-3460-744E-BE24-14300E8EFDD2}" type="slidenum">
              <a:rPr lang="es-CL" smtClean="0"/>
              <a:t>‹Nº›</a:t>
            </a:fld>
            <a:endParaRPr lang="es-CL"/>
          </a:p>
        </p:txBody>
      </p:sp>
    </p:spTree>
    <p:extLst>
      <p:ext uri="{BB962C8B-B14F-4D97-AF65-F5344CB8AC3E}">
        <p14:creationId xmlns:p14="http://schemas.microsoft.com/office/powerpoint/2010/main" val="3983696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139F7-874D-7D7D-EB0A-F07432EF0CA8}"/>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2065E8E6-E4E3-1C1D-DEF1-8E788743F63D}"/>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2A501EDD-284B-3A3D-A497-4D85473F7842}"/>
              </a:ext>
            </a:extLst>
          </p:cNvPr>
          <p:cNvSpPr>
            <a:spLocks noGrp="1"/>
          </p:cNvSpPr>
          <p:nvPr>
            <p:ph type="dt" sz="half" idx="10"/>
          </p:nvPr>
        </p:nvSpPr>
        <p:spPr/>
        <p:txBody>
          <a:bodyPr/>
          <a:lstStyle/>
          <a:p>
            <a:fld id="{B5182C01-46DC-3C49-90C0-117978BC2CCB}" type="datetimeFigureOut">
              <a:rPr lang="es-CL" smtClean="0"/>
              <a:t>31-05-23</a:t>
            </a:fld>
            <a:endParaRPr lang="es-CL"/>
          </a:p>
        </p:txBody>
      </p:sp>
      <p:sp>
        <p:nvSpPr>
          <p:cNvPr id="5" name="Marcador de pie de página 4">
            <a:extLst>
              <a:ext uri="{FF2B5EF4-FFF2-40B4-BE49-F238E27FC236}">
                <a16:creationId xmlns:a16="http://schemas.microsoft.com/office/drawing/2014/main" id="{D0BF7277-EBD8-D7AB-90D9-9ABD49DFF17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C8C9236-ECD8-1E70-D702-ACAC7A8E7B3B}"/>
              </a:ext>
            </a:extLst>
          </p:cNvPr>
          <p:cNvSpPr>
            <a:spLocks noGrp="1"/>
          </p:cNvSpPr>
          <p:nvPr>
            <p:ph type="sldNum" sz="quarter" idx="12"/>
          </p:nvPr>
        </p:nvSpPr>
        <p:spPr/>
        <p:txBody>
          <a:bodyPr/>
          <a:lstStyle/>
          <a:p>
            <a:fld id="{8AD934A5-3460-744E-BE24-14300E8EFDD2}" type="slidenum">
              <a:rPr lang="es-CL" smtClean="0"/>
              <a:t>‹Nº›</a:t>
            </a:fld>
            <a:endParaRPr lang="es-CL"/>
          </a:p>
        </p:txBody>
      </p:sp>
    </p:spTree>
    <p:extLst>
      <p:ext uri="{BB962C8B-B14F-4D97-AF65-F5344CB8AC3E}">
        <p14:creationId xmlns:p14="http://schemas.microsoft.com/office/powerpoint/2010/main" val="162114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28BB9C7-AC5A-74F9-054F-2E1D7EFF320D}"/>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0017B155-4B3C-79DE-A85F-6EC0DC353A3D}"/>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78305186-20D9-308F-E9EB-53F923E77791}"/>
              </a:ext>
            </a:extLst>
          </p:cNvPr>
          <p:cNvSpPr>
            <a:spLocks noGrp="1"/>
          </p:cNvSpPr>
          <p:nvPr>
            <p:ph type="dt" sz="half" idx="10"/>
          </p:nvPr>
        </p:nvSpPr>
        <p:spPr/>
        <p:txBody>
          <a:bodyPr/>
          <a:lstStyle/>
          <a:p>
            <a:fld id="{B5182C01-46DC-3C49-90C0-117978BC2CCB}" type="datetimeFigureOut">
              <a:rPr lang="es-CL" smtClean="0"/>
              <a:t>31-05-23</a:t>
            </a:fld>
            <a:endParaRPr lang="es-CL"/>
          </a:p>
        </p:txBody>
      </p:sp>
      <p:sp>
        <p:nvSpPr>
          <p:cNvPr id="5" name="Marcador de pie de página 4">
            <a:extLst>
              <a:ext uri="{FF2B5EF4-FFF2-40B4-BE49-F238E27FC236}">
                <a16:creationId xmlns:a16="http://schemas.microsoft.com/office/drawing/2014/main" id="{15CA7C2C-171A-D5F0-C6D4-F6711F718B3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3EF4CAC-AC53-09AD-0842-9A6B8880F241}"/>
              </a:ext>
            </a:extLst>
          </p:cNvPr>
          <p:cNvSpPr>
            <a:spLocks noGrp="1"/>
          </p:cNvSpPr>
          <p:nvPr>
            <p:ph type="sldNum" sz="quarter" idx="12"/>
          </p:nvPr>
        </p:nvSpPr>
        <p:spPr/>
        <p:txBody>
          <a:bodyPr/>
          <a:lstStyle/>
          <a:p>
            <a:fld id="{8AD934A5-3460-744E-BE24-14300E8EFDD2}" type="slidenum">
              <a:rPr lang="es-CL" smtClean="0"/>
              <a:t>‹Nº›</a:t>
            </a:fld>
            <a:endParaRPr lang="es-CL"/>
          </a:p>
        </p:txBody>
      </p:sp>
    </p:spTree>
    <p:extLst>
      <p:ext uri="{BB962C8B-B14F-4D97-AF65-F5344CB8AC3E}">
        <p14:creationId xmlns:p14="http://schemas.microsoft.com/office/powerpoint/2010/main" val="111111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5DDF9-19EE-0B1D-2C07-E724C75ACABE}"/>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1299BE24-6FFA-8550-3C76-24888F432336}"/>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365AF031-5F48-09F4-C6E2-5542E7D3074C}"/>
              </a:ext>
            </a:extLst>
          </p:cNvPr>
          <p:cNvSpPr>
            <a:spLocks noGrp="1"/>
          </p:cNvSpPr>
          <p:nvPr>
            <p:ph type="dt" sz="half" idx="10"/>
          </p:nvPr>
        </p:nvSpPr>
        <p:spPr/>
        <p:txBody>
          <a:bodyPr/>
          <a:lstStyle/>
          <a:p>
            <a:fld id="{B5182C01-46DC-3C49-90C0-117978BC2CCB}" type="datetimeFigureOut">
              <a:rPr lang="es-CL" smtClean="0"/>
              <a:t>31-05-23</a:t>
            </a:fld>
            <a:endParaRPr lang="es-CL"/>
          </a:p>
        </p:txBody>
      </p:sp>
      <p:sp>
        <p:nvSpPr>
          <p:cNvPr id="5" name="Marcador de pie de página 4">
            <a:extLst>
              <a:ext uri="{FF2B5EF4-FFF2-40B4-BE49-F238E27FC236}">
                <a16:creationId xmlns:a16="http://schemas.microsoft.com/office/drawing/2014/main" id="{415A2E41-76D4-68C7-19D3-47835806964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4DDF0F1-9D4C-9231-2C8D-628191BC7C42}"/>
              </a:ext>
            </a:extLst>
          </p:cNvPr>
          <p:cNvSpPr>
            <a:spLocks noGrp="1"/>
          </p:cNvSpPr>
          <p:nvPr>
            <p:ph type="sldNum" sz="quarter" idx="12"/>
          </p:nvPr>
        </p:nvSpPr>
        <p:spPr/>
        <p:txBody>
          <a:bodyPr/>
          <a:lstStyle/>
          <a:p>
            <a:fld id="{8AD934A5-3460-744E-BE24-14300E8EFDD2}" type="slidenum">
              <a:rPr lang="es-CL" smtClean="0"/>
              <a:t>‹Nº›</a:t>
            </a:fld>
            <a:endParaRPr lang="es-CL"/>
          </a:p>
        </p:txBody>
      </p:sp>
    </p:spTree>
    <p:extLst>
      <p:ext uri="{BB962C8B-B14F-4D97-AF65-F5344CB8AC3E}">
        <p14:creationId xmlns:p14="http://schemas.microsoft.com/office/powerpoint/2010/main" val="39921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A32B0-99C6-6236-AFBE-6946AAF0F2FF}"/>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5D9016F3-7DF9-71E8-6995-3E20E24C6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85FE0174-3044-2BB6-628B-5063398FF7E8}"/>
              </a:ext>
            </a:extLst>
          </p:cNvPr>
          <p:cNvSpPr>
            <a:spLocks noGrp="1"/>
          </p:cNvSpPr>
          <p:nvPr>
            <p:ph type="dt" sz="half" idx="10"/>
          </p:nvPr>
        </p:nvSpPr>
        <p:spPr/>
        <p:txBody>
          <a:bodyPr/>
          <a:lstStyle/>
          <a:p>
            <a:fld id="{B5182C01-46DC-3C49-90C0-117978BC2CCB}" type="datetimeFigureOut">
              <a:rPr lang="es-CL" smtClean="0"/>
              <a:t>31-05-23</a:t>
            </a:fld>
            <a:endParaRPr lang="es-CL"/>
          </a:p>
        </p:txBody>
      </p:sp>
      <p:sp>
        <p:nvSpPr>
          <p:cNvPr id="5" name="Marcador de pie de página 4">
            <a:extLst>
              <a:ext uri="{FF2B5EF4-FFF2-40B4-BE49-F238E27FC236}">
                <a16:creationId xmlns:a16="http://schemas.microsoft.com/office/drawing/2014/main" id="{80B4BF75-C9A6-1D53-3BBC-2F43F007CF8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D4F2751-3AA5-78FB-37B1-D2381DCA1577}"/>
              </a:ext>
            </a:extLst>
          </p:cNvPr>
          <p:cNvSpPr>
            <a:spLocks noGrp="1"/>
          </p:cNvSpPr>
          <p:nvPr>
            <p:ph type="sldNum" sz="quarter" idx="12"/>
          </p:nvPr>
        </p:nvSpPr>
        <p:spPr/>
        <p:txBody>
          <a:bodyPr/>
          <a:lstStyle/>
          <a:p>
            <a:fld id="{8AD934A5-3460-744E-BE24-14300E8EFDD2}" type="slidenum">
              <a:rPr lang="es-CL" smtClean="0"/>
              <a:t>‹Nº›</a:t>
            </a:fld>
            <a:endParaRPr lang="es-CL"/>
          </a:p>
        </p:txBody>
      </p:sp>
    </p:spTree>
    <p:extLst>
      <p:ext uri="{BB962C8B-B14F-4D97-AF65-F5344CB8AC3E}">
        <p14:creationId xmlns:p14="http://schemas.microsoft.com/office/powerpoint/2010/main" val="247314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A11409-3056-5DF8-1A05-D3579740C00D}"/>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2F87BD32-B1E1-E74C-8F39-A64006BF8726}"/>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contenido 3">
            <a:extLst>
              <a:ext uri="{FF2B5EF4-FFF2-40B4-BE49-F238E27FC236}">
                <a16:creationId xmlns:a16="http://schemas.microsoft.com/office/drawing/2014/main" id="{7A8B80B7-9637-3F6C-31E0-2DB92637641C}"/>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fecha 4">
            <a:extLst>
              <a:ext uri="{FF2B5EF4-FFF2-40B4-BE49-F238E27FC236}">
                <a16:creationId xmlns:a16="http://schemas.microsoft.com/office/drawing/2014/main" id="{B934C055-9BE7-0BFA-601D-9230A27BF8C4}"/>
              </a:ext>
            </a:extLst>
          </p:cNvPr>
          <p:cNvSpPr>
            <a:spLocks noGrp="1"/>
          </p:cNvSpPr>
          <p:nvPr>
            <p:ph type="dt" sz="half" idx="10"/>
          </p:nvPr>
        </p:nvSpPr>
        <p:spPr/>
        <p:txBody>
          <a:bodyPr/>
          <a:lstStyle/>
          <a:p>
            <a:fld id="{B5182C01-46DC-3C49-90C0-117978BC2CCB}" type="datetimeFigureOut">
              <a:rPr lang="es-CL" smtClean="0"/>
              <a:t>31-05-23</a:t>
            </a:fld>
            <a:endParaRPr lang="es-CL"/>
          </a:p>
        </p:txBody>
      </p:sp>
      <p:sp>
        <p:nvSpPr>
          <p:cNvPr id="6" name="Marcador de pie de página 5">
            <a:extLst>
              <a:ext uri="{FF2B5EF4-FFF2-40B4-BE49-F238E27FC236}">
                <a16:creationId xmlns:a16="http://schemas.microsoft.com/office/drawing/2014/main" id="{E1C6A0D8-EB6A-F679-9349-68C735451DF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0BC6E163-5D60-909D-D4D0-11B4805D1659}"/>
              </a:ext>
            </a:extLst>
          </p:cNvPr>
          <p:cNvSpPr>
            <a:spLocks noGrp="1"/>
          </p:cNvSpPr>
          <p:nvPr>
            <p:ph type="sldNum" sz="quarter" idx="12"/>
          </p:nvPr>
        </p:nvSpPr>
        <p:spPr/>
        <p:txBody>
          <a:bodyPr/>
          <a:lstStyle/>
          <a:p>
            <a:fld id="{8AD934A5-3460-744E-BE24-14300E8EFDD2}" type="slidenum">
              <a:rPr lang="es-CL" smtClean="0"/>
              <a:t>‹Nº›</a:t>
            </a:fld>
            <a:endParaRPr lang="es-CL"/>
          </a:p>
        </p:txBody>
      </p:sp>
    </p:spTree>
    <p:extLst>
      <p:ext uri="{BB962C8B-B14F-4D97-AF65-F5344CB8AC3E}">
        <p14:creationId xmlns:p14="http://schemas.microsoft.com/office/powerpoint/2010/main" val="126658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BD69B-1CF2-CC18-392B-AE5F5602C4EC}"/>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7F644D30-F562-CE33-9733-13D1D1F68C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18258672-EA29-1C8D-E1DB-BF06AB57C69A}"/>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texto 4">
            <a:extLst>
              <a:ext uri="{FF2B5EF4-FFF2-40B4-BE49-F238E27FC236}">
                <a16:creationId xmlns:a16="http://schemas.microsoft.com/office/drawing/2014/main" id="{CF5C90E1-53CF-45A5-F945-079608BFCB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063660C0-4A73-0389-57E9-3674620BA42D}"/>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7" name="Marcador de fecha 6">
            <a:extLst>
              <a:ext uri="{FF2B5EF4-FFF2-40B4-BE49-F238E27FC236}">
                <a16:creationId xmlns:a16="http://schemas.microsoft.com/office/drawing/2014/main" id="{6F5ADC3B-D7EF-BF75-E29B-95B1990A55A4}"/>
              </a:ext>
            </a:extLst>
          </p:cNvPr>
          <p:cNvSpPr>
            <a:spLocks noGrp="1"/>
          </p:cNvSpPr>
          <p:nvPr>
            <p:ph type="dt" sz="half" idx="10"/>
          </p:nvPr>
        </p:nvSpPr>
        <p:spPr/>
        <p:txBody>
          <a:bodyPr/>
          <a:lstStyle/>
          <a:p>
            <a:fld id="{B5182C01-46DC-3C49-90C0-117978BC2CCB}" type="datetimeFigureOut">
              <a:rPr lang="es-CL" smtClean="0"/>
              <a:t>31-05-23</a:t>
            </a:fld>
            <a:endParaRPr lang="es-CL"/>
          </a:p>
        </p:txBody>
      </p:sp>
      <p:sp>
        <p:nvSpPr>
          <p:cNvPr id="8" name="Marcador de pie de página 7">
            <a:extLst>
              <a:ext uri="{FF2B5EF4-FFF2-40B4-BE49-F238E27FC236}">
                <a16:creationId xmlns:a16="http://schemas.microsoft.com/office/drawing/2014/main" id="{D95F8D1F-982E-7BBB-7053-BB20F87397F9}"/>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F8184A39-71C6-3CA1-5BF0-BAC51D490F48}"/>
              </a:ext>
            </a:extLst>
          </p:cNvPr>
          <p:cNvSpPr>
            <a:spLocks noGrp="1"/>
          </p:cNvSpPr>
          <p:nvPr>
            <p:ph type="sldNum" sz="quarter" idx="12"/>
          </p:nvPr>
        </p:nvSpPr>
        <p:spPr/>
        <p:txBody>
          <a:bodyPr/>
          <a:lstStyle/>
          <a:p>
            <a:fld id="{8AD934A5-3460-744E-BE24-14300E8EFDD2}" type="slidenum">
              <a:rPr lang="es-CL" smtClean="0"/>
              <a:t>‹Nº›</a:t>
            </a:fld>
            <a:endParaRPr lang="es-CL"/>
          </a:p>
        </p:txBody>
      </p:sp>
    </p:spTree>
    <p:extLst>
      <p:ext uri="{BB962C8B-B14F-4D97-AF65-F5344CB8AC3E}">
        <p14:creationId xmlns:p14="http://schemas.microsoft.com/office/powerpoint/2010/main" val="1241511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BE5478-63C5-FBEA-C63F-965752F64F81}"/>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fecha 2">
            <a:extLst>
              <a:ext uri="{FF2B5EF4-FFF2-40B4-BE49-F238E27FC236}">
                <a16:creationId xmlns:a16="http://schemas.microsoft.com/office/drawing/2014/main" id="{961B0619-EC1B-47F3-BB61-8C1502BFD0A1}"/>
              </a:ext>
            </a:extLst>
          </p:cNvPr>
          <p:cNvSpPr>
            <a:spLocks noGrp="1"/>
          </p:cNvSpPr>
          <p:nvPr>
            <p:ph type="dt" sz="half" idx="10"/>
          </p:nvPr>
        </p:nvSpPr>
        <p:spPr/>
        <p:txBody>
          <a:bodyPr/>
          <a:lstStyle/>
          <a:p>
            <a:fld id="{B5182C01-46DC-3C49-90C0-117978BC2CCB}" type="datetimeFigureOut">
              <a:rPr lang="es-CL" smtClean="0"/>
              <a:t>31-05-23</a:t>
            </a:fld>
            <a:endParaRPr lang="es-CL"/>
          </a:p>
        </p:txBody>
      </p:sp>
      <p:sp>
        <p:nvSpPr>
          <p:cNvPr id="4" name="Marcador de pie de página 3">
            <a:extLst>
              <a:ext uri="{FF2B5EF4-FFF2-40B4-BE49-F238E27FC236}">
                <a16:creationId xmlns:a16="http://schemas.microsoft.com/office/drawing/2014/main" id="{008BFDF0-9866-89F5-D3AB-DAF5298E6B26}"/>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CDD4BDFA-08FC-561B-E430-C89D4AB5B359}"/>
              </a:ext>
            </a:extLst>
          </p:cNvPr>
          <p:cNvSpPr>
            <a:spLocks noGrp="1"/>
          </p:cNvSpPr>
          <p:nvPr>
            <p:ph type="sldNum" sz="quarter" idx="12"/>
          </p:nvPr>
        </p:nvSpPr>
        <p:spPr/>
        <p:txBody>
          <a:bodyPr/>
          <a:lstStyle/>
          <a:p>
            <a:fld id="{8AD934A5-3460-744E-BE24-14300E8EFDD2}" type="slidenum">
              <a:rPr lang="es-CL" smtClean="0"/>
              <a:t>‹Nº›</a:t>
            </a:fld>
            <a:endParaRPr lang="es-CL"/>
          </a:p>
        </p:txBody>
      </p:sp>
    </p:spTree>
    <p:extLst>
      <p:ext uri="{BB962C8B-B14F-4D97-AF65-F5344CB8AC3E}">
        <p14:creationId xmlns:p14="http://schemas.microsoft.com/office/powerpoint/2010/main" val="76300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422D7C6-EBBA-E5CF-E543-D9C2D5E9924F}"/>
              </a:ext>
            </a:extLst>
          </p:cNvPr>
          <p:cNvSpPr>
            <a:spLocks noGrp="1"/>
          </p:cNvSpPr>
          <p:nvPr>
            <p:ph type="dt" sz="half" idx="10"/>
          </p:nvPr>
        </p:nvSpPr>
        <p:spPr/>
        <p:txBody>
          <a:bodyPr/>
          <a:lstStyle/>
          <a:p>
            <a:fld id="{B5182C01-46DC-3C49-90C0-117978BC2CCB}" type="datetimeFigureOut">
              <a:rPr lang="es-CL" smtClean="0"/>
              <a:t>31-05-23</a:t>
            </a:fld>
            <a:endParaRPr lang="es-CL"/>
          </a:p>
        </p:txBody>
      </p:sp>
      <p:sp>
        <p:nvSpPr>
          <p:cNvPr id="3" name="Marcador de pie de página 2">
            <a:extLst>
              <a:ext uri="{FF2B5EF4-FFF2-40B4-BE49-F238E27FC236}">
                <a16:creationId xmlns:a16="http://schemas.microsoft.com/office/drawing/2014/main" id="{A74277A0-5490-5566-DAD0-06B4822153B7}"/>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B0DB872C-7280-B03C-8EB1-6E112D7C1F70}"/>
              </a:ext>
            </a:extLst>
          </p:cNvPr>
          <p:cNvSpPr>
            <a:spLocks noGrp="1"/>
          </p:cNvSpPr>
          <p:nvPr>
            <p:ph type="sldNum" sz="quarter" idx="12"/>
          </p:nvPr>
        </p:nvSpPr>
        <p:spPr/>
        <p:txBody>
          <a:bodyPr/>
          <a:lstStyle/>
          <a:p>
            <a:fld id="{8AD934A5-3460-744E-BE24-14300E8EFDD2}" type="slidenum">
              <a:rPr lang="es-CL" smtClean="0"/>
              <a:t>‹Nº›</a:t>
            </a:fld>
            <a:endParaRPr lang="es-CL"/>
          </a:p>
        </p:txBody>
      </p:sp>
    </p:spTree>
    <p:extLst>
      <p:ext uri="{BB962C8B-B14F-4D97-AF65-F5344CB8AC3E}">
        <p14:creationId xmlns:p14="http://schemas.microsoft.com/office/powerpoint/2010/main" val="1996303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8DCFB2-3E31-2910-D8ED-AEE2DDB399FF}"/>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79FDDAA5-4039-42EB-60CA-ED7B02783D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texto 3">
            <a:extLst>
              <a:ext uri="{FF2B5EF4-FFF2-40B4-BE49-F238E27FC236}">
                <a16:creationId xmlns:a16="http://schemas.microsoft.com/office/drawing/2014/main" id="{5B7ACF4C-E0D3-6464-450F-942F1D6E8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78771409-B44B-7BB9-9A96-8208BD7C68DF}"/>
              </a:ext>
            </a:extLst>
          </p:cNvPr>
          <p:cNvSpPr>
            <a:spLocks noGrp="1"/>
          </p:cNvSpPr>
          <p:nvPr>
            <p:ph type="dt" sz="half" idx="10"/>
          </p:nvPr>
        </p:nvSpPr>
        <p:spPr/>
        <p:txBody>
          <a:bodyPr/>
          <a:lstStyle/>
          <a:p>
            <a:fld id="{B5182C01-46DC-3C49-90C0-117978BC2CCB}" type="datetimeFigureOut">
              <a:rPr lang="es-CL" smtClean="0"/>
              <a:t>31-05-23</a:t>
            </a:fld>
            <a:endParaRPr lang="es-CL"/>
          </a:p>
        </p:txBody>
      </p:sp>
      <p:sp>
        <p:nvSpPr>
          <p:cNvPr id="6" name="Marcador de pie de página 5">
            <a:extLst>
              <a:ext uri="{FF2B5EF4-FFF2-40B4-BE49-F238E27FC236}">
                <a16:creationId xmlns:a16="http://schemas.microsoft.com/office/drawing/2014/main" id="{8B61ECC1-CF7A-CCB3-85F4-E6F96B220B8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9CC7F5D-105D-6698-4BEF-926E762545DD}"/>
              </a:ext>
            </a:extLst>
          </p:cNvPr>
          <p:cNvSpPr>
            <a:spLocks noGrp="1"/>
          </p:cNvSpPr>
          <p:nvPr>
            <p:ph type="sldNum" sz="quarter" idx="12"/>
          </p:nvPr>
        </p:nvSpPr>
        <p:spPr/>
        <p:txBody>
          <a:bodyPr/>
          <a:lstStyle/>
          <a:p>
            <a:fld id="{8AD934A5-3460-744E-BE24-14300E8EFDD2}" type="slidenum">
              <a:rPr lang="es-CL" smtClean="0"/>
              <a:t>‹Nº›</a:t>
            </a:fld>
            <a:endParaRPr lang="es-CL"/>
          </a:p>
        </p:txBody>
      </p:sp>
    </p:spTree>
    <p:extLst>
      <p:ext uri="{BB962C8B-B14F-4D97-AF65-F5344CB8AC3E}">
        <p14:creationId xmlns:p14="http://schemas.microsoft.com/office/powerpoint/2010/main" val="388015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EA25C-4E2D-C27B-07CF-C1E1CCCA8187}"/>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posición de imagen 2">
            <a:extLst>
              <a:ext uri="{FF2B5EF4-FFF2-40B4-BE49-F238E27FC236}">
                <a16:creationId xmlns:a16="http://schemas.microsoft.com/office/drawing/2014/main" id="{1F60B1E3-9FF6-5848-0E20-190E58C5A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01329768-C87F-0F02-7D07-09634DE92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311BB77-BA3F-3A8E-9E8C-71167F4BE44E}"/>
              </a:ext>
            </a:extLst>
          </p:cNvPr>
          <p:cNvSpPr>
            <a:spLocks noGrp="1"/>
          </p:cNvSpPr>
          <p:nvPr>
            <p:ph type="dt" sz="half" idx="10"/>
          </p:nvPr>
        </p:nvSpPr>
        <p:spPr/>
        <p:txBody>
          <a:bodyPr/>
          <a:lstStyle/>
          <a:p>
            <a:fld id="{B5182C01-46DC-3C49-90C0-117978BC2CCB}" type="datetimeFigureOut">
              <a:rPr lang="es-CL" smtClean="0"/>
              <a:t>31-05-23</a:t>
            </a:fld>
            <a:endParaRPr lang="es-CL"/>
          </a:p>
        </p:txBody>
      </p:sp>
      <p:sp>
        <p:nvSpPr>
          <p:cNvPr id="6" name="Marcador de pie de página 5">
            <a:extLst>
              <a:ext uri="{FF2B5EF4-FFF2-40B4-BE49-F238E27FC236}">
                <a16:creationId xmlns:a16="http://schemas.microsoft.com/office/drawing/2014/main" id="{D87ED6D5-B825-CB86-7A46-8E35630F1F7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0991A83-414C-3B59-40A3-B18076DC5C8E}"/>
              </a:ext>
            </a:extLst>
          </p:cNvPr>
          <p:cNvSpPr>
            <a:spLocks noGrp="1"/>
          </p:cNvSpPr>
          <p:nvPr>
            <p:ph type="sldNum" sz="quarter" idx="12"/>
          </p:nvPr>
        </p:nvSpPr>
        <p:spPr/>
        <p:txBody>
          <a:bodyPr/>
          <a:lstStyle/>
          <a:p>
            <a:fld id="{8AD934A5-3460-744E-BE24-14300E8EFDD2}" type="slidenum">
              <a:rPr lang="es-CL" smtClean="0"/>
              <a:t>‹Nº›</a:t>
            </a:fld>
            <a:endParaRPr lang="es-CL"/>
          </a:p>
        </p:txBody>
      </p:sp>
    </p:spTree>
    <p:extLst>
      <p:ext uri="{BB962C8B-B14F-4D97-AF65-F5344CB8AC3E}">
        <p14:creationId xmlns:p14="http://schemas.microsoft.com/office/powerpoint/2010/main" val="33933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2058A34-E77D-CB3A-4820-5FDB789595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9139E893-F151-7A2D-A8E5-B067E7DFE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DBA21BE3-EAE9-C788-AB57-316A2DE930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82C01-46DC-3C49-90C0-117978BC2CCB}" type="datetimeFigureOut">
              <a:rPr lang="es-CL" smtClean="0"/>
              <a:t>31-05-23</a:t>
            </a:fld>
            <a:endParaRPr lang="es-CL"/>
          </a:p>
        </p:txBody>
      </p:sp>
      <p:sp>
        <p:nvSpPr>
          <p:cNvPr id="5" name="Marcador de pie de página 4">
            <a:extLst>
              <a:ext uri="{FF2B5EF4-FFF2-40B4-BE49-F238E27FC236}">
                <a16:creationId xmlns:a16="http://schemas.microsoft.com/office/drawing/2014/main" id="{0AB58CC6-DDF8-9D73-3702-0DEFE1AE69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F3ED5701-D1FE-FBCB-60CC-0DE4C6C35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934A5-3460-744E-BE24-14300E8EFDD2}" type="slidenum">
              <a:rPr lang="es-CL" smtClean="0"/>
              <a:t>‹Nº›</a:t>
            </a:fld>
            <a:endParaRPr lang="es-CL"/>
          </a:p>
        </p:txBody>
      </p:sp>
    </p:spTree>
    <p:extLst>
      <p:ext uri="{BB962C8B-B14F-4D97-AF65-F5344CB8AC3E}">
        <p14:creationId xmlns:p14="http://schemas.microsoft.com/office/powerpoint/2010/main" val="3692287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package" Target="../embeddings/Hoja_de_c_lculo_de_Microsoft_Excel.xlsx"/><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Fondo abstracto de la textura de la salpicadura del derrame de la mancha de  sangre | Vector Gratis">
            <a:extLst>
              <a:ext uri="{FF2B5EF4-FFF2-40B4-BE49-F238E27FC236}">
                <a16:creationId xmlns:a16="http://schemas.microsoft.com/office/drawing/2014/main" id="{A5035B55-3AB2-7713-F355-2ED29E8F1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02" y="0"/>
            <a:ext cx="11136198" cy="688128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68F10DC-2140-44AE-1256-5960A83122BC}"/>
              </a:ext>
            </a:extLst>
          </p:cNvPr>
          <p:cNvSpPr txBox="1"/>
          <p:nvPr/>
        </p:nvSpPr>
        <p:spPr>
          <a:xfrm>
            <a:off x="461912" y="792230"/>
            <a:ext cx="6627135" cy="1600438"/>
          </a:xfrm>
          <a:prstGeom prst="rect">
            <a:avLst/>
          </a:prstGeom>
          <a:noFill/>
        </p:spPr>
        <p:txBody>
          <a:bodyPr wrap="none" rtlCol="0">
            <a:spAutoFit/>
          </a:bodyPr>
          <a:lstStyle/>
          <a:p>
            <a:r>
              <a:rPr lang="es-CL" sz="5400" dirty="0">
                <a:latin typeface="Bradley Hand ITC" panose="020F0502020204030204" pitchFamily="34" charset="0"/>
                <a:cs typeface="Bradley Hand ITC" panose="020F0502020204030204" pitchFamily="34" charset="0"/>
              </a:rPr>
              <a:t>Suicidios</a:t>
            </a:r>
            <a:r>
              <a:rPr lang="es-CL" sz="4400" dirty="0">
                <a:latin typeface="Bradley Hand ITC" panose="020F0502020204030204" pitchFamily="34" charset="0"/>
                <a:cs typeface="Bradley Hand ITC" panose="020F0502020204030204" pitchFamily="34" charset="0"/>
              </a:rPr>
              <a:t> en Shandong, </a:t>
            </a:r>
          </a:p>
          <a:p>
            <a:pPr algn="ctr"/>
            <a:r>
              <a:rPr lang="es-CL" sz="4400" dirty="0">
                <a:latin typeface="Bradley Hand ITC" panose="020F0502020204030204" pitchFamily="34" charset="0"/>
                <a:cs typeface="Bradley Hand ITC" panose="020F0502020204030204" pitchFamily="34" charset="0"/>
              </a:rPr>
              <a:t>China(2009-2011)</a:t>
            </a:r>
          </a:p>
        </p:txBody>
      </p:sp>
      <p:sp>
        <p:nvSpPr>
          <p:cNvPr id="9" name="CuadroTexto 8">
            <a:extLst>
              <a:ext uri="{FF2B5EF4-FFF2-40B4-BE49-F238E27FC236}">
                <a16:creationId xmlns:a16="http://schemas.microsoft.com/office/drawing/2014/main" id="{8C743DE7-710D-0C01-06C3-C23243981493}"/>
              </a:ext>
            </a:extLst>
          </p:cNvPr>
          <p:cNvSpPr txBox="1"/>
          <p:nvPr/>
        </p:nvSpPr>
        <p:spPr>
          <a:xfrm>
            <a:off x="2377500" y="2392668"/>
            <a:ext cx="2795958" cy="338554"/>
          </a:xfrm>
          <a:prstGeom prst="rect">
            <a:avLst/>
          </a:prstGeom>
          <a:noFill/>
        </p:spPr>
        <p:txBody>
          <a:bodyPr wrap="none" rtlCol="0">
            <a:spAutoFit/>
          </a:bodyPr>
          <a:lstStyle/>
          <a:p>
            <a:pPr algn="ctr"/>
            <a:r>
              <a:rPr lang="es-CL" sz="1600" dirty="0">
                <a:latin typeface="Bradley Hand ITC" panose="03070402050302030203" pitchFamily="66" charset="77"/>
              </a:rPr>
              <a:t>Ciencia de Datos - </a:t>
            </a:r>
            <a:r>
              <a:rPr lang="es-CL" sz="1600" dirty="0" err="1">
                <a:latin typeface="Bradley Hand ITC" panose="03070402050302030203" pitchFamily="66" charset="77"/>
              </a:rPr>
              <a:t>Coding</a:t>
            </a:r>
            <a:r>
              <a:rPr lang="es-CL" sz="1600" dirty="0">
                <a:latin typeface="Bradley Hand ITC" panose="03070402050302030203" pitchFamily="66" charset="77"/>
              </a:rPr>
              <a:t> Dojo</a:t>
            </a:r>
          </a:p>
        </p:txBody>
      </p:sp>
      <p:grpSp>
        <p:nvGrpSpPr>
          <p:cNvPr id="14" name="Grupo 13">
            <a:extLst>
              <a:ext uri="{FF2B5EF4-FFF2-40B4-BE49-F238E27FC236}">
                <a16:creationId xmlns:a16="http://schemas.microsoft.com/office/drawing/2014/main" id="{ED492AED-9CAD-CD0E-D741-DB2E93CF5439}"/>
              </a:ext>
            </a:extLst>
          </p:cNvPr>
          <p:cNvGrpSpPr/>
          <p:nvPr/>
        </p:nvGrpSpPr>
        <p:grpSpPr>
          <a:xfrm>
            <a:off x="9507717" y="6412586"/>
            <a:ext cx="2684283" cy="475067"/>
            <a:chOff x="9507717" y="6440867"/>
            <a:chExt cx="2684283" cy="475067"/>
          </a:xfrm>
        </p:grpSpPr>
        <p:pic>
          <p:nvPicPr>
            <p:cNvPr id="12" name="Imagen 11">
              <a:extLst>
                <a:ext uri="{FF2B5EF4-FFF2-40B4-BE49-F238E27FC236}">
                  <a16:creationId xmlns:a16="http://schemas.microsoft.com/office/drawing/2014/main" id="{E3B2D723-E7A5-7D87-FCA2-D2F5FD3C639C}"/>
                </a:ext>
              </a:extLst>
            </p:cNvPr>
            <p:cNvPicPr>
              <a:picLocks noChangeAspect="1"/>
            </p:cNvPicPr>
            <p:nvPr/>
          </p:nvPicPr>
          <p:blipFill>
            <a:blip r:embed="rId3"/>
            <a:stretch>
              <a:fillRect/>
            </a:stretch>
          </p:blipFill>
          <p:spPr>
            <a:xfrm>
              <a:off x="9507717" y="6440867"/>
              <a:ext cx="359078" cy="468000"/>
            </a:xfrm>
            <a:prstGeom prst="rect">
              <a:avLst/>
            </a:prstGeom>
          </p:spPr>
        </p:pic>
        <p:sp>
          <p:nvSpPr>
            <p:cNvPr id="13" name="Rectángulo 12">
              <a:extLst>
                <a:ext uri="{FF2B5EF4-FFF2-40B4-BE49-F238E27FC236}">
                  <a16:creationId xmlns:a16="http://schemas.microsoft.com/office/drawing/2014/main" id="{397E8A41-C2B2-AB51-DDF3-4A79859EA444}"/>
                </a:ext>
              </a:extLst>
            </p:cNvPr>
            <p:cNvSpPr/>
            <p:nvPr/>
          </p:nvSpPr>
          <p:spPr>
            <a:xfrm>
              <a:off x="9822730" y="6447934"/>
              <a:ext cx="2369270" cy="46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dirty="0"/>
                <a:t>Constanza García Osses</a:t>
              </a:r>
            </a:p>
          </p:txBody>
        </p:sp>
      </p:grpSp>
    </p:spTree>
    <p:extLst>
      <p:ext uri="{BB962C8B-B14F-4D97-AF65-F5344CB8AC3E}">
        <p14:creationId xmlns:p14="http://schemas.microsoft.com/office/powerpoint/2010/main" val="367021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B658580-B9AC-AAA2-0303-B843C8A64B41}"/>
              </a:ext>
            </a:extLst>
          </p:cNvPr>
          <p:cNvSpPr>
            <a:spLocks noGrp="1"/>
          </p:cNvSpPr>
          <p:nvPr>
            <p:ph type="title"/>
          </p:nvPr>
        </p:nvSpPr>
        <p:spPr>
          <a:xfrm>
            <a:off x="707010" y="0"/>
            <a:ext cx="10515600" cy="1325563"/>
          </a:xfrm>
        </p:spPr>
        <p:txBody>
          <a:bodyPr/>
          <a:lstStyle/>
          <a:p>
            <a:r>
              <a:rPr lang="es-CL" dirty="0">
                <a:latin typeface="Monotype Corsiva" panose="03010101010201010101" pitchFamily="66" charset="0"/>
              </a:rPr>
              <a:t>III) Métricas y modelos aplicados</a:t>
            </a:r>
          </a:p>
        </p:txBody>
      </p:sp>
      <p:sp>
        <p:nvSpPr>
          <p:cNvPr id="2" name="CuadroTexto 1">
            <a:extLst>
              <a:ext uri="{FF2B5EF4-FFF2-40B4-BE49-F238E27FC236}">
                <a16:creationId xmlns:a16="http://schemas.microsoft.com/office/drawing/2014/main" id="{CA4EE8D9-778A-ED4E-7483-1AE917F4282D}"/>
              </a:ext>
            </a:extLst>
          </p:cNvPr>
          <p:cNvSpPr txBox="1"/>
          <p:nvPr/>
        </p:nvSpPr>
        <p:spPr>
          <a:xfrm>
            <a:off x="4216922" y="1551810"/>
            <a:ext cx="7350664" cy="1938992"/>
          </a:xfrm>
          <a:prstGeom prst="rect">
            <a:avLst/>
          </a:prstGeom>
          <a:noFill/>
        </p:spPr>
        <p:txBody>
          <a:bodyPr wrap="square" rtlCol="0">
            <a:spAutoFit/>
          </a:bodyPr>
          <a:lstStyle/>
          <a:p>
            <a:r>
              <a:rPr lang="es-CL" sz="2400" dirty="0">
                <a:latin typeface="Monotype Corsiva" panose="03010101010201010101" pitchFamily="66" charset="0"/>
              </a:rPr>
              <a:t>I) Variable objetivo: “Died” la cual es binaria. </a:t>
            </a:r>
          </a:p>
          <a:p>
            <a:r>
              <a:rPr lang="es-CL" sz="2400" dirty="0">
                <a:latin typeface="Monotype Corsiva" panose="03010101010201010101" pitchFamily="66" charset="0"/>
              </a:rPr>
              <a:t>II) Este problema es uno de clasificación. </a:t>
            </a:r>
          </a:p>
          <a:p>
            <a:r>
              <a:rPr lang="es-CL" sz="2400" dirty="0">
                <a:latin typeface="Monotype Corsiva" panose="03010101010201010101" pitchFamily="66" charset="0"/>
              </a:rPr>
              <a:t>III) Esta fuertemente relacionada con una variable “Hospitalised”.</a:t>
            </a:r>
          </a:p>
          <a:p>
            <a:r>
              <a:rPr lang="es-CL" sz="2400" dirty="0">
                <a:latin typeface="Monotype Corsiva" panose="03010101010201010101" pitchFamily="66" charset="0"/>
              </a:rPr>
              <a:t>IV) Todas las variables categóricas fueron modificadas manualmente a variables numéricas.</a:t>
            </a:r>
          </a:p>
        </p:txBody>
      </p:sp>
      <p:grpSp>
        <p:nvGrpSpPr>
          <p:cNvPr id="16" name="Grupo 15">
            <a:extLst>
              <a:ext uri="{FF2B5EF4-FFF2-40B4-BE49-F238E27FC236}">
                <a16:creationId xmlns:a16="http://schemas.microsoft.com/office/drawing/2014/main" id="{03AA903F-AB09-B5E2-77D9-1EB09A6D25FA}"/>
              </a:ext>
            </a:extLst>
          </p:cNvPr>
          <p:cNvGrpSpPr/>
          <p:nvPr/>
        </p:nvGrpSpPr>
        <p:grpSpPr>
          <a:xfrm>
            <a:off x="624414" y="1451734"/>
            <a:ext cx="2901211" cy="1938992"/>
            <a:chOff x="624414" y="1234912"/>
            <a:chExt cx="2975731" cy="2097747"/>
          </a:xfrm>
        </p:grpSpPr>
        <p:sp>
          <p:nvSpPr>
            <p:cNvPr id="10" name="Nube 9">
              <a:extLst>
                <a:ext uri="{FF2B5EF4-FFF2-40B4-BE49-F238E27FC236}">
                  <a16:creationId xmlns:a16="http://schemas.microsoft.com/office/drawing/2014/main" id="{5C08D978-7D9D-A345-DE41-2D0508906B2A}"/>
                </a:ext>
              </a:extLst>
            </p:cNvPr>
            <p:cNvSpPr/>
            <p:nvPr/>
          </p:nvSpPr>
          <p:spPr>
            <a:xfrm>
              <a:off x="624414" y="1234912"/>
              <a:ext cx="2975731" cy="2097747"/>
            </a:xfrm>
            <a:prstGeom prst="cloud">
              <a:avLst/>
            </a:prstGeom>
            <a:solidFill>
              <a:srgbClr val="2323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CuadroTexto 11">
              <a:extLst>
                <a:ext uri="{FF2B5EF4-FFF2-40B4-BE49-F238E27FC236}">
                  <a16:creationId xmlns:a16="http://schemas.microsoft.com/office/drawing/2014/main" id="{A9455063-BD1E-C6F2-D650-55EDB2ED77DC}"/>
                </a:ext>
              </a:extLst>
            </p:cNvPr>
            <p:cNvSpPr txBox="1"/>
            <p:nvPr/>
          </p:nvSpPr>
          <p:spPr>
            <a:xfrm>
              <a:off x="992633" y="1714899"/>
              <a:ext cx="2200615" cy="954107"/>
            </a:xfrm>
            <a:prstGeom prst="rect">
              <a:avLst/>
            </a:prstGeom>
            <a:noFill/>
          </p:spPr>
          <p:txBody>
            <a:bodyPr wrap="square" rtlCol="0">
              <a:spAutoFit/>
            </a:bodyPr>
            <a:lstStyle/>
            <a:p>
              <a:pPr algn="ctr"/>
              <a:r>
                <a:rPr lang="es-CL" sz="2800" b="1" u="sng" dirty="0">
                  <a:solidFill>
                    <a:schemeClr val="bg1"/>
                  </a:solidFill>
                  <a:latin typeface="Monotype Corsiva" panose="03010101010201010101" pitchFamily="66" charset="0"/>
                </a:rPr>
                <a:t>Aspectos a considerar: </a:t>
              </a:r>
            </a:p>
          </p:txBody>
        </p:sp>
      </p:grpSp>
    </p:spTree>
    <p:extLst>
      <p:ext uri="{BB962C8B-B14F-4D97-AF65-F5344CB8AC3E}">
        <p14:creationId xmlns:p14="http://schemas.microsoft.com/office/powerpoint/2010/main" val="1071430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a:extLst>
              <a:ext uri="{FF2B5EF4-FFF2-40B4-BE49-F238E27FC236}">
                <a16:creationId xmlns:a16="http://schemas.microsoft.com/office/drawing/2014/main" id="{DAA53176-65AF-7F1D-5A8D-E4EEAFACDD69}"/>
              </a:ext>
            </a:extLst>
          </p:cNvPr>
          <p:cNvGraphicFramePr>
            <a:graphicFrameLocks noChangeAspect="1"/>
          </p:cNvGraphicFramePr>
          <p:nvPr>
            <p:extLst>
              <p:ext uri="{D42A27DB-BD31-4B8C-83A1-F6EECF244321}">
                <p14:modId xmlns:p14="http://schemas.microsoft.com/office/powerpoint/2010/main" val="1991086711"/>
              </p:ext>
            </p:extLst>
          </p:nvPr>
        </p:nvGraphicFramePr>
        <p:xfrm>
          <a:off x="303263" y="1260958"/>
          <a:ext cx="11585474" cy="4336084"/>
        </p:xfrm>
        <a:graphic>
          <a:graphicData uri="http://schemas.openxmlformats.org/presentationml/2006/ole">
            <mc:AlternateContent xmlns:mc="http://schemas.openxmlformats.org/markup-compatibility/2006">
              <mc:Choice xmlns:v="urn:schemas-microsoft-com:vml" Requires="v">
                <p:oleObj name="Hoja de cálculo" r:id="rId2" imgW="10858500" imgH="4064000" progId="Excel.Sheet.12">
                  <p:embed/>
                </p:oleObj>
              </mc:Choice>
              <mc:Fallback>
                <p:oleObj name="Hoja de cálculo" r:id="rId2" imgW="10858500" imgH="4064000" progId="Excel.Sheet.12">
                  <p:embed/>
                  <p:pic>
                    <p:nvPicPr>
                      <p:cNvPr id="0" name=""/>
                      <p:cNvPicPr/>
                      <p:nvPr/>
                    </p:nvPicPr>
                    <p:blipFill>
                      <a:blip r:embed="rId3"/>
                      <a:stretch>
                        <a:fillRect/>
                      </a:stretch>
                    </p:blipFill>
                    <p:spPr>
                      <a:xfrm>
                        <a:off x="303263" y="1260958"/>
                        <a:ext cx="11585474" cy="4336084"/>
                      </a:xfrm>
                      <a:prstGeom prst="rect">
                        <a:avLst/>
                      </a:prstGeom>
                    </p:spPr>
                  </p:pic>
                </p:oleObj>
              </mc:Fallback>
            </mc:AlternateContent>
          </a:graphicData>
        </a:graphic>
      </p:graphicFrame>
    </p:spTree>
    <p:extLst>
      <p:ext uri="{BB962C8B-B14F-4D97-AF65-F5344CB8AC3E}">
        <p14:creationId xmlns:p14="http://schemas.microsoft.com/office/powerpoint/2010/main" val="3074856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ube 6">
            <a:extLst>
              <a:ext uri="{FF2B5EF4-FFF2-40B4-BE49-F238E27FC236}">
                <a16:creationId xmlns:a16="http://schemas.microsoft.com/office/drawing/2014/main" id="{ADB7B230-D0F5-A9A4-C1EE-B57B5E6F385A}"/>
              </a:ext>
            </a:extLst>
          </p:cNvPr>
          <p:cNvSpPr/>
          <p:nvPr/>
        </p:nvSpPr>
        <p:spPr>
          <a:xfrm>
            <a:off x="781519" y="3543075"/>
            <a:ext cx="2975730" cy="2196445"/>
          </a:xfrm>
          <a:prstGeom prst="cloud">
            <a:avLst/>
          </a:prstGeom>
          <a:solidFill>
            <a:srgbClr val="2323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CuadroTexto 7">
            <a:extLst>
              <a:ext uri="{FF2B5EF4-FFF2-40B4-BE49-F238E27FC236}">
                <a16:creationId xmlns:a16="http://schemas.microsoft.com/office/drawing/2014/main" id="{D95A221A-5F96-43CA-BE1B-1B75EC1C907A}"/>
              </a:ext>
            </a:extLst>
          </p:cNvPr>
          <p:cNvSpPr txBox="1"/>
          <p:nvPr/>
        </p:nvSpPr>
        <p:spPr>
          <a:xfrm>
            <a:off x="1262976" y="4164243"/>
            <a:ext cx="2004609" cy="954107"/>
          </a:xfrm>
          <a:prstGeom prst="rect">
            <a:avLst/>
          </a:prstGeom>
          <a:noFill/>
        </p:spPr>
        <p:txBody>
          <a:bodyPr wrap="square" rtlCol="0">
            <a:spAutoFit/>
          </a:bodyPr>
          <a:lstStyle/>
          <a:p>
            <a:pPr algn="ctr"/>
            <a:r>
              <a:rPr lang="es-CL" sz="2800" b="1" u="sng" dirty="0">
                <a:solidFill>
                  <a:schemeClr val="bg1"/>
                </a:solidFill>
                <a:latin typeface="Monotype Corsiva" panose="03010101010201010101" pitchFamily="66" charset="0"/>
              </a:rPr>
              <a:t>Modelos aplicados: </a:t>
            </a:r>
          </a:p>
        </p:txBody>
      </p:sp>
      <p:sp>
        <p:nvSpPr>
          <p:cNvPr id="9" name="CuadroTexto 8">
            <a:extLst>
              <a:ext uri="{FF2B5EF4-FFF2-40B4-BE49-F238E27FC236}">
                <a16:creationId xmlns:a16="http://schemas.microsoft.com/office/drawing/2014/main" id="{CE317186-C54D-292D-40B9-6A29260A3F81}"/>
              </a:ext>
            </a:extLst>
          </p:cNvPr>
          <p:cNvSpPr txBox="1"/>
          <p:nvPr/>
        </p:nvSpPr>
        <p:spPr>
          <a:xfrm>
            <a:off x="4374027" y="3543075"/>
            <a:ext cx="2975730" cy="1938992"/>
          </a:xfrm>
          <a:prstGeom prst="rect">
            <a:avLst/>
          </a:prstGeom>
          <a:noFill/>
        </p:spPr>
        <p:txBody>
          <a:bodyPr wrap="square" rtlCol="0">
            <a:spAutoFit/>
          </a:bodyPr>
          <a:lstStyle/>
          <a:p>
            <a:r>
              <a:rPr lang="es-CL" sz="2400" dirty="0">
                <a:latin typeface="Monotype Corsiva" panose="03010101010201010101" pitchFamily="66" charset="0"/>
              </a:rPr>
              <a:t>I) </a:t>
            </a:r>
            <a:r>
              <a:rPr lang="es-CL" sz="2400" dirty="0" err="1">
                <a:latin typeface="Monotype Corsiva" panose="03010101010201010101" pitchFamily="66" charset="0"/>
              </a:rPr>
              <a:t>Random</a:t>
            </a:r>
            <a:r>
              <a:rPr lang="es-CL" sz="2400" dirty="0">
                <a:latin typeface="Monotype Corsiva" panose="03010101010201010101" pitchFamily="66" charset="0"/>
              </a:rPr>
              <a:t> Forest</a:t>
            </a:r>
          </a:p>
          <a:p>
            <a:endParaRPr lang="es-CL" sz="2400" dirty="0">
              <a:latin typeface="Monotype Corsiva" panose="03010101010201010101" pitchFamily="66" charset="0"/>
            </a:endParaRPr>
          </a:p>
          <a:p>
            <a:r>
              <a:rPr lang="es-CL" sz="2400" dirty="0">
                <a:latin typeface="Monotype Corsiva" panose="03010101010201010101" pitchFamily="66" charset="0"/>
              </a:rPr>
              <a:t>II) Regresión Logística</a:t>
            </a:r>
          </a:p>
          <a:p>
            <a:endParaRPr lang="es-CL" sz="2400" dirty="0">
              <a:latin typeface="Monotype Corsiva" panose="03010101010201010101" pitchFamily="66" charset="0"/>
            </a:endParaRPr>
          </a:p>
          <a:p>
            <a:r>
              <a:rPr lang="es-CL" sz="2400" dirty="0">
                <a:latin typeface="Monotype Corsiva" panose="03010101010201010101" pitchFamily="66" charset="0"/>
              </a:rPr>
              <a:t>III) Arboles de Decisión</a:t>
            </a:r>
          </a:p>
        </p:txBody>
      </p:sp>
      <p:sp>
        <p:nvSpPr>
          <p:cNvPr id="10" name="CuadroTexto 9">
            <a:extLst>
              <a:ext uri="{FF2B5EF4-FFF2-40B4-BE49-F238E27FC236}">
                <a16:creationId xmlns:a16="http://schemas.microsoft.com/office/drawing/2014/main" id="{20638C04-E496-6AEC-FDF7-C89345DF0883}"/>
              </a:ext>
            </a:extLst>
          </p:cNvPr>
          <p:cNvSpPr txBox="1"/>
          <p:nvPr/>
        </p:nvSpPr>
        <p:spPr>
          <a:xfrm>
            <a:off x="7540758" y="3919286"/>
            <a:ext cx="2715349" cy="830997"/>
          </a:xfrm>
          <a:prstGeom prst="rect">
            <a:avLst/>
          </a:prstGeom>
          <a:noFill/>
        </p:spPr>
        <p:txBody>
          <a:bodyPr wrap="square" rtlCol="0">
            <a:spAutoFit/>
          </a:bodyPr>
          <a:lstStyle/>
          <a:p>
            <a:endParaRPr lang="es-CL" sz="2400" dirty="0">
              <a:latin typeface="Monotype Corsiva" panose="03010101010201010101" pitchFamily="66" charset="0"/>
            </a:endParaRPr>
          </a:p>
          <a:p>
            <a:r>
              <a:rPr lang="es-CL" sz="2400" dirty="0">
                <a:latin typeface="Monotype Corsiva" panose="03010101010201010101" pitchFamily="66" charset="0"/>
              </a:rPr>
              <a:t>IV) Redes Neuronales</a:t>
            </a:r>
          </a:p>
        </p:txBody>
      </p:sp>
      <p:sp>
        <p:nvSpPr>
          <p:cNvPr id="12" name="CuadroTexto 11">
            <a:extLst>
              <a:ext uri="{FF2B5EF4-FFF2-40B4-BE49-F238E27FC236}">
                <a16:creationId xmlns:a16="http://schemas.microsoft.com/office/drawing/2014/main" id="{6A93AB5B-902E-8445-76C1-DC54F94314FC}"/>
              </a:ext>
            </a:extLst>
          </p:cNvPr>
          <p:cNvSpPr txBox="1"/>
          <p:nvPr/>
        </p:nvSpPr>
        <p:spPr>
          <a:xfrm>
            <a:off x="4374027" y="1030157"/>
            <a:ext cx="7350664" cy="1938992"/>
          </a:xfrm>
          <a:prstGeom prst="rect">
            <a:avLst/>
          </a:prstGeom>
          <a:noFill/>
        </p:spPr>
        <p:txBody>
          <a:bodyPr wrap="square" rtlCol="0">
            <a:spAutoFit/>
          </a:bodyPr>
          <a:lstStyle/>
          <a:p>
            <a:r>
              <a:rPr lang="es-CL" sz="2400" dirty="0">
                <a:latin typeface="Monotype Corsiva" panose="03010101010201010101" pitchFamily="66" charset="0"/>
              </a:rPr>
              <a:t>I) Variable objetivo: “Died” la cual es binaria. </a:t>
            </a:r>
          </a:p>
          <a:p>
            <a:r>
              <a:rPr lang="es-CL" sz="2400" dirty="0">
                <a:latin typeface="Monotype Corsiva" panose="03010101010201010101" pitchFamily="66" charset="0"/>
              </a:rPr>
              <a:t>II) Este problema es uno de clasificación. </a:t>
            </a:r>
          </a:p>
          <a:p>
            <a:r>
              <a:rPr lang="es-CL" sz="2400" dirty="0">
                <a:latin typeface="Monotype Corsiva" panose="03010101010201010101" pitchFamily="66" charset="0"/>
              </a:rPr>
              <a:t>III) Esta fuertemente relacionada con una variable “Hospitalised”.</a:t>
            </a:r>
          </a:p>
          <a:p>
            <a:r>
              <a:rPr lang="es-CL" sz="2400" dirty="0">
                <a:latin typeface="Monotype Corsiva" panose="03010101010201010101" pitchFamily="66" charset="0"/>
              </a:rPr>
              <a:t>IV) Todas las variables categóricas fueron modificadas manualmente a variables numéricas.</a:t>
            </a:r>
          </a:p>
        </p:txBody>
      </p:sp>
      <p:grpSp>
        <p:nvGrpSpPr>
          <p:cNvPr id="13" name="Grupo 12">
            <a:extLst>
              <a:ext uri="{FF2B5EF4-FFF2-40B4-BE49-F238E27FC236}">
                <a16:creationId xmlns:a16="http://schemas.microsoft.com/office/drawing/2014/main" id="{D5A6E93C-879E-24F3-4403-DB20FBE4E475}"/>
              </a:ext>
            </a:extLst>
          </p:cNvPr>
          <p:cNvGrpSpPr/>
          <p:nvPr/>
        </p:nvGrpSpPr>
        <p:grpSpPr>
          <a:xfrm>
            <a:off x="781519" y="930081"/>
            <a:ext cx="2901211" cy="1938992"/>
            <a:chOff x="624414" y="1234912"/>
            <a:chExt cx="2975731" cy="2097747"/>
          </a:xfrm>
        </p:grpSpPr>
        <p:sp>
          <p:nvSpPr>
            <p:cNvPr id="14" name="Nube 13">
              <a:extLst>
                <a:ext uri="{FF2B5EF4-FFF2-40B4-BE49-F238E27FC236}">
                  <a16:creationId xmlns:a16="http://schemas.microsoft.com/office/drawing/2014/main" id="{F604C0C5-FD86-C906-12AE-1E2A145F137F}"/>
                </a:ext>
              </a:extLst>
            </p:cNvPr>
            <p:cNvSpPr/>
            <p:nvPr/>
          </p:nvSpPr>
          <p:spPr>
            <a:xfrm>
              <a:off x="624414" y="1234912"/>
              <a:ext cx="2975731" cy="2097747"/>
            </a:xfrm>
            <a:prstGeom prst="cloud">
              <a:avLst/>
            </a:prstGeom>
            <a:solidFill>
              <a:srgbClr val="2323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CuadroTexto 14">
              <a:extLst>
                <a:ext uri="{FF2B5EF4-FFF2-40B4-BE49-F238E27FC236}">
                  <a16:creationId xmlns:a16="http://schemas.microsoft.com/office/drawing/2014/main" id="{D71BCECF-5225-0B27-44C3-FE5DBF3E038A}"/>
                </a:ext>
              </a:extLst>
            </p:cNvPr>
            <p:cNvSpPr txBox="1"/>
            <p:nvPr/>
          </p:nvSpPr>
          <p:spPr>
            <a:xfrm>
              <a:off x="992633" y="1714899"/>
              <a:ext cx="2200615" cy="954107"/>
            </a:xfrm>
            <a:prstGeom prst="rect">
              <a:avLst/>
            </a:prstGeom>
            <a:noFill/>
          </p:spPr>
          <p:txBody>
            <a:bodyPr wrap="square" rtlCol="0">
              <a:spAutoFit/>
            </a:bodyPr>
            <a:lstStyle/>
            <a:p>
              <a:pPr algn="ctr"/>
              <a:r>
                <a:rPr lang="es-CL" sz="2800" b="1" u="sng" dirty="0">
                  <a:solidFill>
                    <a:schemeClr val="bg1"/>
                  </a:solidFill>
                  <a:latin typeface="Monotype Corsiva" panose="03010101010201010101" pitchFamily="66" charset="0"/>
                </a:rPr>
                <a:t>Aspectos a considerar: </a:t>
              </a:r>
            </a:p>
          </p:txBody>
        </p:sp>
      </p:grpSp>
    </p:spTree>
    <p:extLst>
      <p:ext uri="{BB962C8B-B14F-4D97-AF65-F5344CB8AC3E}">
        <p14:creationId xmlns:p14="http://schemas.microsoft.com/office/powerpoint/2010/main" val="406869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9AD47403-AF0F-0CF2-72DE-6E013FBB8CB0}"/>
              </a:ext>
            </a:extLst>
          </p:cNvPr>
          <p:cNvSpPr>
            <a:spLocks noGrp="1"/>
          </p:cNvSpPr>
          <p:nvPr>
            <p:ph type="title"/>
          </p:nvPr>
        </p:nvSpPr>
        <p:spPr>
          <a:xfrm>
            <a:off x="244311" y="-2523"/>
            <a:ext cx="10515600" cy="1325563"/>
          </a:xfrm>
        </p:spPr>
        <p:txBody>
          <a:bodyPr>
            <a:normAutofit/>
          </a:bodyPr>
          <a:lstStyle/>
          <a:p>
            <a:r>
              <a:rPr lang="es-CL" sz="3200" dirty="0">
                <a:latin typeface="Monotype Corsiva" panose="03010101010201010101" pitchFamily="66" charset="0"/>
              </a:rPr>
              <a:t>I) </a:t>
            </a:r>
            <a:r>
              <a:rPr lang="es-CL" sz="3200" dirty="0" err="1">
                <a:latin typeface="Monotype Corsiva" panose="03010101010201010101" pitchFamily="66" charset="0"/>
              </a:rPr>
              <a:t>Decision</a:t>
            </a:r>
            <a:r>
              <a:rPr lang="es-CL" sz="3200" dirty="0">
                <a:latin typeface="Monotype Corsiva" panose="03010101010201010101" pitchFamily="66" charset="0"/>
              </a:rPr>
              <a:t> </a:t>
            </a:r>
            <a:r>
              <a:rPr lang="es-CL" sz="3200" dirty="0" err="1">
                <a:latin typeface="Monotype Corsiva" panose="03010101010201010101" pitchFamily="66" charset="0"/>
              </a:rPr>
              <a:t>Tree</a:t>
            </a:r>
            <a:r>
              <a:rPr lang="es-CL" sz="3200" dirty="0">
                <a:latin typeface="Monotype Corsiva" panose="03010101010201010101" pitchFamily="66" charset="0"/>
              </a:rPr>
              <a:t> </a:t>
            </a:r>
            <a:r>
              <a:rPr lang="es-CL" sz="3200" dirty="0" err="1">
                <a:latin typeface="Monotype Corsiva" panose="03010101010201010101" pitchFamily="66" charset="0"/>
              </a:rPr>
              <a:t>Classifier</a:t>
            </a:r>
            <a:r>
              <a:rPr lang="es-CL" sz="3200" dirty="0">
                <a:latin typeface="Monotype Corsiva" panose="03010101010201010101" pitchFamily="66" charset="0"/>
              </a:rPr>
              <a:t> </a:t>
            </a:r>
          </a:p>
        </p:txBody>
      </p:sp>
      <p:sp>
        <p:nvSpPr>
          <p:cNvPr id="14" name="CuadroTexto 13">
            <a:extLst>
              <a:ext uri="{FF2B5EF4-FFF2-40B4-BE49-F238E27FC236}">
                <a16:creationId xmlns:a16="http://schemas.microsoft.com/office/drawing/2014/main" id="{A40EDC8D-C2FA-B990-0F7F-B24D8C51BFB7}"/>
              </a:ext>
            </a:extLst>
          </p:cNvPr>
          <p:cNvSpPr txBox="1"/>
          <p:nvPr/>
        </p:nvSpPr>
        <p:spPr>
          <a:xfrm>
            <a:off x="244311" y="1162784"/>
            <a:ext cx="5685149" cy="4031873"/>
          </a:xfrm>
          <a:prstGeom prst="rect">
            <a:avLst/>
          </a:prstGeom>
          <a:noFill/>
          <a:ln>
            <a:solidFill>
              <a:schemeClr val="tx1"/>
            </a:solidFill>
          </a:ln>
        </p:spPr>
        <p:txBody>
          <a:bodyPr wrap="square">
            <a:spAutoFit/>
          </a:bodyPr>
          <a:lstStyle/>
          <a:p>
            <a:r>
              <a:rPr lang="es-CL" sz="1600" b="0" dirty="0">
                <a:solidFill>
                  <a:srgbClr val="6AA94F"/>
                </a:solidFill>
                <a:effectLst/>
                <a:latin typeface="Courier New" panose="02070309020205020404" pitchFamily="49" charset="0"/>
              </a:rPr>
              <a:t># Variable objetivo: "Died"</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a:solidFill>
                  <a:srgbClr val="D4D4D4"/>
                </a:solidFill>
                <a:effectLst/>
                <a:latin typeface="Courier New" panose="02070309020205020404" pitchFamily="49" charset="0"/>
              </a:rPr>
              <a:t>y = </a:t>
            </a:r>
            <a:r>
              <a:rPr lang="es-CL" sz="1600" b="0" dirty="0" err="1">
                <a:solidFill>
                  <a:srgbClr val="D4D4D4"/>
                </a:solidFill>
                <a:effectLst/>
                <a:latin typeface="Courier New" panose="02070309020205020404" pitchFamily="49" charset="0"/>
              </a:rPr>
              <a:t>df</a:t>
            </a:r>
            <a:r>
              <a:rPr lang="es-CL" sz="1600" b="0" dirty="0">
                <a:solidFill>
                  <a:srgbClr val="DCDCDC"/>
                </a:solidFill>
                <a:effectLst/>
                <a:latin typeface="Courier New" panose="02070309020205020404" pitchFamily="49" charset="0"/>
              </a:rPr>
              <a:t>[</a:t>
            </a:r>
            <a:r>
              <a:rPr lang="es-CL" sz="1600" b="0" dirty="0">
                <a:solidFill>
                  <a:srgbClr val="CE9178"/>
                </a:solidFill>
                <a:effectLst/>
                <a:latin typeface="Courier New" panose="02070309020205020404" pitchFamily="49" charset="0"/>
              </a:rPr>
              <a:t>'Died'</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a:solidFill>
                  <a:srgbClr val="D4D4D4"/>
                </a:solidFill>
                <a:effectLst/>
                <a:latin typeface="Courier New" panose="02070309020205020404" pitchFamily="49" charset="0"/>
              </a:rPr>
              <a:t>X = </a:t>
            </a:r>
            <a:r>
              <a:rPr lang="es-CL" sz="1600" b="0" dirty="0" err="1">
                <a:solidFill>
                  <a:srgbClr val="D4D4D4"/>
                </a:solidFill>
                <a:effectLst/>
                <a:latin typeface="Courier New" panose="02070309020205020404" pitchFamily="49" charset="0"/>
              </a:rPr>
              <a:t>df.drop</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columns</a:t>
            </a:r>
            <a:r>
              <a:rPr lang="es-CL" sz="1600" b="0" dirty="0">
                <a:solidFill>
                  <a:srgbClr val="D4D4D4"/>
                </a:solidFill>
                <a:effectLst/>
                <a:latin typeface="Courier New" panose="02070309020205020404" pitchFamily="49" charset="0"/>
              </a:rPr>
              <a:t> = </a:t>
            </a:r>
            <a:r>
              <a:rPr lang="es-CL" sz="1600" b="0" dirty="0">
                <a:solidFill>
                  <a:srgbClr val="CE9178"/>
                </a:solidFill>
                <a:effectLst/>
                <a:latin typeface="Courier New" panose="02070309020205020404" pitchFamily="49" charset="0"/>
              </a:rPr>
              <a:t>'Died’</a:t>
            </a:r>
            <a:r>
              <a:rPr lang="es-CL" sz="1600" b="0" dirty="0">
                <a:solidFill>
                  <a:srgbClr val="DCDCDC"/>
                </a:solidFill>
                <a:effectLst/>
                <a:latin typeface="Courier New" panose="02070309020205020404" pitchFamily="49" charset="0"/>
              </a:rPr>
              <a:t>)</a:t>
            </a:r>
          </a:p>
          <a:p>
            <a:endParaRPr lang="es-CL" sz="1600" dirty="0">
              <a:solidFill>
                <a:srgbClr val="DCDCDC"/>
              </a:solidFill>
              <a:latin typeface="Courier New" panose="02070309020205020404" pitchFamily="49" charset="0"/>
            </a:endParaRPr>
          </a:p>
          <a:p>
            <a:r>
              <a:rPr lang="es-CL" sz="1600" b="0" dirty="0">
                <a:solidFill>
                  <a:srgbClr val="6AA94F"/>
                </a:solidFill>
                <a:effectLst/>
                <a:latin typeface="Courier New" panose="02070309020205020404" pitchFamily="49" charset="0"/>
              </a:rPr>
              <a:t># Hacemos el test </a:t>
            </a:r>
            <a:r>
              <a:rPr lang="es-CL" sz="1600" b="0" dirty="0" err="1">
                <a:solidFill>
                  <a:srgbClr val="6AA94F"/>
                </a:solidFill>
                <a:effectLst/>
                <a:latin typeface="Courier New" panose="02070309020205020404" pitchFamily="49" charset="0"/>
              </a:rPr>
              <a:t>train</a:t>
            </a:r>
            <a:r>
              <a:rPr lang="es-CL" sz="1600" b="0" dirty="0">
                <a:solidFill>
                  <a:srgbClr val="6AA94F"/>
                </a:solidFill>
                <a:effectLst/>
                <a:latin typeface="Courier New" panose="02070309020205020404" pitchFamily="49" charset="0"/>
              </a:rPr>
              <a:t> </a:t>
            </a:r>
            <a:r>
              <a:rPr lang="es-CL" sz="1600" b="0" dirty="0" err="1">
                <a:solidFill>
                  <a:srgbClr val="6AA94F"/>
                </a:solidFill>
                <a:effectLst/>
                <a:latin typeface="Courier New" panose="02070309020205020404" pitchFamily="49" charset="0"/>
              </a:rPr>
              <a:t>split</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y_test</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train_test_split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X</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y</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random_state</a:t>
            </a:r>
            <a:r>
              <a:rPr lang="es-CL" sz="1600" b="0" dirty="0">
                <a:solidFill>
                  <a:srgbClr val="D4D4D4"/>
                </a:solidFill>
                <a:effectLst/>
                <a:latin typeface="Courier New" panose="02070309020205020404" pitchFamily="49" charset="0"/>
              </a:rPr>
              <a:t>=</a:t>
            </a:r>
            <a:r>
              <a:rPr lang="es-CL" sz="1600" b="0" dirty="0">
                <a:solidFill>
                  <a:srgbClr val="B5CEA8"/>
                </a:solidFill>
                <a:effectLst/>
                <a:latin typeface="Courier New" panose="02070309020205020404" pitchFamily="49" charset="0"/>
              </a:rPr>
              <a:t>42</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CDCDC"/>
              </a:solidFill>
              <a:effectLst/>
              <a:latin typeface="Courier New" panose="02070309020205020404" pitchFamily="49" charset="0"/>
            </a:endParaRPr>
          </a:p>
          <a:p>
            <a:r>
              <a:rPr lang="es-CL" sz="1600" b="0" dirty="0">
                <a:solidFill>
                  <a:srgbClr val="6AA94F"/>
                </a:solidFill>
                <a:effectLst/>
                <a:latin typeface="Courier New" panose="02070309020205020404" pitchFamily="49" charset="0"/>
              </a:rPr>
              <a:t># Aplicamos el modelo de arboles de decisión</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DecisionTreeClassifier</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4D4D4"/>
                </a:solidFill>
                <a:effectLst/>
                <a:latin typeface="Courier New" panose="02070309020205020404" pitchFamily="49" charset="0"/>
              </a:rPr>
              <a:t>dec_tree</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DecisionTreeClassifier</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random_state</a:t>
            </a:r>
            <a:r>
              <a:rPr lang="es-CL" sz="1600" b="0" dirty="0">
                <a:solidFill>
                  <a:srgbClr val="D4D4D4"/>
                </a:solidFill>
                <a:effectLst/>
                <a:latin typeface="Courier New" panose="02070309020205020404" pitchFamily="49" charset="0"/>
              </a:rPr>
              <a:t> = </a:t>
            </a:r>
            <a:r>
              <a:rPr lang="es-CL" sz="1600" b="0" dirty="0">
                <a:solidFill>
                  <a:srgbClr val="B5CEA8"/>
                </a:solidFill>
                <a:effectLst/>
                <a:latin typeface="Courier New" panose="02070309020205020404" pitchFamily="49" charset="0"/>
              </a:rPr>
              <a:t>42</a:t>
            </a:r>
            <a:r>
              <a:rPr lang="es-CL" sz="1600" b="0" dirty="0">
                <a:solidFill>
                  <a:srgbClr val="DCDCDC"/>
                </a:solidFill>
                <a:effectLst/>
                <a:latin typeface="Courier New" panose="02070309020205020404" pitchFamily="49" charset="0"/>
              </a:rPr>
              <a:t>)</a:t>
            </a:r>
          </a:p>
          <a:p>
            <a:endParaRPr lang="es-CL" sz="1600" b="0" dirty="0">
              <a:solidFill>
                <a:srgbClr val="D4D4D4"/>
              </a:solidFill>
              <a:effectLst/>
              <a:latin typeface="Courier New" panose="02070309020205020404" pitchFamily="49" charset="0"/>
            </a:endParaRPr>
          </a:p>
        </p:txBody>
      </p:sp>
      <p:sp>
        <p:nvSpPr>
          <p:cNvPr id="16" name="CuadroTexto 15">
            <a:extLst>
              <a:ext uri="{FF2B5EF4-FFF2-40B4-BE49-F238E27FC236}">
                <a16:creationId xmlns:a16="http://schemas.microsoft.com/office/drawing/2014/main" id="{229DEA6E-EEC5-0059-1862-AD4EF17D10C3}"/>
              </a:ext>
            </a:extLst>
          </p:cNvPr>
          <p:cNvSpPr txBox="1"/>
          <p:nvPr/>
        </p:nvSpPr>
        <p:spPr>
          <a:xfrm>
            <a:off x="6096000" y="1166842"/>
            <a:ext cx="5851689" cy="4278094"/>
          </a:xfrm>
          <a:prstGeom prst="rect">
            <a:avLst/>
          </a:prstGeom>
          <a:noFill/>
          <a:ln>
            <a:solidFill>
              <a:schemeClr val="tx1"/>
            </a:solidFill>
          </a:ln>
        </p:spPr>
        <p:txBody>
          <a:bodyPr wrap="square">
            <a:spAutoFit/>
          </a:bodyPr>
          <a:lstStyle/>
          <a:p>
            <a:r>
              <a:rPr lang="es-CL" sz="1600" b="0" dirty="0">
                <a:solidFill>
                  <a:srgbClr val="6AA94F"/>
                </a:solidFill>
                <a:effectLst/>
                <a:latin typeface="Courier New" panose="02070309020205020404" pitchFamily="49" charset="0"/>
              </a:rPr>
              <a:t># Ajustamos el modelo utilizando los datos de entrenamiento </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dec_tree.fit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p>
          <a:p>
            <a:endParaRPr lang="es-CL" sz="1600" dirty="0">
              <a:solidFill>
                <a:srgbClr val="DCDCDC"/>
              </a:solidFill>
              <a:latin typeface="Courier New" panose="02070309020205020404" pitchFamily="49" charset="0"/>
            </a:endParaRPr>
          </a:p>
          <a:p>
            <a:r>
              <a:rPr lang="es-CL" sz="1600" b="0" dirty="0">
                <a:solidFill>
                  <a:srgbClr val="6AA94F"/>
                </a:solidFill>
                <a:effectLst/>
                <a:latin typeface="Courier New" panose="02070309020205020404" pitchFamily="49" charset="0"/>
              </a:rPr>
              <a:t># Predecir los valores objetivos para el conjunto de entrenamiento y de prueba.</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train_preds</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dec_tree.predict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4D4D4"/>
                </a:solidFill>
                <a:effectLst/>
                <a:latin typeface="Courier New" panose="02070309020205020404" pitchFamily="49" charset="0"/>
              </a:rPr>
              <a:t>test_preds</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dec_tree.predict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a:p>
            <a:endParaRPr lang="es-CL" sz="1600" dirty="0">
              <a:solidFill>
                <a:srgbClr val="D4D4D4"/>
              </a:solidFill>
              <a:latin typeface="Courier New" panose="02070309020205020404" pitchFamily="49" charset="0"/>
            </a:endParaRPr>
          </a:p>
          <a:p>
            <a:r>
              <a:rPr lang="es-CL" sz="1600" b="0" dirty="0">
                <a:solidFill>
                  <a:srgbClr val="6AA94F"/>
                </a:solidFill>
                <a:effectLst/>
                <a:latin typeface="Courier New" panose="02070309020205020404" pitchFamily="49" charset="0"/>
              </a:rPr>
              <a:t># Y finalmente toca evaluar el modelo: </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train_score</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dec_tree.score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4D4D4"/>
                </a:solidFill>
                <a:effectLst/>
                <a:latin typeface="Courier New" panose="02070309020205020404" pitchFamily="49" charset="0"/>
              </a:rPr>
              <a:t>test_score</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dec_tree.score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y_test</a:t>
            </a:r>
            <a:r>
              <a:rPr lang="es-CL" sz="1600" b="0" dirty="0">
                <a:solidFill>
                  <a:srgbClr val="DCDCDC"/>
                </a:solidFill>
                <a:effectLst/>
                <a:latin typeface="Courier New" panose="02070309020205020404" pitchFamily="49" charset="0"/>
              </a:rPr>
              <a:t>)</a:t>
            </a:r>
          </a:p>
          <a:p>
            <a:endParaRPr lang="es-CL" sz="1600" b="0" dirty="0">
              <a:solidFill>
                <a:srgbClr val="DCDCDC"/>
              </a:solidFill>
              <a:effectLst/>
              <a:latin typeface="Courier New" panose="02070309020205020404" pitchFamily="49" charset="0"/>
            </a:endParaRPr>
          </a:p>
        </p:txBody>
      </p:sp>
      <p:sp>
        <p:nvSpPr>
          <p:cNvPr id="17" name="CuadroTexto 16">
            <a:extLst>
              <a:ext uri="{FF2B5EF4-FFF2-40B4-BE49-F238E27FC236}">
                <a16:creationId xmlns:a16="http://schemas.microsoft.com/office/drawing/2014/main" id="{6C420724-70A5-3CF5-EE74-2B8087570EEA}"/>
              </a:ext>
            </a:extLst>
          </p:cNvPr>
          <p:cNvSpPr txBox="1"/>
          <p:nvPr/>
        </p:nvSpPr>
        <p:spPr>
          <a:xfrm>
            <a:off x="244311" y="5672606"/>
            <a:ext cx="4013570" cy="646331"/>
          </a:xfrm>
          <a:prstGeom prst="rect">
            <a:avLst/>
          </a:prstGeom>
          <a:solidFill>
            <a:schemeClr val="accent2">
              <a:lumMod val="75000"/>
            </a:schemeClr>
          </a:solidFill>
        </p:spPr>
        <p:txBody>
          <a:bodyPr wrap="square" rtlCol="0">
            <a:spAutoFit/>
          </a:bodyPr>
          <a:lstStyle/>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a:t>
            </a:r>
            <a:r>
              <a:rPr lang="es-CL" sz="1800" b="1" dirty="0" err="1">
                <a:solidFill>
                  <a:schemeClr val="bg1"/>
                </a:solidFill>
                <a:effectLst/>
                <a:latin typeface="Courier New" panose="02070309020205020404" pitchFamily="49" charset="0"/>
              </a:rPr>
              <a:t>train_score</a:t>
            </a:r>
            <a:r>
              <a:rPr lang="es-CL" sz="1800" b="1" dirty="0">
                <a:solidFill>
                  <a:schemeClr val="bg1"/>
                </a:solidFill>
                <a:effectLst/>
                <a:latin typeface="Courier New" panose="02070309020205020404" pitchFamily="49" charset="0"/>
              </a:rPr>
              <a:t>): 0.99844</a:t>
            </a:r>
          </a:p>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a:t>
            </a:r>
            <a:r>
              <a:rPr lang="es-CL" sz="1800" b="1" dirty="0" err="1">
                <a:solidFill>
                  <a:schemeClr val="bg1"/>
                </a:solidFill>
                <a:effectLst/>
                <a:latin typeface="Courier New" panose="02070309020205020404" pitchFamily="49" charset="0"/>
              </a:rPr>
              <a:t>test_score</a:t>
            </a:r>
            <a:r>
              <a:rPr lang="es-CL" b="1" dirty="0">
                <a:solidFill>
                  <a:schemeClr val="bg1"/>
                </a:solidFill>
                <a:latin typeface="Courier New" panose="02070309020205020404" pitchFamily="49" charset="0"/>
              </a:rPr>
              <a:t>): 0.87247</a:t>
            </a:r>
            <a:endParaRPr lang="es-CL" sz="1800" b="1" dirty="0">
              <a:solidFill>
                <a:schemeClr val="bg1"/>
              </a:solidFill>
              <a:effectLst/>
              <a:latin typeface="Courier New" panose="02070309020205020404" pitchFamily="49" charset="0"/>
            </a:endParaRPr>
          </a:p>
        </p:txBody>
      </p:sp>
    </p:spTree>
    <p:extLst>
      <p:ext uri="{BB962C8B-B14F-4D97-AF65-F5344CB8AC3E}">
        <p14:creationId xmlns:p14="http://schemas.microsoft.com/office/powerpoint/2010/main" val="323923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9AD47403-AF0F-0CF2-72DE-6E013FBB8CB0}"/>
              </a:ext>
            </a:extLst>
          </p:cNvPr>
          <p:cNvSpPr>
            <a:spLocks noGrp="1"/>
          </p:cNvSpPr>
          <p:nvPr>
            <p:ph type="title"/>
          </p:nvPr>
        </p:nvSpPr>
        <p:spPr>
          <a:xfrm>
            <a:off x="244311" y="-2523"/>
            <a:ext cx="10515600" cy="1325563"/>
          </a:xfrm>
        </p:spPr>
        <p:txBody>
          <a:bodyPr>
            <a:normAutofit/>
          </a:bodyPr>
          <a:lstStyle/>
          <a:p>
            <a:r>
              <a:rPr lang="es-CL" sz="3200" dirty="0">
                <a:latin typeface="Monotype Corsiva" panose="03010101010201010101" pitchFamily="66" charset="0"/>
              </a:rPr>
              <a:t>I) </a:t>
            </a:r>
            <a:r>
              <a:rPr lang="es-CL" sz="3200" dirty="0" err="1">
                <a:latin typeface="Monotype Corsiva" panose="03010101010201010101" pitchFamily="66" charset="0"/>
              </a:rPr>
              <a:t>Decision</a:t>
            </a:r>
            <a:r>
              <a:rPr lang="es-CL" sz="3200" dirty="0">
                <a:latin typeface="Monotype Corsiva" panose="03010101010201010101" pitchFamily="66" charset="0"/>
              </a:rPr>
              <a:t> </a:t>
            </a:r>
            <a:r>
              <a:rPr lang="es-CL" sz="3200" dirty="0" err="1">
                <a:latin typeface="Monotype Corsiva" panose="03010101010201010101" pitchFamily="66" charset="0"/>
              </a:rPr>
              <a:t>Tree</a:t>
            </a:r>
            <a:r>
              <a:rPr lang="es-CL" sz="3200" dirty="0">
                <a:latin typeface="Monotype Corsiva" panose="03010101010201010101" pitchFamily="66" charset="0"/>
              </a:rPr>
              <a:t> </a:t>
            </a:r>
            <a:r>
              <a:rPr lang="es-CL" sz="3200" dirty="0" err="1">
                <a:latin typeface="Monotype Corsiva" panose="03010101010201010101" pitchFamily="66" charset="0"/>
              </a:rPr>
              <a:t>Classifier</a:t>
            </a:r>
            <a:r>
              <a:rPr lang="es-CL" sz="3200" dirty="0">
                <a:latin typeface="Monotype Corsiva" panose="03010101010201010101" pitchFamily="66" charset="0"/>
              </a:rPr>
              <a:t> </a:t>
            </a:r>
          </a:p>
        </p:txBody>
      </p:sp>
      <p:sp>
        <p:nvSpPr>
          <p:cNvPr id="14" name="CuadroTexto 13">
            <a:extLst>
              <a:ext uri="{FF2B5EF4-FFF2-40B4-BE49-F238E27FC236}">
                <a16:creationId xmlns:a16="http://schemas.microsoft.com/office/drawing/2014/main" id="{A40EDC8D-C2FA-B990-0F7F-B24D8C51BFB7}"/>
              </a:ext>
            </a:extLst>
          </p:cNvPr>
          <p:cNvSpPr txBox="1"/>
          <p:nvPr/>
        </p:nvSpPr>
        <p:spPr>
          <a:xfrm>
            <a:off x="244311" y="1162784"/>
            <a:ext cx="5685149" cy="4031873"/>
          </a:xfrm>
          <a:prstGeom prst="rect">
            <a:avLst/>
          </a:prstGeom>
          <a:noFill/>
          <a:ln>
            <a:solidFill>
              <a:schemeClr val="tx1"/>
            </a:solidFill>
          </a:ln>
        </p:spPr>
        <p:txBody>
          <a:bodyPr wrap="square">
            <a:spAutoFit/>
          </a:bodyPr>
          <a:lstStyle/>
          <a:p>
            <a:r>
              <a:rPr lang="es-CL" sz="1600" b="0" dirty="0">
                <a:solidFill>
                  <a:srgbClr val="6AA94F"/>
                </a:solidFill>
                <a:effectLst/>
                <a:latin typeface="Courier New" panose="02070309020205020404" pitchFamily="49" charset="0"/>
              </a:rPr>
              <a:t># Variable objetivo: "Died"</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a:solidFill>
                  <a:srgbClr val="D4D4D4"/>
                </a:solidFill>
                <a:effectLst/>
                <a:latin typeface="Courier New" panose="02070309020205020404" pitchFamily="49" charset="0"/>
              </a:rPr>
              <a:t>y = </a:t>
            </a:r>
            <a:r>
              <a:rPr lang="es-CL" sz="1600" b="0" dirty="0" err="1">
                <a:solidFill>
                  <a:srgbClr val="D4D4D4"/>
                </a:solidFill>
                <a:effectLst/>
                <a:latin typeface="Courier New" panose="02070309020205020404" pitchFamily="49" charset="0"/>
              </a:rPr>
              <a:t>df</a:t>
            </a:r>
            <a:r>
              <a:rPr lang="es-CL" sz="1600" b="0" dirty="0">
                <a:solidFill>
                  <a:srgbClr val="DCDCDC"/>
                </a:solidFill>
                <a:effectLst/>
                <a:latin typeface="Courier New" panose="02070309020205020404" pitchFamily="49" charset="0"/>
              </a:rPr>
              <a:t>[</a:t>
            </a:r>
            <a:r>
              <a:rPr lang="es-CL" sz="1600" b="0" dirty="0">
                <a:solidFill>
                  <a:srgbClr val="CE9178"/>
                </a:solidFill>
                <a:effectLst/>
                <a:latin typeface="Courier New" panose="02070309020205020404" pitchFamily="49" charset="0"/>
              </a:rPr>
              <a:t>'Died'</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a:solidFill>
                  <a:srgbClr val="D4D4D4"/>
                </a:solidFill>
                <a:effectLst/>
                <a:latin typeface="Courier New" panose="02070309020205020404" pitchFamily="49" charset="0"/>
              </a:rPr>
              <a:t>X = </a:t>
            </a:r>
            <a:r>
              <a:rPr lang="es-CL" sz="1600" b="0" dirty="0" err="1">
                <a:solidFill>
                  <a:srgbClr val="D4D4D4"/>
                </a:solidFill>
                <a:effectLst/>
                <a:latin typeface="Courier New" panose="02070309020205020404" pitchFamily="49" charset="0"/>
              </a:rPr>
              <a:t>df.drop</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columns</a:t>
            </a:r>
            <a:r>
              <a:rPr lang="es-CL" sz="1600" b="0" dirty="0">
                <a:solidFill>
                  <a:srgbClr val="D4D4D4"/>
                </a:solidFill>
                <a:effectLst/>
                <a:latin typeface="Courier New" panose="02070309020205020404" pitchFamily="49" charset="0"/>
              </a:rPr>
              <a:t> = </a:t>
            </a:r>
            <a:r>
              <a:rPr lang="es-CL" sz="1600" b="0" dirty="0">
                <a:solidFill>
                  <a:srgbClr val="CE9178"/>
                </a:solidFill>
                <a:effectLst/>
                <a:latin typeface="Courier New" panose="02070309020205020404" pitchFamily="49" charset="0"/>
              </a:rPr>
              <a:t>'Died’</a:t>
            </a:r>
            <a:r>
              <a:rPr lang="es-CL" sz="1600" b="0" dirty="0">
                <a:solidFill>
                  <a:srgbClr val="DCDCDC"/>
                </a:solidFill>
                <a:effectLst/>
                <a:latin typeface="Courier New" panose="02070309020205020404" pitchFamily="49" charset="0"/>
              </a:rPr>
              <a:t>)</a:t>
            </a:r>
          </a:p>
          <a:p>
            <a:endParaRPr lang="es-CL" sz="1600" dirty="0">
              <a:solidFill>
                <a:srgbClr val="DCDCDC"/>
              </a:solidFill>
              <a:latin typeface="Courier New" panose="02070309020205020404" pitchFamily="49" charset="0"/>
            </a:endParaRPr>
          </a:p>
          <a:p>
            <a:r>
              <a:rPr lang="es-CL" sz="1600" b="0" dirty="0">
                <a:solidFill>
                  <a:srgbClr val="6AA94F"/>
                </a:solidFill>
                <a:effectLst/>
                <a:latin typeface="Courier New" panose="02070309020205020404" pitchFamily="49" charset="0"/>
              </a:rPr>
              <a:t># Hacemos el test </a:t>
            </a:r>
            <a:r>
              <a:rPr lang="es-CL" sz="1600" b="0" dirty="0" err="1">
                <a:solidFill>
                  <a:srgbClr val="6AA94F"/>
                </a:solidFill>
                <a:effectLst/>
                <a:latin typeface="Courier New" panose="02070309020205020404" pitchFamily="49" charset="0"/>
              </a:rPr>
              <a:t>train</a:t>
            </a:r>
            <a:r>
              <a:rPr lang="es-CL" sz="1600" b="0" dirty="0">
                <a:solidFill>
                  <a:srgbClr val="6AA94F"/>
                </a:solidFill>
                <a:effectLst/>
                <a:latin typeface="Courier New" panose="02070309020205020404" pitchFamily="49" charset="0"/>
              </a:rPr>
              <a:t> </a:t>
            </a:r>
            <a:r>
              <a:rPr lang="es-CL" sz="1600" b="0" dirty="0" err="1">
                <a:solidFill>
                  <a:srgbClr val="6AA94F"/>
                </a:solidFill>
                <a:effectLst/>
                <a:latin typeface="Courier New" panose="02070309020205020404" pitchFamily="49" charset="0"/>
              </a:rPr>
              <a:t>split</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y_test</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train_test_split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X</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y</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random_state</a:t>
            </a:r>
            <a:r>
              <a:rPr lang="es-CL" sz="1600" b="0" dirty="0">
                <a:solidFill>
                  <a:srgbClr val="D4D4D4"/>
                </a:solidFill>
                <a:effectLst/>
                <a:latin typeface="Courier New" panose="02070309020205020404" pitchFamily="49" charset="0"/>
              </a:rPr>
              <a:t>=</a:t>
            </a:r>
            <a:r>
              <a:rPr lang="es-CL" sz="1600" b="0" dirty="0">
                <a:solidFill>
                  <a:srgbClr val="B5CEA8"/>
                </a:solidFill>
                <a:effectLst/>
                <a:latin typeface="Courier New" panose="02070309020205020404" pitchFamily="49" charset="0"/>
              </a:rPr>
              <a:t>42</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CDCDC"/>
              </a:solidFill>
              <a:effectLst/>
              <a:latin typeface="Courier New" panose="02070309020205020404" pitchFamily="49" charset="0"/>
            </a:endParaRPr>
          </a:p>
          <a:p>
            <a:r>
              <a:rPr lang="es-CL" sz="1600" b="0" dirty="0">
                <a:solidFill>
                  <a:srgbClr val="6AA94F"/>
                </a:solidFill>
                <a:effectLst/>
                <a:latin typeface="Courier New" panose="02070309020205020404" pitchFamily="49" charset="0"/>
              </a:rPr>
              <a:t># Aplicamos el modelo de arboles de decisión</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DecisionTreeClassifier</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4D4D4"/>
                </a:solidFill>
                <a:effectLst/>
                <a:latin typeface="Courier New" panose="02070309020205020404" pitchFamily="49" charset="0"/>
              </a:rPr>
              <a:t>dec_tree</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DecisionTreeClassifier</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random_state</a:t>
            </a:r>
            <a:r>
              <a:rPr lang="es-CL" sz="1600" b="0" dirty="0">
                <a:solidFill>
                  <a:srgbClr val="D4D4D4"/>
                </a:solidFill>
                <a:effectLst/>
                <a:latin typeface="Courier New" panose="02070309020205020404" pitchFamily="49" charset="0"/>
              </a:rPr>
              <a:t> = </a:t>
            </a:r>
            <a:r>
              <a:rPr lang="es-CL" sz="1600" b="0" dirty="0">
                <a:solidFill>
                  <a:srgbClr val="B5CEA8"/>
                </a:solidFill>
                <a:effectLst/>
                <a:latin typeface="Courier New" panose="02070309020205020404" pitchFamily="49" charset="0"/>
              </a:rPr>
              <a:t>42</a:t>
            </a:r>
            <a:r>
              <a:rPr lang="es-CL" sz="1600" b="0" dirty="0">
                <a:solidFill>
                  <a:srgbClr val="DCDCDC"/>
                </a:solidFill>
                <a:effectLst/>
                <a:latin typeface="Courier New" panose="02070309020205020404" pitchFamily="49" charset="0"/>
              </a:rPr>
              <a:t>)</a:t>
            </a:r>
          </a:p>
          <a:p>
            <a:endParaRPr lang="es-CL" sz="1600" b="0" dirty="0">
              <a:solidFill>
                <a:srgbClr val="D4D4D4"/>
              </a:solidFill>
              <a:effectLst/>
              <a:latin typeface="Courier New" panose="02070309020205020404" pitchFamily="49" charset="0"/>
            </a:endParaRPr>
          </a:p>
        </p:txBody>
      </p:sp>
      <p:sp>
        <p:nvSpPr>
          <p:cNvPr id="16" name="CuadroTexto 15">
            <a:extLst>
              <a:ext uri="{FF2B5EF4-FFF2-40B4-BE49-F238E27FC236}">
                <a16:creationId xmlns:a16="http://schemas.microsoft.com/office/drawing/2014/main" id="{229DEA6E-EEC5-0059-1862-AD4EF17D10C3}"/>
              </a:ext>
            </a:extLst>
          </p:cNvPr>
          <p:cNvSpPr txBox="1"/>
          <p:nvPr/>
        </p:nvSpPr>
        <p:spPr>
          <a:xfrm>
            <a:off x="6096000" y="1166842"/>
            <a:ext cx="5851689" cy="4278094"/>
          </a:xfrm>
          <a:prstGeom prst="rect">
            <a:avLst/>
          </a:prstGeom>
          <a:noFill/>
          <a:ln>
            <a:solidFill>
              <a:schemeClr val="tx1"/>
            </a:solidFill>
          </a:ln>
        </p:spPr>
        <p:txBody>
          <a:bodyPr wrap="square">
            <a:spAutoFit/>
          </a:bodyPr>
          <a:lstStyle/>
          <a:p>
            <a:r>
              <a:rPr lang="es-CL" sz="1600" b="0" dirty="0">
                <a:solidFill>
                  <a:srgbClr val="6AA94F"/>
                </a:solidFill>
                <a:effectLst/>
                <a:latin typeface="Courier New" panose="02070309020205020404" pitchFamily="49" charset="0"/>
              </a:rPr>
              <a:t># Ajustamos el modelo utilizando los datos de entrenamiento </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dec_tree.fit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p>
          <a:p>
            <a:endParaRPr lang="es-CL" sz="1600" dirty="0">
              <a:solidFill>
                <a:srgbClr val="DCDCDC"/>
              </a:solidFill>
              <a:latin typeface="Courier New" panose="02070309020205020404" pitchFamily="49" charset="0"/>
            </a:endParaRPr>
          </a:p>
          <a:p>
            <a:r>
              <a:rPr lang="es-CL" sz="1600" b="0" dirty="0">
                <a:solidFill>
                  <a:srgbClr val="6AA94F"/>
                </a:solidFill>
                <a:effectLst/>
                <a:latin typeface="Courier New" panose="02070309020205020404" pitchFamily="49" charset="0"/>
              </a:rPr>
              <a:t># Predecir los valores objetivos para el conjunto de entrenamiento y de prueba.</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train_preds</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dec_tree.predict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4D4D4"/>
                </a:solidFill>
                <a:effectLst/>
                <a:latin typeface="Courier New" panose="02070309020205020404" pitchFamily="49" charset="0"/>
              </a:rPr>
              <a:t>test_preds</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dec_tree.predict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a:p>
            <a:endParaRPr lang="es-CL" sz="1600" dirty="0">
              <a:solidFill>
                <a:srgbClr val="D4D4D4"/>
              </a:solidFill>
              <a:latin typeface="Courier New" panose="02070309020205020404" pitchFamily="49" charset="0"/>
            </a:endParaRPr>
          </a:p>
          <a:p>
            <a:r>
              <a:rPr lang="es-CL" sz="1600" b="0" dirty="0">
                <a:solidFill>
                  <a:srgbClr val="6AA94F"/>
                </a:solidFill>
                <a:effectLst/>
                <a:latin typeface="Courier New" panose="02070309020205020404" pitchFamily="49" charset="0"/>
              </a:rPr>
              <a:t># Y finalmente toca evaluar el modelo: </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train_score</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dec_tree.score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4D4D4"/>
                </a:solidFill>
                <a:effectLst/>
                <a:latin typeface="Courier New" panose="02070309020205020404" pitchFamily="49" charset="0"/>
              </a:rPr>
              <a:t>test_score</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dec_tree.score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y_test</a:t>
            </a:r>
            <a:r>
              <a:rPr lang="es-CL" sz="1600" b="0" dirty="0">
                <a:solidFill>
                  <a:srgbClr val="DCDCDC"/>
                </a:solidFill>
                <a:effectLst/>
                <a:latin typeface="Courier New" panose="02070309020205020404" pitchFamily="49" charset="0"/>
              </a:rPr>
              <a:t>)</a:t>
            </a:r>
          </a:p>
          <a:p>
            <a:endParaRPr lang="es-CL" sz="1600" b="0" dirty="0">
              <a:solidFill>
                <a:srgbClr val="DCDCDC"/>
              </a:solidFill>
              <a:effectLst/>
              <a:latin typeface="Courier New" panose="02070309020205020404" pitchFamily="49" charset="0"/>
            </a:endParaRPr>
          </a:p>
        </p:txBody>
      </p:sp>
      <p:sp>
        <p:nvSpPr>
          <p:cNvPr id="17" name="CuadroTexto 16">
            <a:extLst>
              <a:ext uri="{FF2B5EF4-FFF2-40B4-BE49-F238E27FC236}">
                <a16:creationId xmlns:a16="http://schemas.microsoft.com/office/drawing/2014/main" id="{6C420724-70A5-3CF5-EE74-2B8087570EEA}"/>
              </a:ext>
            </a:extLst>
          </p:cNvPr>
          <p:cNvSpPr txBox="1"/>
          <p:nvPr/>
        </p:nvSpPr>
        <p:spPr>
          <a:xfrm>
            <a:off x="244311" y="5672606"/>
            <a:ext cx="4013570" cy="646331"/>
          </a:xfrm>
          <a:prstGeom prst="rect">
            <a:avLst/>
          </a:prstGeom>
          <a:solidFill>
            <a:schemeClr val="accent2">
              <a:lumMod val="75000"/>
            </a:schemeClr>
          </a:solidFill>
        </p:spPr>
        <p:txBody>
          <a:bodyPr wrap="square" rtlCol="0">
            <a:spAutoFit/>
          </a:bodyPr>
          <a:lstStyle/>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a:t>
            </a:r>
            <a:r>
              <a:rPr lang="es-CL" sz="1800" b="1" dirty="0" err="1">
                <a:solidFill>
                  <a:schemeClr val="bg1"/>
                </a:solidFill>
                <a:effectLst/>
                <a:latin typeface="Courier New" panose="02070309020205020404" pitchFamily="49" charset="0"/>
              </a:rPr>
              <a:t>train_score</a:t>
            </a:r>
            <a:r>
              <a:rPr lang="es-CL" sz="1800" b="1" dirty="0">
                <a:solidFill>
                  <a:schemeClr val="bg1"/>
                </a:solidFill>
                <a:effectLst/>
                <a:latin typeface="Courier New" panose="02070309020205020404" pitchFamily="49" charset="0"/>
              </a:rPr>
              <a:t>): 0.99844</a:t>
            </a:r>
          </a:p>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a:t>
            </a:r>
            <a:r>
              <a:rPr lang="es-CL" sz="1800" b="1" dirty="0" err="1">
                <a:solidFill>
                  <a:schemeClr val="bg1"/>
                </a:solidFill>
                <a:effectLst/>
                <a:latin typeface="Courier New" panose="02070309020205020404" pitchFamily="49" charset="0"/>
              </a:rPr>
              <a:t>test_score</a:t>
            </a:r>
            <a:r>
              <a:rPr lang="es-CL" b="1" dirty="0">
                <a:solidFill>
                  <a:schemeClr val="bg1"/>
                </a:solidFill>
                <a:latin typeface="Courier New" panose="02070309020205020404" pitchFamily="49" charset="0"/>
              </a:rPr>
              <a:t>): 0.87247</a:t>
            </a:r>
            <a:endParaRPr lang="es-CL" sz="1800" b="1" dirty="0">
              <a:solidFill>
                <a:schemeClr val="bg1"/>
              </a:solidFill>
              <a:effectLst/>
              <a:latin typeface="Courier New" panose="02070309020205020404" pitchFamily="49" charset="0"/>
            </a:endParaRPr>
          </a:p>
        </p:txBody>
      </p:sp>
      <p:pic>
        <p:nvPicPr>
          <p:cNvPr id="10242" name="Picture 2" descr="Checkmark Icon Check Mark Vector Isolated Illustration Stock Illustration -  Download Image Now - iStock">
            <a:extLst>
              <a:ext uri="{FF2B5EF4-FFF2-40B4-BE49-F238E27FC236}">
                <a16:creationId xmlns:a16="http://schemas.microsoft.com/office/drawing/2014/main" id="{1CA48CBF-84AF-679A-90D7-C853CC1B12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63" t="26667" r="18889" b="31684"/>
          <a:stretch/>
        </p:blipFill>
        <p:spPr bwMode="auto">
          <a:xfrm>
            <a:off x="4574849" y="5411088"/>
            <a:ext cx="1354611" cy="116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50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1">
            <a:extLst>
              <a:ext uri="{FF2B5EF4-FFF2-40B4-BE49-F238E27FC236}">
                <a16:creationId xmlns:a16="http://schemas.microsoft.com/office/drawing/2014/main" id="{84DD0590-23DD-C6F4-041E-567BFBD01B1A}"/>
              </a:ext>
            </a:extLst>
          </p:cNvPr>
          <p:cNvSpPr>
            <a:spLocks noGrp="1"/>
          </p:cNvSpPr>
          <p:nvPr>
            <p:ph type="title"/>
          </p:nvPr>
        </p:nvSpPr>
        <p:spPr>
          <a:xfrm>
            <a:off x="244311" y="-21376"/>
            <a:ext cx="10515600" cy="1325563"/>
          </a:xfrm>
        </p:spPr>
        <p:txBody>
          <a:bodyPr>
            <a:normAutofit/>
          </a:bodyPr>
          <a:lstStyle/>
          <a:p>
            <a:r>
              <a:rPr lang="es-CL" sz="3200" dirty="0">
                <a:latin typeface="Monotype Corsiva" panose="03010101010201010101" pitchFamily="66" charset="0"/>
              </a:rPr>
              <a:t>II) </a:t>
            </a:r>
            <a:r>
              <a:rPr lang="es-CL" sz="3200" dirty="0" err="1">
                <a:latin typeface="Monotype Corsiva" panose="03010101010201010101" pitchFamily="66" charset="0"/>
              </a:rPr>
              <a:t>Random</a:t>
            </a:r>
            <a:r>
              <a:rPr lang="es-CL" sz="3200" dirty="0">
                <a:latin typeface="Monotype Corsiva" panose="03010101010201010101" pitchFamily="66" charset="0"/>
              </a:rPr>
              <a:t> Forest </a:t>
            </a:r>
          </a:p>
        </p:txBody>
      </p:sp>
      <p:sp>
        <p:nvSpPr>
          <p:cNvPr id="9" name="CuadroTexto 8">
            <a:extLst>
              <a:ext uri="{FF2B5EF4-FFF2-40B4-BE49-F238E27FC236}">
                <a16:creationId xmlns:a16="http://schemas.microsoft.com/office/drawing/2014/main" id="{FDED066F-23F7-C091-D0EC-0FA4C13FCED2}"/>
              </a:ext>
            </a:extLst>
          </p:cNvPr>
          <p:cNvSpPr txBox="1"/>
          <p:nvPr/>
        </p:nvSpPr>
        <p:spPr>
          <a:xfrm>
            <a:off x="244311" y="1166842"/>
            <a:ext cx="5779417" cy="4524315"/>
          </a:xfrm>
          <a:prstGeom prst="rect">
            <a:avLst/>
          </a:prstGeom>
          <a:noFill/>
          <a:ln>
            <a:solidFill>
              <a:schemeClr val="tx1"/>
            </a:solidFill>
          </a:ln>
        </p:spPr>
        <p:txBody>
          <a:bodyPr wrap="square">
            <a:spAutoFit/>
          </a:bodyPr>
          <a:lstStyle/>
          <a:p>
            <a:r>
              <a:rPr lang="es-CL" sz="1600" b="0" dirty="0">
                <a:solidFill>
                  <a:srgbClr val="6AA94F"/>
                </a:solidFill>
                <a:effectLst/>
                <a:latin typeface="Courier New" panose="02070309020205020404" pitchFamily="49" charset="0"/>
              </a:rPr>
              <a:t># ………</a:t>
            </a:r>
            <a:endParaRPr lang="es-CL" sz="1600" b="0" dirty="0">
              <a:solidFill>
                <a:srgbClr val="D4D4D4"/>
              </a:solidFill>
              <a:effectLst/>
              <a:latin typeface="Courier New" panose="02070309020205020404" pitchFamily="49" charset="0"/>
            </a:endParaRPr>
          </a:p>
          <a:p>
            <a:endParaRPr lang="es-CL" sz="1600" b="0" dirty="0">
              <a:solidFill>
                <a:srgbClr val="DCDCDC"/>
              </a:solidFill>
              <a:effectLst/>
              <a:latin typeface="Courier New" panose="02070309020205020404" pitchFamily="49" charset="0"/>
            </a:endParaRPr>
          </a:p>
          <a:p>
            <a:r>
              <a:rPr lang="es-CL" sz="1600" b="0" dirty="0">
                <a:solidFill>
                  <a:srgbClr val="6AA94F"/>
                </a:solidFill>
                <a:effectLst/>
                <a:latin typeface="Courier New" panose="02070309020205020404" pitchFamily="49" charset="0"/>
              </a:rPr>
              <a:t># Aplicamos el modelo </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rf</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RandomForestClassifier</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random_state</a:t>
            </a:r>
            <a:r>
              <a:rPr lang="es-CL" sz="1600" b="0" dirty="0">
                <a:solidFill>
                  <a:srgbClr val="D4D4D4"/>
                </a:solidFill>
                <a:effectLst/>
                <a:latin typeface="Courier New" panose="02070309020205020404" pitchFamily="49" charset="0"/>
              </a:rPr>
              <a:t> = </a:t>
            </a:r>
            <a:r>
              <a:rPr lang="es-CL" sz="1600" b="0" dirty="0">
                <a:solidFill>
                  <a:srgbClr val="B5CEA8"/>
                </a:solidFill>
                <a:effectLst/>
                <a:latin typeface="Courier New" panose="02070309020205020404" pitchFamily="49" charset="0"/>
              </a:rPr>
              <a:t>42</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a:p>
            <a:r>
              <a:rPr lang="es-CL" sz="1600" b="0" dirty="0">
                <a:solidFill>
                  <a:srgbClr val="6AA94F"/>
                </a:solidFill>
                <a:effectLst/>
                <a:latin typeface="Courier New" panose="02070309020205020404" pitchFamily="49" charset="0"/>
              </a:rPr>
              <a:t># Predecir los valores para y </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rf.predict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p>
          <a:p>
            <a:endParaRPr lang="es-CL" sz="1600" dirty="0">
              <a:solidFill>
                <a:srgbClr val="DCDCDC"/>
              </a:solidFill>
              <a:latin typeface="Courier New" panose="02070309020205020404" pitchFamily="49" charset="0"/>
            </a:endParaRPr>
          </a:p>
          <a:p>
            <a:r>
              <a:rPr lang="es-CL" sz="1600" b="0" dirty="0">
                <a:solidFill>
                  <a:srgbClr val="6AA94F"/>
                </a:solidFill>
                <a:effectLst/>
                <a:latin typeface="Courier New" panose="02070309020205020404" pitchFamily="49" charset="0"/>
              </a:rPr>
              <a:t># Evaluar el modelo</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rf_train_score</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rf.score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4D4D4"/>
                </a:solidFill>
                <a:effectLst/>
                <a:latin typeface="Courier New" panose="02070309020205020404" pitchFamily="49" charset="0"/>
              </a:rPr>
              <a:t>rf_test_score</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rf.score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y_test</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CDCAA"/>
                </a:solidFill>
                <a:effectLst/>
                <a:latin typeface="Courier New" panose="02070309020205020404" pitchFamily="49" charset="0"/>
              </a:rPr>
              <a:t>print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rf_train_score</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CDCAA"/>
                </a:solidFill>
                <a:effectLst/>
                <a:latin typeface="Courier New" panose="02070309020205020404" pitchFamily="49" charset="0"/>
              </a:rPr>
              <a:t>print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rf_test_score</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p:txBody>
      </p:sp>
      <p:sp>
        <p:nvSpPr>
          <p:cNvPr id="11" name="CuadroTexto 10">
            <a:extLst>
              <a:ext uri="{FF2B5EF4-FFF2-40B4-BE49-F238E27FC236}">
                <a16:creationId xmlns:a16="http://schemas.microsoft.com/office/drawing/2014/main" id="{BA2616CD-F165-821E-B6E2-A77B6FFFCCA8}"/>
              </a:ext>
            </a:extLst>
          </p:cNvPr>
          <p:cNvSpPr txBox="1"/>
          <p:nvPr/>
        </p:nvSpPr>
        <p:spPr>
          <a:xfrm>
            <a:off x="6168272" y="1166842"/>
            <a:ext cx="5779417" cy="3293209"/>
          </a:xfrm>
          <a:prstGeom prst="rect">
            <a:avLst/>
          </a:prstGeom>
          <a:noFill/>
          <a:ln>
            <a:solidFill>
              <a:schemeClr val="tx1"/>
            </a:solidFill>
          </a:ln>
        </p:spPr>
        <p:txBody>
          <a:bodyPr wrap="square">
            <a:spAutoFit/>
          </a:bodyPr>
          <a:lstStyle/>
          <a:p>
            <a:endParaRPr lang="es-CL" sz="1600" b="0" dirty="0">
              <a:solidFill>
                <a:srgbClr val="D4D4D4"/>
              </a:solidFill>
              <a:effectLst/>
              <a:latin typeface="Courier New" panose="02070309020205020404" pitchFamily="49" charset="0"/>
            </a:endParaRPr>
          </a:p>
          <a:p>
            <a:r>
              <a:rPr lang="es-CL" sz="1600" b="0" dirty="0">
                <a:solidFill>
                  <a:srgbClr val="6AA94F"/>
                </a:solidFill>
                <a:effectLst/>
                <a:latin typeface="Courier New" panose="02070309020205020404" pitchFamily="49" charset="0"/>
              </a:rPr>
              <a:t># Afinaremos el modelo porque parece estar </a:t>
            </a:r>
            <a:r>
              <a:rPr lang="es-CL" sz="1600" b="0" dirty="0" err="1">
                <a:solidFill>
                  <a:srgbClr val="6AA94F"/>
                </a:solidFill>
                <a:effectLst/>
                <a:latin typeface="Courier New" panose="02070309020205020404" pitchFamily="49" charset="0"/>
              </a:rPr>
              <a:t>sobreajustado</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a:p>
            <a:r>
              <a:rPr lang="es-CL" sz="1600" b="0" dirty="0">
                <a:solidFill>
                  <a:srgbClr val="D4D4D4"/>
                </a:solidFill>
                <a:effectLst/>
                <a:latin typeface="Courier New" panose="02070309020205020404" pitchFamily="49" charset="0"/>
              </a:rPr>
              <a:t>rf_2 = </a:t>
            </a:r>
            <a:r>
              <a:rPr lang="es-CL" sz="1600" b="0" dirty="0" err="1">
                <a:solidFill>
                  <a:srgbClr val="D4D4D4"/>
                </a:solidFill>
                <a:effectLst/>
                <a:latin typeface="Courier New" panose="02070309020205020404" pitchFamily="49" charset="0"/>
              </a:rPr>
              <a:t>RandomForestClassifier</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max_depth</a:t>
            </a:r>
            <a:r>
              <a:rPr lang="es-CL" sz="1600" b="0" dirty="0">
                <a:solidFill>
                  <a:srgbClr val="D4D4D4"/>
                </a:solidFill>
                <a:effectLst/>
                <a:latin typeface="Courier New" panose="02070309020205020404" pitchFamily="49" charset="0"/>
              </a:rPr>
              <a:t> = </a:t>
            </a:r>
            <a:r>
              <a:rPr lang="es-CL" sz="1600" b="0" dirty="0">
                <a:solidFill>
                  <a:srgbClr val="B5CEA8"/>
                </a:solidFill>
                <a:effectLst/>
                <a:latin typeface="Courier New" panose="02070309020205020404" pitchFamily="49" charset="0"/>
              </a:rPr>
              <a:t>2</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random_state</a:t>
            </a:r>
            <a:r>
              <a:rPr lang="es-CL" sz="1600" b="0" dirty="0">
                <a:solidFill>
                  <a:srgbClr val="D4D4D4"/>
                </a:solidFill>
                <a:effectLst/>
                <a:latin typeface="Courier New" panose="02070309020205020404" pitchFamily="49" charset="0"/>
              </a:rPr>
              <a:t> = </a:t>
            </a:r>
            <a:r>
              <a:rPr lang="es-CL" sz="1600" b="0" dirty="0">
                <a:solidFill>
                  <a:srgbClr val="B5CEA8"/>
                </a:solidFill>
                <a:effectLst/>
                <a:latin typeface="Courier New" panose="02070309020205020404" pitchFamily="49" charset="0"/>
              </a:rPr>
              <a:t>42</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a:solidFill>
                  <a:srgbClr val="D4D4D4"/>
                </a:solidFill>
                <a:effectLst/>
                <a:latin typeface="Courier New" panose="02070309020205020404" pitchFamily="49" charset="0"/>
              </a:rPr>
              <a:t>rf_2.fit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a:solidFill>
                  <a:srgbClr val="D4D4D4"/>
                </a:solidFill>
                <a:effectLst/>
                <a:latin typeface="Courier New" panose="02070309020205020404" pitchFamily="49" charset="0"/>
              </a:rPr>
              <a:t>rf_2_train_score = rf_2.score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a:solidFill>
                  <a:srgbClr val="D4D4D4"/>
                </a:solidFill>
                <a:effectLst/>
                <a:latin typeface="Courier New" panose="02070309020205020404" pitchFamily="49" charset="0"/>
              </a:rPr>
              <a:t>rf_2_test_score = rf_2.score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y_test</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CDCAA"/>
                </a:solidFill>
                <a:effectLst/>
                <a:latin typeface="Courier New" panose="02070309020205020404" pitchFamily="49" charset="0"/>
              </a:rPr>
              <a:t>print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rf_2_train_score</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CDCAA"/>
                </a:solidFill>
                <a:effectLst/>
                <a:latin typeface="Courier New" panose="02070309020205020404" pitchFamily="49" charset="0"/>
              </a:rPr>
              <a:t>print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rf_2_test_score</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p:txBody>
      </p:sp>
      <p:sp>
        <p:nvSpPr>
          <p:cNvPr id="12" name="CuadroTexto 11">
            <a:extLst>
              <a:ext uri="{FF2B5EF4-FFF2-40B4-BE49-F238E27FC236}">
                <a16:creationId xmlns:a16="http://schemas.microsoft.com/office/drawing/2014/main" id="{5B42953F-9472-4ACD-0B37-8F099F9B858F}"/>
              </a:ext>
            </a:extLst>
          </p:cNvPr>
          <p:cNvSpPr txBox="1"/>
          <p:nvPr/>
        </p:nvSpPr>
        <p:spPr>
          <a:xfrm>
            <a:off x="244310" y="5814006"/>
            <a:ext cx="4723615" cy="646331"/>
          </a:xfrm>
          <a:prstGeom prst="rect">
            <a:avLst/>
          </a:prstGeom>
          <a:solidFill>
            <a:schemeClr val="accent2">
              <a:lumMod val="75000"/>
            </a:schemeClr>
          </a:solidFill>
        </p:spPr>
        <p:txBody>
          <a:bodyPr wrap="square" rtlCol="0">
            <a:spAutoFit/>
          </a:bodyPr>
          <a:lstStyle/>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a:t>
            </a:r>
            <a:r>
              <a:rPr lang="es-CL" sz="1800" b="1" dirty="0" err="1">
                <a:solidFill>
                  <a:schemeClr val="bg1"/>
                </a:solidFill>
                <a:effectLst/>
                <a:latin typeface="Courier New" panose="02070309020205020404" pitchFamily="49" charset="0"/>
              </a:rPr>
              <a:t>rf_train_score</a:t>
            </a:r>
            <a:r>
              <a:rPr lang="es-CL" sz="1800" b="1" dirty="0">
                <a:solidFill>
                  <a:schemeClr val="bg1"/>
                </a:solidFill>
                <a:effectLst/>
                <a:latin typeface="Courier New" panose="02070309020205020404" pitchFamily="49" charset="0"/>
              </a:rPr>
              <a:t>): 0.99844</a:t>
            </a:r>
          </a:p>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a:t>
            </a:r>
            <a:r>
              <a:rPr lang="es-CL" sz="1800" b="1" dirty="0" err="1">
                <a:solidFill>
                  <a:schemeClr val="bg1"/>
                </a:solidFill>
                <a:effectLst/>
                <a:latin typeface="Courier New" panose="02070309020205020404" pitchFamily="49" charset="0"/>
              </a:rPr>
              <a:t>rf_test_score</a:t>
            </a:r>
            <a:r>
              <a:rPr lang="es-CL" b="1" dirty="0">
                <a:solidFill>
                  <a:schemeClr val="bg1"/>
                </a:solidFill>
                <a:latin typeface="Courier New" panose="02070309020205020404" pitchFamily="49" charset="0"/>
              </a:rPr>
              <a:t>): 0.87247</a:t>
            </a:r>
            <a:endParaRPr lang="es-CL" sz="1800" b="1" dirty="0">
              <a:solidFill>
                <a:schemeClr val="bg1"/>
              </a:solidFill>
              <a:effectLst/>
              <a:latin typeface="Courier New" panose="02070309020205020404" pitchFamily="49" charset="0"/>
            </a:endParaRPr>
          </a:p>
        </p:txBody>
      </p:sp>
      <p:sp>
        <p:nvSpPr>
          <p:cNvPr id="13" name="CuadroTexto 12">
            <a:extLst>
              <a:ext uri="{FF2B5EF4-FFF2-40B4-BE49-F238E27FC236}">
                <a16:creationId xmlns:a16="http://schemas.microsoft.com/office/drawing/2014/main" id="{56C8CAB6-2EBE-63CB-34B4-DB7E119A49B4}"/>
              </a:ext>
            </a:extLst>
          </p:cNvPr>
          <p:cNvSpPr txBox="1"/>
          <p:nvPr/>
        </p:nvSpPr>
        <p:spPr>
          <a:xfrm>
            <a:off x="6168272" y="4879890"/>
            <a:ext cx="5332429" cy="646331"/>
          </a:xfrm>
          <a:prstGeom prst="rect">
            <a:avLst/>
          </a:prstGeom>
          <a:solidFill>
            <a:schemeClr val="accent2">
              <a:lumMod val="75000"/>
            </a:schemeClr>
          </a:solidFill>
        </p:spPr>
        <p:txBody>
          <a:bodyPr wrap="square" rtlCol="0">
            <a:spAutoFit/>
          </a:bodyPr>
          <a:lstStyle/>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(rf_2_train_score): 0.91545</a:t>
            </a:r>
          </a:p>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(rf_2_test_score</a:t>
            </a:r>
            <a:r>
              <a:rPr lang="es-CL" b="1" dirty="0">
                <a:solidFill>
                  <a:schemeClr val="bg1"/>
                </a:solidFill>
                <a:latin typeface="Courier New" panose="02070309020205020404" pitchFamily="49" charset="0"/>
              </a:rPr>
              <a:t>): 0.88335</a:t>
            </a:r>
            <a:endParaRPr lang="es-CL" sz="1800" b="1" dirty="0">
              <a:solidFill>
                <a:schemeClr val="bg1"/>
              </a:solidFill>
              <a:effectLst/>
              <a:latin typeface="Courier New" panose="02070309020205020404" pitchFamily="49" charset="0"/>
            </a:endParaRPr>
          </a:p>
        </p:txBody>
      </p:sp>
    </p:spTree>
    <p:extLst>
      <p:ext uri="{BB962C8B-B14F-4D97-AF65-F5344CB8AC3E}">
        <p14:creationId xmlns:p14="http://schemas.microsoft.com/office/powerpoint/2010/main" val="4060524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1">
            <a:extLst>
              <a:ext uri="{FF2B5EF4-FFF2-40B4-BE49-F238E27FC236}">
                <a16:creationId xmlns:a16="http://schemas.microsoft.com/office/drawing/2014/main" id="{84DD0590-23DD-C6F4-041E-567BFBD01B1A}"/>
              </a:ext>
            </a:extLst>
          </p:cNvPr>
          <p:cNvSpPr>
            <a:spLocks noGrp="1"/>
          </p:cNvSpPr>
          <p:nvPr>
            <p:ph type="title"/>
          </p:nvPr>
        </p:nvSpPr>
        <p:spPr>
          <a:xfrm>
            <a:off x="244311" y="-21376"/>
            <a:ext cx="10515600" cy="1325563"/>
          </a:xfrm>
        </p:spPr>
        <p:txBody>
          <a:bodyPr>
            <a:normAutofit/>
          </a:bodyPr>
          <a:lstStyle/>
          <a:p>
            <a:r>
              <a:rPr lang="es-CL" sz="3200" dirty="0">
                <a:latin typeface="Monotype Corsiva" panose="03010101010201010101" pitchFamily="66" charset="0"/>
              </a:rPr>
              <a:t>II) </a:t>
            </a:r>
            <a:r>
              <a:rPr lang="es-CL" sz="3200" dirty="0" err="1">
                <a:latin typeface="Monotype Corsiva" panose="03010101010201010101" pitchFamily="66" charset="0"/>
              </a:rPr>
              <a:t>Random</a:t>
            </a:r>
            <a:r>
              <a:rPr lang="es-CL" sz="3200" dirty="0">
                <a:latin typeface="Monotype Corsiva" panose="03010101010201010101" pitchFamily="66" charset="0"/>
              </a:rPr>
              <a:t> Forest </a:t>
            </a:r>
          </a:p>
        </p:txBody>
      </p:sp>
      <p:sp>
        <p:nvSpPr>
          <p:cNvPr id="9" name="CuadroTexto 8">
            <a:extLst>
              <a:ext uri="{FF2B5EF4-FFF2-40B4-BE49-F238E27FC236}">
                <a16:creationId xmlns:a16="http://schemas.microsoft.com/office/drawing/2014/main" id="{FDED066F-23F7-C091-D0EC-0FA4C13FCED2}"/>
              </a:ext>
            </a:extLst>
          </p:cNvPr>
          <p:cNvSpPr txBox="1"/>
          <p:nvPr/>
        </p:nvSpPr>
        <p:spPr>
          <a:xfrm>
            <a:off x="244311" y="1166842"/>
            <a:ext cx="5779417" cy="4524315"/>
          </a:xfrm>
          <a:prstGeom prst="rect">
            <a:avLst/>
          </a:prstGeom>
          <a:noFill/>
          <a:ln>
            <a:solidFill>
              <a:schemeClr val="tx1"/>
            </a:solidFill>
          </a:ln>
        </p:spPr>
        <p:txBody>
          <a:bodyPr wrap="square">
            <a:spAutoFit/>
          </a:bodyPr>
          <a:lstStyle/>
          <a:p>
            <a:r>
              <a:rPr lang="es-CL" sz="1600" b="0" dirty="0">
                <a:solidFill>
                  <a:srgbClr val="6AA94F"/>
                </a:solidFill>
                <a:effectLst/>
                <a:latin typeface="Courier New" panose="02070309020205020404" pitchFamily="49" charset="0"/>
              </a:rPr>
              <a:t># ………</a:t>
            </a:r>
            <a:endParaRPr lang="es-CL" sz="1600" b="0" dirty="0">
              <a:solidFill>
                <a:srgbClr val="D4D4D4"/>
              </a:solidFill>
              <a:effectLst/>
              <a:latin typeface="Courier New" panose="02070309020205020404" pitchFamily="49" charset="0"/>
            </a:endParaRPr>
          </a:p>
          <a:p>
            <a:endParaRPr lang="es-CL" sz="1600" b="0" dirty="0">
              <a:solidFill>
                <a:srgbClr val="DCDCDC"/>
              </a:solidFill>
              <a:effectLst/>
              <a:latin typeface="Courier New" panose="02070309020205020404" pitchFamily="49" charset="0"/>
            </a:endParaRPr>
          </a:p>
          <a:p>
            <a:r>
              <a:rPr lang="es-CL" sz="1600" b="0" dirty="0">
                <a:solidFill>
                  <a:srgbClr val="6AA94F"/>
                </a:solidFill>
                <a:effectLst/>
                <a:latin typeface="Courier New" panose="02070309020205020404" pitchFamily="49" charset="0"/>
              </a:rPr>
              <a:t># Aplicamos el modelo </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rf</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RandomForestClassifier</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random_state</a:t>
            </a:r>
            <a:r>
              <a:rPr lang="es-CL" sz="1600" b="0" dirty="0">
                <a:solidFill>
                  <a:srgbClr val="D4D4D4"/>
                </a:solidFill>
                <a:effectLst/>
                <a:latin typeface="Courier New" panose="02070309020205020404" pitchFamily="49" charset="0"/>
              </a:rPr>
              <a:t> = </a:t>
            </a:r>
            <a:r>
              <a:rPr lang="es-CL" sz="1600" b="0" dirty="0">
                <a:solidFill>
                  <a:srgbClr val="B5CEA8"/>
                </a:solidFill>
                <a:effectLst/>
                <a:latin typeface="Courier New" panose="02070309020205020404" pitchFamily="49" charset="0"/>
              </a:rPr>
              <a:t>42</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a:p>
            <a:r>
              <a:rPr lang="es-CL" sz="1600" b="0" dirty="0">
                <a:solidFill>
                  <a:srgbClr val="6AA94F"/>
                </a:solidFill>
                <a:effectLst/>
                <a:latin typeface="Courier New" panose="02070309020205020404" pitchFamily="49" charset="0"/>
              </a:rPr>
              <a:t># Predecir los valores para y </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rf.predict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p>
          <a:p>
            <a:endParaRPr lang="es-CL" sz="1600" dirty="0">
              <a:solidFill>
                <a:srgbClr val="DCDCDC"/>
              </a:solidFill>
              <a:latin typeface="Courier New" panose="02070309020205020404" pitchFamily="49" charset="0"/>
            </a:endParaRPr>
          </a:p>
          <a:p>
            <a:r>
              <a:rPr lang="es-CL" sz="1600" b="0" dirty="0">
                <a:solidFill>
                  <a:srgbClr val="6AA94F"/>
                </a:solidFill>
                <a:effectLst/>
                <a:latin typeface="Courier New" panose="02070309020205020404" pitchFamily="49" charset="0"/>
              </a:rPr>
              <a:t># Evaluar el modelo</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rf_train_score</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rf.score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4D4D4"/>
                </a:solidFill>
                <a:effectLst/>
                <a:latin typeface="Courier New" panose="02070309020205020404" pitchFamily="49" charset="0"/>
              </a:rPr>
              <a:t>rf_test_score</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rf.score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y_test</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CDCAA"/>
                </a:solidFill>
                <a:effectLst/>
                <a:latin typeface="Courier New" panose="02070309020205020404" pitchFamily="49" charset="0"/>
              </a:rPr>
              <a:t>print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rf_train_score</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CDCAA"/>
                </a:solidFill>
                <a:effectLst/>
                <a:latin typeface="Courier New" panose="02070309020205020404" pitchFamily="49" charset="0"/>
              </a:rPr>
              <a:t>print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rf_test_score</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p:txBody>
      </p:sp>
      <p:sp>
        <p:nvSpPr>
          <p:cNvPr id="11" name="CuadroTexto 10">
            <a:extLst>
              <a:ext uri="{FF2B5EF4-FFF2-40B4-BE49-F238E27FC236}">
                <a16:creationId xmlns:a16="http://schemas.microsoft.com/office/drawing/2014/main" id="{BA2616CD-F165-821E-B6E2-A77B6FFFCCA8}"/>
              </a:ext>
            </a:extLst>
          </p:cNvPr>
          <p:cNvSpPr txBox="1"/>
          <p:nvPr/>
        </p:nvSpPr>
        <p:spPr>
          <a:xfrm>
            <a:off x="6168272" y="1166842"/>
            <a:ext cx="5779417" cy="3293209"/>
          </a:xfrm>
          <a:prstGeom prst="rect">
            <a:avLst/>
          </a:prstGeom>
          <a:noFill/>
          <a:ln>
            <a:solidFill>
              <a:schemeClr val="tx1"/>
            </a:solidFill>
          </a:ln>
        </p:spPr>
        <p:txBody>
          <a:bodyPr wrap="square">
            <a:spAutoFit/>
          </a:bodyPr>
          <a:lstStyle/>
          <a:p>
            <a:endParaRPr lang="es-CL" sz="1600" b="0" dirty="0">
              <a:solidFill>
                <a:srgbClr val="D4D4D4"/>
              </a:solidFill>
              <a:effectLst/>
              <a:latin typeface="Courier New" panose="02070309020205020404" pitchFamily="49" charset="0"/>
            </a:endParaRPr>
          </a:p>
          <a:p>
            <a:r>
              <a:rPr lang="es-CL" sz="1600" b="0" dirty="0">
                <a:solidFill>
                  <a:srgbClr val="6AA94F"/>
                </a:solidFill>
                <a:effectLst/>
                <a:latin typeface="Courier New" panose="02070309020205020404" pitchFamily="49" charset="0"/>
              </a:rPr>
              <a:t># Afinaremos el modelo porque parece estar </a:t>
            </a:r>
            <a:r>
              <a:rPr lang="es-CL" sz="1600" b="0" dirty="0" err="1">
                <a:solidFill>
                  <a:srgbClr val="6AA94F"/>
                </a:solidFill>
                <a:effectLst/>
                <a:latin typeface="Courier New" panose="02070309020205020404" pitchFamily="49" charset="0"/>
              </a:rPr>
              <a:t>sobreajustado</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a:p>
            <a:r>
              <a:rPr lang="es-CL" sz="1600" b="0" dirty="0">
                <a:solidFill>
                  <a:srgbClr val="D4D4D4"/>
                </a:solidFill>
                <a:effectLst/>
                <a:latin typeface="Courier New" panose="02070309020205020404" pitchFamily="49" charset="0"/>
              </a:rPr>
              <a:t>rf_2 = </a:t>
            </a:r>
            <a:r>
              <a:rPr lang="es-CL" sz="1600" b="0" dirty="0" err="1">
                <a:solidFill>
                  <a:srgbClr val="D4D4D4"/>
                </a:solidFill>
                <a:effectLst/>
                <a:latin typeface="Courier New" panose="02070309020205020404" pitchFamily="49" charset="0"/>
              </a:rPr>
              <a:t>RandomForestClassifier</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max_depth</a:t>
            </a:r>
            <a:r>
              <a:rPr lang="es-CL" sz="1600" b="0" dirty="0">
                <a:solidFill>
                  <a:srgbClr val="D4D4D4"/>
                </a:solidFill>
                <a:effectLst/>
                <a:latin typeface="Courier New" panose="02070309020205020404" pitchFamily="49" charset="0"/>
              </a:rPr>
              <a:t> = </a:t>
            </a:r>
            <a:r>
              <a:rPr lang="es-CL" sz="1600" b="0" dirty="0">
                <a:solidFill>
                  <a:srgbClr val="B5CEA8"/>
                </a:solidFill>
                <a:effectLst/>
                <a:latin typeface="Courier New" panose="02070309020205020404" pitchFamily="49" charset="0"/>
              </a:rPr>
              <a:t>2</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random_state</a:t>
            </a:r>
            <a:r>
              <a:rPr lang="es-CL" sz="1600" b="0" dirty="0">
                <a:solidFill>
                  <a:srgbClr val="D4D4D4"/>
                </a:solidFill>
                <a:effectLst/>
                <a:latin typeface="Courier New" panose="02070309020205020404" pitchFamily="49" charset="0"/>
              </a:rPr>
              <a:t> = </a:t>
            </a:r>
            <a:r>
              <a:rPr lang="es-CL" sz="1600" b="0" dirty="0">
                <a:solidFill>
                  <a:srgbClr val="B5CEA8"/>
                </a:solidFill>
                <a:effectLst/>
                <a:latin typeface="Courier New" panose="02070309020205020404" pitchFamily="49" charset="0"/>
              </a:rPr>
              <a:t>42</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a:solidFill>
                  <a:srgbClr val="D4D4D4"/>
                </a:solidFill>
                <a:effectLst/>
                <a:latin typeface="Courier New" panose="02070309020205020404" pitchFamily="49" charset="0"/>
              </a:rPr>
              <a:t>rf_2.fit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a:solidFill>
                  <a:srgbClr val="D4D4D4"/>
                </a:solidFill>
                <a:effectLst/>
                <a:latin typeface="Courier New" panose="02070309020205020404" pitchFamily="49" charset="0"/>
              </a:rPr>
              <a:t>rf_2_train_score = rf_2.score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a:solidFill>
                  <a:srgbClr val="D4D4D4"/>
                </a:solidFill>
                <a:effectLst/>
                <a:latin typeface="Courier New" panose="02070309020205020404" pitchFamily="49" charset="0"/>
              </a:rPr>
              <a:t>rf_2_test_score = rf_2.score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y_test</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CDCAA"/>
                </a:solidFill>
                <a:effectLst/>
                <a:latin typeface="Courier New" panose="02070309020205020404" pitchFamily="49" charset="0"/>
              </a:rPr>
              <a:t>print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rf_2_train_score</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CDCAA"/>
                </a:solidFill>
                <a:effectLst/>
                <a:latin typeface="Courier New" panose="02070309020205020404" pitchFamily="49" charset="0"/>
              </a:rPr>
              <a:t>print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rf_2_test_score</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p:txBody>
      </p:sp>
      <p:sp>
        <p:nvSpPr>
          <p:cNvPr id="12" name="CuadroTexto 11">
            <a:extLst>
              <a:ext uri="{FF2B5EF4-FFF2-40B4-BE49-F238E27FC236}">
                <a16:creationId xmlns:a16="http://schemas.microsoft.com/office/drawing/2014/main" id="{5B42953F-9472-4ACD-0B37-8F099F9B858F}"/>
              </a:ext>
            </a:extLst>
          </p:cNvPr>
          <p:cNvSpPr txBox="1"/>
          <p:nvPr/>
        </p:nvSpPr>
        <p:spPr>
          <a:xfrm>
            <a:off x="244310" y="5814006"/>
            <a:ext cx="4723615" cy="646331"/>
          </a:xfrm>
          <a:prstGeom prst="rect">
            <a:avLst/>
          </a:prstGeom>
          <a:solidFill>
            <a:schemeClr val="accent2">
              <a:lumMod val="75000"/>
            </a:schemeClr>
          </a:solidFill>
        </p:spPr>
        <p:txBody>
          <a:bodyPr wrap="square" rtlCol="0">
            <a:spAutoFit/>
          </a:bodyPr>
          <a:lstStyle/>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a:t>
            </a:r>
            <a:r>
              <a:rPr lang="es-CL" sz="1800" b="1" dirty="0" err="1">
                <a:solidFill>
                  <a:schemeClr val="bg1"/>
                </a:solidFill>
                <a:effectLst/>
                <a:latin typeface="Courier New" panose="02070309020205020404" pitchFamily="49" charset="0"/>
              </a:rPr>
              <a:t>rf_train_score</a:t>
            </a:r>
            <a:r>
              <a:rPr lang="es-CL" sz="1800" b="1" dirty="0">
                <a:solidFill>
                  <a:schemeClr val="bg1"/>
                </a:solidFill>
                <a:effectLst/>
                <a:latin typeface="Courier New" panose="02070309020205020404" pitchFamily="49" charset="0"/>
              </a:rPr>
              <a:t>): 0.99844</a:t>
            </a:r>
          </a:p>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a:t>
            </a:r>
            <a:r>
              <a:rPr lang="es-CL" sz="1800" b="1" dirty="0" err="1">
                <a:solidFill>
                  <a:schemeClr val="bg1"/>
                </a:solidFill>
                <a:effectLst/>
                <a:latin typeface="Courier New" panose="02070309020205020404" pitchFamily="49" charset="0"/>
              </a:rPr>
              <a:t>rf_test_score</a:t>
            </a:r>
            <a:r>
              <a:rPr lang="es-CL" b="1" dirty="0">
                <a:solidFill>
                  <a:schemeClr val="bg1"/>
                </a:solidFill>
                <a:latin typeface="Courier New" panose="02070309020205020404" pitchFamily="49" charset="0"/>
              </a:rPr>
              <a:t>): 0.87247</a:t>
            </a:r>
            <a:endParaRPr lang="es-CL" sz="1800" b="1" dirty="0">
              <a:solidFill>
                <a:schemeClr val="bg1"/>
              </a:solidFill>
              <a:effectLst/>
              <a:latin typeface="Courier New" panose="02070309020205020404" pitchFamily="49" charset="0"/>
            </a:endParaRPr>
          </a:p>
        </p:txBody>
      </p:sp>
      <p:sp>
        <p:nvSpPr>
          <p:cNvPr id="13" name="CuadroTexto 12">
            <a:extLst>
              <a:ext uri="{FF2B5EF4-FFF2-40B4-BE49-F238E27FC236}">
                <a16:creationId xmlns:a16="http://schemas.microsoft.com/office/drawing/2014/main" id="{56C8CAB6-2EBE-63CB-34B4-DB7E119A49B4}"/>
              </a:ext>
            </a:extLst>
          </p:cNvPr>
          <p:cNvSpPr txBox="1"/>
          <p:nvPr/>
        </p:nvSpPr>
        <p:spPr>
          <a:xfrm>
            <a:off x="6168272" y="4879890"/>
            <a:ext cx="5332429" cy="646331"/>
          </a:xfrm>
          <a:prstGeom prst="rect">
            <a:avLst/>
          </a:prstGeom>
          <a:solidFill>
            <a:schemeClr val="accent2">
              <a:lumMod val="75000"/>
            </a:schemeClr>
          </a:solidFill>
        </p:spPr>
        <p:txBody>
          <a:bodyPr wrap="square" rtlCol="0">
            <a:spAutoFit/>
          </a:bodyPr>
          <a:lstStyle/>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(rf_2_train_score): 0.91545</a:t>
            </a:r>
          </a:p>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(rf_2_test_score</a:t>
            </a:r>
            <a:r>
              <a:rPr lang="es-CL" b="1" dirty="0">
                <a:solidFill>
                  <a:schemeClr val="bg1"/>
                </a:solidFill>
                <a:latin typeface="Courier New" panose="02070309020205020404" pitchFamily="49" charset="0"/>
              </a:rPr>
              <a:t>): 0.88335</a:t>
            </a:r>
            <a:endParaRPr lang="es-CL" sz="1800" b="1" dirty="0">
              <a:solidFill>
                <a:schemeClr val="bg1"/>
              </a:solidFill>
              <a:effectLst/>
              <a:latin typeface="Courier New" panose="02070309020205020404" pitchFamily="49" charset="0"/>
            </a:endParaRPr>
          </a:p>
        </p:txBody>
      </p:sp>
      <p:pic>
        <p:nvPicPr>
          <p:cNvPr id="2" name="Picture 2" descr="Checkmark Icon Check Mark Vector Isolated Illustration Stock Illustration -  Download Image Now - iStock">
            <a:extLst>
              <a:ext uri="{FF2B5EF4-FFF2-40B4-BE49-F238E27FC236}">
                <a16:creationId xmlns:a16="http://schemas.microsoft.com/office/drawing/2014/main" id="{2E581536-E72E-6CDD-37A1-D4A1B688F0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63" t="26667" r="18889" b="31684"/>
          <a:stretch/>
        </p:blipFill>
        <p:spPr bwMode="auto">
          <a:xfrm>
            <a:off x="10470530" y="5552488"/>
            <a:ext cx="1354611" cy="116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526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1">
            <a:extLst>
              <a:ext uri="{FF2B5EF4-FFF2-40B4-BE49-F238E27FC236}">
                <a16:creationId xmlns:a16="http://schemas.microsoft.com/office/drawing/2014/main" id="{A0E6F328-8B1F-CAF2-B27E-F5478ACEDCF5}"/>
              </a:ext>
            </a:extLst>
          </p:cNvPr>
          <p:cNvSpPr txBox="1">
            <a:spLocks/>
          </p:cNvSpPr>
          <p:nvPr/>
        </p:nvSpPr>
        <p:spPr>
          <a:xfrm>
            <a:off x="244311" y="-252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dirty="0">
                <a:latin typeface="Monotype Corsiva" panose="03010101010201010101" pitchFamily="66" charset="0"/>
              </a:rPr>
              <a:t>III) Regresión logística </a:t>
            </a:r>
          </a:p>
        </p:txBody>
      </p:sp>
      <p:sp>
        <p:nvSpPr>
          <p:cNvPr id="6" name="CuadroTexto 5">
            <a:extLst>
              <a:ext uri="{FF2B5EF4-FFF2-40B4-BE49-F238E27FC236}">
                <a16:creationId xmlns:a16="http://schemas.microsoft.com/office/drawing/2014/main" id="{9F444418-827F-77D8-CFF5-2F032A84B3F1}"/>
              </a:ext>
            </a:extLst>
          </p:cNvPr>
          <p:cNvSpPr txBox="1"/>
          <p:nvPr/>
        </p:nvSpPr>
        <p:spPr>
          <a:xfrm>
            <a:off x="244312" y="1108987"/>
            <a:ext cx="11703377" cy="4524315"/>
          </a:xfrm>
          <a:prstGeom prst="rect">
            <a:avLst/>
          </a:prstGeom>
          <a:noFill/>
          <a:ln>
            <a:solidFill>
              <a:schemeClr val="tx1"/>
            </a:solidFill>
          </a:ln>
        </p:spPr>
        <p:txBody>
          <a:bodyPr wrap="square">
            <a:spAutoFit/>
          </a:bodyPr>
          <a:lstStyle/>
          <a:p>
            <a:r>
              <a:rPr lang="es-CL" sz="1600" b="0" dirty="0">
                <a:solidFill>
                  <a:srgbClr val="6AA94F"/>
                </a:solidFill>
                <a:effectLst/>
                <a:latin typeface="Courier New" panose="02070309020205020404" pitchFamily="49" charset="0"/>
              </a:rPr>
              <a:t># Ahora podemos dividir los datos con el test </a:t>
            </a:r>
            <a:r>
              <a:rPr lang="es-CL" sz="1600" b="0" dirty="0" err="1">
                <a:solidFill>
                  <a:srgbClr val="6AA94F"/>
                </a:solidFill>
                <a:effectLst/>
                <a:latin typeface="Courier New" panose="02070309020205020404" pitchFamily="49" charset="0"/>
              </a:rPr>
              <a:t>train</a:t>
            </a:r>
            <a:r>
              <a:rPr lang="es-CL" sz="1600" b="0" dirty="0">
                <a:solidFill>
                  <a:srgbClr val="6AA94F"/>
                </a:solidFill>
                <a:effectLst/>
                <a:latin typeface="Courier New" panose="02070309020205020404" pitchFamily="49" charset="0"/>
              </a:rPr>
              <a:t> </a:t>
            </a:r>
            <a:r>
              <a:rPr lang="es-CL" sz="1600" b="0" dirty="0" err="1">
                <a:solidFill>
                  <a:srgbClr val="6AA94F"/>
                </a:solidFill>
                <a:effectLst/>
                <a:latin typeface="Courier New" panose="02070309020205020404" pitchFamily="49" charset="0"/>
              </a:rPr>
              <a:t>split</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y_test</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train_test_split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X</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y</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random_state</a:t>
            </a:r>
            <a:r>
              <a:rPr lang="es-CL" sz="1600" b="0" dirty="0">
                <a:solidFill>
                  <a:srgbClr val="D4D4D4"/>
                </a:solidFill>
                <a:effectLst/>
                <a:latin typeface="Courier New" panose="02070309020205020404" pitchFamily="49" charset="0"/>
              </a:rPr>
              <a:t>=</a:t>
            </a:r>
            <a:r>
              <a:rPr lang="es-CL" sz="1600" b="0" dirty="0">
                <a:solidFill>
                  <a:srgbClr val="B5CEA8"/>
                </a:solidFill>
                <a:effectLst/>
                <a:latin typeface="Courier New" panose="02070309020205020404" pitchFamily="49" charset="0"/>
              </a:rPr>
              <a:t>42</a:t>
            </a:r>
            <a:r>
              <a:rPr lang="es-CL" sz="1600" b="0" dirty="0">
                <a:solidFill>
                  <a:srgbClr val="DCDCDC"/>
                </a:solidFill>
                <a:effectLst/>
                <a:latin typeface="Courier New" panose="02070309020205020404" pitchFamily="49" charset="0"/>
              </a:rPr>
              <a:t>)</a:t>
            </a:r>
          </a:p>
          <a:p>
            <a:endParaRPr lang="es-CL" sz="1600" dirty="0">
              <a:solidFill>
                <a:srgbClr val="DCDCDC"/>
              </a:solidFill>
              <a:latin typeface="Courier New" panose="02070309020205020404" pitchFamily="49" charset="0"/>
            </a:endParaRPr>
          </a:p>
          <a:p>
            <a:r>
              <a:rPr lang="es-CL" sz="1600" b="0" dirty="0">
                <a:solidFill>
                  <a:srgbClr val="6AA94F"/>
                </a:solidFill>
                <a:effectLst/>
                <a:latin typeface="Courier New" panose="02070309020205020404" pitchFamily="49" charset="0"/>
              </a:rPr>
              <a:t># Creamos un pipeline. Ya escalamos los datos y este paso es bueno para evitar fugas.</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transformer</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make_pipeline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StandardScaler</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a:p>
            <a:endParaRPr lang="es-CL" sz="1600" dirty="0">
              <a:solidFill>
                <a:srgbClr val="D4D4D4"/>
              </a:solidFill>
              <a:latin typeface="Courier New" panose="02070309020205020404" pitchFamily="49" charset="0"/>
            </a:endParaRPr>
          </a:p>
          <a:p>
            <a:r>
              <a:rPr lang="es-CL" sz="1600" b="0" dirty="0">
                <a:solidFill>
                  <a:srgbClr val="6AA94F"/>
                </a:solidFill>
                <a:effectLst/>
                <a:latin typeface="Courier New" panose="02070309020205020404" pitchFamily="49" charset="0"/>
              </a:rPr>
              <a:t># Un pipeline dentro de otro </a:t>
            </a:r>
            <a:r>
              <a:rPr lang="es-CL" sz="1600" b="0" dirty="0" err="1">
                <a:solidFill>
                  <a:srgbClr val="6AA94F"/>
                </a:solidFill>
                <a:effectLst/>
                <a:latin typeface="Courier New" panose="02070309020205020404" pitchFamily="49" charset="0"/>
              </a:rPr>
              <a:t>añadiendole</a:t>
            </a:r>
            <a:r>
              <a:rPr lang="es-CL" sz="1600" b="0" dirty="0">
                <a:solidFill>
                  <a:srgbClr val="6AA94F"/>
                </a:solidFill>
                <a:effectLst/>
                <a:latin typeface="Courier New" panose="02070309020205020404" pitchFamily="49" charset="0"/>
              </a:rPr>
              <a:t> la </a:t>
            </a:r>
            <a:r>
              <a:rPr lang="es-CL" sz="1600" b="0" dirty="0" err="1">
                <a:solidFill>
                  <a:srgbClr val="6AA94F"/>
                </a:solidFill>
                <a:effectLst/>
                <a:latin typeface="Courier New" panose="02070309020205020404" pitchFamily="49" charset="0"/>
              </a:rPr>
              <a:t>regresion</a:t>
            </a:r>
            <a:r>
              <a:rPr lang="es-CL" sz="1600" b="0" dirty="0">
                <a:solidFill>
                  <a:srgbClr val="6AA94F"/>
                </a:solidFill>
                <a:effectLst/>
                <a:latin typeface="Courier New" panose="02070309020205020404" pitchFamily="49" charset="0"/>
              </a:rPr>
              <a:t> </a:t>
            </a:r>
            <a:r>
              <a:rPr lang="es-CL" sz="1600" b="0" dirty="0" err="1">
                <a:solidFill>
                  <a:srgbClr val="6AA94F"/>
                </a:solidFill>
                <a:effectLst/>
                <a:latin typeface="Courier New" panose="02070309020205020404" pitchFamily="49" charset="0"/>
              </a:rPr>
              <a:t>logistica</a:t>
            </a:r>
            <a:r>
              <a:rPr lang="es-CL" sz="1600" b="0" dirty="0">
                <a:solidFill>
                  <a:srgbClr val="6AA94F"/>
                </a:solidFill>
                <a:effectLst/>
                <a:latin typeface="Courier New" panose="02070309020205020404" pitchFamily="49" charset="0"/>
              </a:rPr>
              <a:t>. </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logreg</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LogisticRegression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4D4D4"/>
                </a:solidFill>
                <a:effectLst/>
                <a:latin typeface="Courier New" panose="02070309020205020404" pitchFamily="49" charset="0"/>
              </a:rPr>
              <a:t>logreg_pipe</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make_pipeline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transformer</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logreg</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4D4D4"/>
                </a:solidFill>
                <a:effectLst/>
                <a:latin typeface="Courier New" panose="02070309020205020404" pitchFamily="49" charset="0"/>
              </a:rPr>
              <a:t>logreg_pipe.fit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a:p>
            <a:r>
              <a:rPr lang="es-CL" sz="1600" b="0" dirty="0" err="1">
                <a:solidFill>
                  <a:srgbClr val="DCDCAA"/>
                </a:solidFill>
                <a:effectLst/>
                <a:latin typeface="Courier New" panose="02070309020205020404" pitchFamily="49" charset="0"/>
              </a:rPr>
              <a:t>print</a:t>
            </a:r>
            <a:r>
              <a:rPr lang="es-CL" sz="1600" b="0" dirty="0">
                <a:solidFill>
                  <a:srgbClr val="DCDCDC"/>
                </a:solidFill>
                <a:effectLst/>
                <a:latin typeface="Courier New" panose="02070309020205020404" pitchFamily="49" charset="0"/>
              </a:rPr>
              <a:t>(</a:t>
            </a:r>
            <a:r>
              <a:rPr lang="es-CL" sz="1600" b="0" dirty="0">
                <a:solidFill>
                  <a:srgbClr val="CE9178"/>
                </a:solidFill>
                <a:effectLst/>
                <a:latin typeface="Courier New" panose="02070309020205020404" pitchFamily="49" charset="0"/>
              </a:rPr>
              <a:t>'Training </a:t>
            </a:r>
            <a:r>
              <a:rPr lang="es-CL" sz="1600" b="0" dirty="0" err="1">
                <a:solidFill>
                  <a:srgbClr val="CE9178"/>
                </a:solidFill>
                <a:effectLst/>
                <a:latin typeface="Courier New" panose="02070309020205020404" pitchFamily="49" charset="0"/>
              </a:rPr>
              <a:t>accuracy</a:t>
            </a:r>
            <a:r>
              <a:rPr lang="es-CL" sz="1600" b="0" dirty="0">
                <a:solidFill>
                  <a:srgbClr val="CE9178"/>
                </a:solidFill>
                <a:effectLst/>
                <a:latin typeface="Courier New" panose="02070309020205020404" pitchFamily="49" charset="0"/>
              </a:rPr>
              <a: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logreg_pipe.score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CDCAA"/>
                </a:solidFill>
                <a:effectLst/>
                <a:latin typeface="Courier New" panose="02070309020205020404" pitchFamily="49" charset="0"/>
              </a:rPr>
              <a:t>print</a:t>
            </a:r>
            <a:r>
              <a:rPr lang="es-CL" sz="1600" b="0" dirty="0">
                <a:solidFill>
                  <a:srgbClr val="DCDCDC"/>
                </a:solidFill>
                <a:effectLst/>
                <a:latin typeface="Courier New" panose="02070309020205020404" pitchFamily="49" charset="0"/>
              </a:rPr>
              <a:t>(</a:t>
            </a:r>
            <a:r>
              <a:rPr lang="es-CL" sz="1600" b="0" dirty="0">
                <a:solidFill>
                  <a:srgbClr val="CE9178"/>
                </a:solidFill>
                <a:effectLst/>
                <a:latin typeface="Courier New" panose="02070309020205020404" pitchFamily="49" charset="0"/>
              </a:rPr>
              <a:t>'</a:t>
            </a:r>
            <a:r>
              <a:rPr lang="es-CL" sz="1600" b="0" dirty="0" err="1">
                <a:solidFill>
                  <a:srgbClr val="CE9178"/>
                </a:solidFill>
                <a:effectLst/>
                <a:latin typeface="Courier New" panose="02070309020205020404" pitchFamily="49" charset="0"/>
              </a:rPr>
              <a:t>Testing</a:t>
            </a:r>
            <a:r>
              <a:rPr lang="es-CL" sz="1600" b="0" dirty="0">
                <a:solidFill>
                  <a:srgbClr val="CE9178"/>
                </a:solidFill>
                <a:effectLst/>
                <a:latin typeface="Courier New" panose="02070309020205020404" pitchFamily="49" charset="0"/>
              </a:rPr>
              <a:t> </a:t>
            </a:r>
            <a:r>
              <a:rPr lang="es-CL" sz="1600" b="0" dirty="0" err="1">
                <a:solidFill>
                  <a:srgbClr val="CE9178"/>
                </a:solidFill>
                <a:effectLst/>
                <a:latin typeface="Courier New" panose="02070309020205020404" pitchFamily="49" charset="0"/>
              </a:rPr>
              <a:t>accuracy</a:t>
            </a:r>
            <a:r>
              <a:rPr lang="es-CL" sz="1600" b="0" dirty="0">
                <a:solidFill>
                  <a:srgbClr val="CE9178"/>
                </a:solidFill>
                <a:effectLst/>
                <a:latin typeface="Courier New" panose="02070309020205020404" pitchFamily="49" charset="0"/>
              </a:rPr>
              <a: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logreg_pipe.score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y_test</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p:txBody>
      </p:sp>
      <p:sp>
        <p:nvSpPr>
          <p:cNvPr id="7" name="CuadroTexto 6">
            <a:extLst>
              <a:ext uri="{FF2B5EF4-FFF2-40B4-BE49-F238E27FC236}">
                <a16:creationId xmlns:a16="http://schemas.microsoft.com/office/drawing/2014/main" id="{265732A0-529C-82BB-D4D7-FE1E96578F50}"/>
              </a:ext>
            </a:extLst>
          </p:cNvPr>
          <p:cNvSpPr txBox="1"/>
          <p:nvPr/>
        </p:nvSpPr>
        <p:spPr>
          <a:xfrm>
            <a:off x="244311" y="5814006"/>
            <a:ext cx="5025274" cy="646331"/>
          </a:xfrm>
          <a:prstGeom prst="rect">
            <a:avLst/>
          </a:prstGeom>
          <a:solidFill>
            <a:schemeClr val="accent2">
              <a:lumMod val="75000"/>
            </a:schemeClr>
          </a:solidFill>
        </p:spPr>
        <p:txBody>
          <a:bodyPr wrap="square" rtlCol="0">
            <a:spAutoFit/>
          </a:bodyPr>
          <a:lstStyle/>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a:t>
            </a:r>
            <a:r>
              <a:rPr lang="es-CL" b="1" dirty="0" err="1">
                <a:solidFill>
                  <a:schemeClr val="bg1"/>
                </a:solidFill>
                <a:latin typeface="Courier New" panose="02070309020205020404" pitchFamily="49" charset="0"/>
              </a:rPr>
              <a:t>Trainning</a:t>
            </a:r>
            <a:r>
              <a:rPr lang="es-CL" b="1" dirty="0">
                <a:solidFill>
                  <a:schemeClr val="bg1"/>
                </a:solidFill>
                <a:latin typeface="Courier New" panose="02070309020205020404" pitchFamily="49" charset="0"/>
              </a:rPr>
              <a:t> </a:t>
            </a:r>
            <a:r>
              <a:rPr lang="es-CL" b="1" dirty="0" err="1">
                <a:solidFill>
                  <a:schemeClr val="bg1"/>
                </a:solidFill>
                <a:latin typeface="Courier New" panose="02070309020205020404" pitchFamily="49" charset="0"/>
              </a:rPr>
              <a:t>accuracy</a:t>
            </a:r>
            <a:r>
              <a:rPr lang="es-CL" sz="1800" b="1" dirty="0">
                <a:solidFill>
                  <a:schemeClr val="bg1"/>
                </a:solidFill>
                <a:effectLst/>
                <a:latin typeface="Courier New" panose="02070309020205020404" pitchFamily="49" charset="0"/>
              </a:rPr>
              <a:t>): 0.95902</a:t>
            </a:r>
          </a:p>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a:t>
            </a:r>
            <a:r>
              <a:rPr lang="es-CL" b="1" dirty="0" err="1">
                <a:solidFill>
                  <a:schemeClr val="bg1"/>
                </a:solidFill>
                <a:latin typeface="Courier New" panose="02070309020205020404" pitchFamily="49" charset="0"/>
              </a:rPr>
              <a:t>Testing</a:t>
            </a:r>
            <a:r>
              <a:rPr lang="es-CL" b="1" dirty="0">
                <a:solidFill>
                  <a:schemeClr val="bg1"/>
                </a:solidFill>
                <a:latin typeface="Courier New" panose="02070309020205020404" pitchFamily="49" charset="0"/>
              </a:rPr>
              <a:t> </a:t>
            </a:r>
            <a:r>
              <a:rPr lang="es-CL" b="1" dirty="0" err="1">
                <a:solidFill>
                  <a:schemeClr val="bg1"/>
                </a:solidFill>
                <a:latin typeface="Courier New" panose="02070309020205020404" pitchFamily="49" charset="0"/>
              </a:rPr>
              <a:t>accuracy</a:t>
            </a:r>
            <a:r>
              <a:rPr lang="es-CL" b="1" dirty="0">
                <a:solidFill>
                  <a:schemeClr val="bg1"/>
                </a:solidFill>
                <a:latin typeface="Courier New" panose="02070309020205020404" pitchFamily="49" charset="0"/>
              </a:rPr>
              <a:t>): 0.93466</a:t>
            </a:r>
            <a:endParaRPr lang="es-CL" sz="1800" b="1" dirty="0">
              <a:solidFill>
                <a:schemeClr val="bg1"/>
              </a:solidFill>
              <a:effectLst/>
              <a:latin typeface="Courier New" panose="02070309020205020404" pitchFamily="49" charset="0"/>
            </a:endParaRPr>
          </a:p>
        </p:txBody>
      </p:sp>
    </p:spTree>
    <p:extLst>
      <p:ext uri="{BB962C8B-B14F-4D97-AF65-F5344CB8AC3E}">
        <p14:creationId xmlns:p14="http://schemas.microsoft.com/office/powerpoint/2010/main" val="205387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1">
            <a:extLst>
              <a:ext uri="{FF2B5EF4-FFF2-40B4-BE49-F238E27FC236}">
                <a16:creationId xmlns:a16="http://schemas.microsoft.com/office/drawing/2014/main" id="{A0E6F328-8B1F-CAF2-B27E-F5478ACEDCF5}"/>
              </a:ext>
            </a:extLst>
          </p:cNvPr>
          <p:cNvSpPr txBox="1">
            <a:spLocks/>
          </p:cNvSpPr>
          <p:nvPr/>
        </p:nvSpPr>
        <p:spPr>
          <a:xfrm>
            <a:off x="244311" y="-252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dirty="0">
                <a:latin typeface="Monotype Corsiva" panose="03010101010201010101" pitchFamily="66" charset="0"/>
              </a:rPr>
              <a:t>III) Regresión logística </a:t>
            </a:r>
          </a:p>
        </p:txBody>
      </p:sp>
      <p:sp>
        <p:nvSpPr>
          <p:cNvPr id="6" name="CuadroTexto 5">
            <a:extLst>
              <a:ext uri="{FF2B5EF4-FFF2-40B4-BE49-F238E27FC236}">
                <a16:creationId xmlns:a16="http://schemas.microsoft.com/office/drawing/2014/main" id="{9F444418-827F-77D8-CFF5-2F032A84B3F1}"/>
              </a:ext>
            </a:extLst>
          </p:cNvPr>
          <p:cNvSpPr txBox="1"/>
          <p:nvPr/>
        </p:nvSpPr>
        <p:spPr>
          <a:xfrm>
            <a:off x="244312" y="1108987"/>
            <a:ext cx="11703377" cy="4524315"/>
          </a:xfrm>
          <a:prstGeom prst="rect">
            <a:avLst/>
          </a:prstGeom>
          <a:noFill/>
          <a:ln>
            <a:solidFill>
              <a:schemeClr val="tx1"/>
            </a:solidFill>
          </a:ln>
        </p:spPr>
        <p:txBody>
          <a:bodyPr wrap="square">
            <a:spAutoFit/>
          </a:bodyPr>
          <a:lstStyle/>
          <a:p>
            <a:r>
              <a:rPr lang="es-CL" sz="1600" b="0" dirty="0">
                <a:solidFill>
                  <a:srgbClr val="6AA94F"/>
                </a:solidFill>
                <a:effectLst/>
                <a:latin typeface="Courier New" panose="02070309020205020404" pitchFamily="49" charset="0"/>
              </a:rPr>
              <a:t># Ahora podemos dividir los datos con el test </a:t>
            </a:r>
            <a:r>
              <a:rPr lang="es-CL" sz="1600" b="0" dirty="0" err="1">
                <a:solidFill>
                  <a:srgbClr val="6AA94F"/>
                </a:solidFill>
                <a:effectLst/>
                <a:latin typeface="Courier New" panose="02070309020205020404" pitchFamily="49" charset="0"/>
              </a:rPr>
              <a:t>train</a:t>
            </a:r>
            <a:r>
              <a:rPr lang="es-CL" sz="1600" b="0" dirty="0">
                <a:solidFill>
                  <a:srgbClr val="6AA94F"/>
                </a:solidFill>
                <a:effectLst/>
                <a:latin typeface="Courier New" panose="02070309020205020404" pitchFamily="49" charset="0"/>
              </a:rPr>
              <a:t> </a:t>
            </a:r>
            <a:r>
              <a:rPr lang="es-CL" sz="1600" b="0" dirty="0" err="1">
                <a:solidFill>
                  <a:srgbClr val="6AA94F"/>
                </a:solidFill>
                <a:effectLst/>
                <a:latin typeface="Courier New" panose="02070309020205020404" pitchFamily="49" charset="0"/>
              </a:rPr>
              <a:t>split</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y_test</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train_test_split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X</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y</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random_state</a:t>
            </a:r>
            <a:r>
              <a:rPr lang="es-CL" sz="1600" b="0" dirty="0">
                <a:solidFill>
                  <a:srgbClr val="D4D4D4"/>
                </a:solidFill>
                <a:effectLst/>
                <a:latin typeface="Courier New" panose="02070309020205020404" pitchFamily="49" charset="0"/>
              </a:rPr>
              <a:t>=</a:t>
            </a:r>
            <a:r>
              <a:rPr lang="es-CL" sz="1600" b="0" dirty="0">
                <a:solidFill>
                  <a:srgbClr val="B5CEA8"/>
                </a:solidFill>
                <a:effectLst/>
                <a:latin typeface="Courier New" panose="02070309020205020404" pitchFamily="49" charset="0"/>
              </a:rPr>
              <a:t>42</a:t>
            </a:r>
            <a:r>
              <a:rPr lang="es-CL" sz="1600" b="0" dirty="0">
                <a:solidFill>
                  <a:srgbClr val="DCDCDC"/>
                </a:solidFill>
                <a:effectLst/>
                <a:latin typeface="Courier New" panose="02070309020205020404" pitchFamily="49" charset="0"/>
              </a:rPr>
              <a:t>)</a:t>
            </a:r>
          </a:p>
          <a:p>
            <a:endParaRPr lang="es-CL" sz="1600" dirty="0">
              <a:solidFill>
                <a:srgbClr val="DCDCDC"/>
              </a:solidFill>
              <a:latin typeface="Courier New" panose="02070309020205020404" pitchFamily="49" charset="0"/>
            </a:endParaRPr>
          </a:p>
          <a:p>
            <a:r>
              <a:rPr lang="es-CL" sz="1600" b="0" dirty="0">
                <a:solidFill>
                  <a:srgbClr val="6AA94F"/>
                </a:solidFill>
                <a:effectLst/>
                <a:latin typeface="Courier New" panose="02070309020205020404" pitchFamily="49" charset="0"/>
              </a:rPr>
              <a:t># Creamos un pipeline. Ya escalamos los datos y este paso es bueno para evitar fugas.</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transformer</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make_pipeline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StandardScaler</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a:p>
            <a:endParaRPr lang="es-CL" sz="1600" dirty="0">
              <a:solidFill>
                <a:srgbClr val="D4D4D4"/>
              </a:solidFill>
              <a:latin typeface="Courier New" panose="02070309020205020404" pitchFamily="49" charset="0"/>
            </a:endParaRPr>
          </a:p>
          <a:p>
            <a:r>
              <a:rPr lang="es-CL" sz="1600" b="0" dirty="0">
                <a:solidFill>
                  <a:srgbClr val="6AA94F"/>
                </a:solidFill>
                <a:effectLst/>
                <a:latin typeface="Courier New" panose="02070309020205020404" pitchFamily="49" charset="0"/>
              </a:rPr>
              <a:t># Un pipeline dentro de otro </a:t>
            </a:r>
            <a:r>
              <a:rPr lang="es-CL" sz="1600" b="0" dirty="0" err="1">
                <a:solidFill>
                  <a:srgbClr val="6AA94F"/>
                </a:solidFill>
                <a:effectLst/>
                <a:latin typeface="Courier New" panose="02070309020205020404" pitchFamily="49" charset="0"/>
              </a:rPr>
              <a:t>añadiendole</a:t>
            </a:r>
            <a:r>
              <a:rPr lang="es-CL" sz="1600" b="0" dirty="0">
                <a:solidFill>
                  <a:srgbClr val="6AA94F"/>
                </a:solidFill>
                <a:effectLst/>
                <a:latin typeface="Courier New" panose="02070309020205020404" pitchFamily="49" charset="0"/>
              </a:rPr>
              <a:t> la </a:t>
            </a:r>
            <a:r>
              <a:rPr lang="es-CL" sz="1600" b="0" dirty="0" err="1">
                <a:solidFill>
                  <a:srgbClr val="6AA94F"/>
                </a:solidFill>
                <a:effectLst/>
                <a:latin typeface="Courier New" panose="02070309020205020404" pitchFamily="49" charset="0"/>
              </a:rPr>
              <a:t>regresion</a:t>
            </a:r>
            <a:r>
              <a:rPr lang="es-CL" sz="1600" b="0" dirty="0">
                <a:solidFill>
                  <a:srgbClr val="6AA94F"/>
                </a:solidFill>
                <a:effectLst/>
                <a:latin typeface="Courier New" panose="02070309020205020404" pitchFamily="49" charset="0"/>
              </a:rPr>
              <a:t> </a:t>
            </a:r>
            <a:r>
              <a:rPr lang="es-CL" sz="1600" b="0" dirty="0" err="1">
                <a:solidFill>
                  <a:srgbClr val="6AA94F"/>
                </a:solidFill>
                <a:effectLst/>
                <a:latin typeface="Courier New" panose="02070309020205020404" pitchFamily="49" charset="0"/>
              </a:rPr>
              <a:t>logistica</a:t>
            </a:r>
            <a:r>
              <a:rPr lang="es-CL" sz="1600" b="0" dirty="0">
                <a:solidFill>
                  <a:srgbClr val="6AA94F"/>
                </a:solidFill>
                <a:effectLst/>
                <a:latin typeface="Courier New" panose="02070309020205020404" pitchFamily="49" charset="0"/>
              </a:rPr>
              <a:t>. </a:t>
            </a:r>
            <a:endParaRPr lang="es-CL" sz="1600" b="0" dirty="0">
              <a:solidFill>
                <a:srgbClr val="D4D4D4"/>
              </a:solidFill>
              <a:effectLst/>
              <a:latin typeface="Courier New" panose="02070309020205020404" pitchFamily="49" charset="0"/>
            </a:endParaRPr>
          </a:p>
          <a:p>
            <a:br>
              <a:rPr lang="es-CL" sz="1600" b="0" dirty="0">
                <a:solidFill>
                  <a:srgbClr val="D4D4D4"/>
                </a:solidFill>
                <a:effectLst/>
                <a:latin typeface="Courier New" panose="02070309020205020404" pitchFamily="49" charset="0"/>
              </a:rPr>
            </a:br>
            <a:r>
              <a:rPr lang="es-CL" sz="1600" b="0" dirty="0" err="1">
                <a:solidFill>
                  <a:srgbClr val="D4D4D4"/>
                </a:solidFill>
                <a:effectLst/>
                <a:latin typeface="Courier New" panose="02070309020205020404" pitchFamily="49" charset="0"/>
              </a:rPr>
              <a:t>logreg</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LogisticRegression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4D4D4"/>
                </a:solidFill>
                <a:effectLst/>
                <a:latin typeface="Courier New" panose="02070309020205020404" pitchFamily="49" charset="0"/>
              </a:rPr>
              <a:t>logreg_pipe</a:t>
            </a:r>
            <a:r>
              <a:rPr lang="es-CL" sz="1600" b="0" dirty="0">
                <a:solidFill>
                  <a:srgbClr val="D4D4D4"/>
                </a:solidFill>
                <a:effectLst/>
                <a:latin typeface="Courier New" panose="02070309020205020404" pitchFamily="49" charset="0"/>
              </a:rPr>
              <a:t> = </a:t>
            </a:r>
            <a:r>
              <a:rPr lang="es-CL" sz="1600" b="0" dirty="0" err="1">
                <a:solidFill>
                  <a:srgbClr val="D4D4D4"/>
                </a:solidFill>
                <a:effectLst/>
                <a:latin typeface="Courier New" panose="02070309020205020404" pitchFamily="49" charset="0"/>
              </a:rPr>
              <a:t>make_pipeline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transformer</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logreg</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4D4D4"/>
                </a:solidFill>
                <a:effectLst/>
                <a:latin typeface="Courier New" panose="02070309020205020404" pitchFamily="49" charset="0"/>
              </a:rPr>
              <a:t>logreg_pipe.fit</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a:p>
            <a:r>
              <a:rPr lang="es-CL" sz="1600" b="0" dirty="0" err="1">
                <a:solidFill>
                  <a:srgbClr val="DCDCAA"/>
                </a:solidFill>
                <a:effectLst/>
                <a:latin typeface="Courier New" panose="02070309020205020404" pitchFamily="49" charset="0"/>
              </a:rPr>
              <a:t>print</a:t>
            </a:r>
            <a:r>
              <a:rPr lang="es-CL" sz="1600" b="0" dirty="0">
                <a:solidFill>
                  <a:srgbClr val="DCDCDC"/>
                </a:solidFill>
                <a:effectLst/>
                <a:latin typeface="Courier New" panose="02070309020205020404" pitchFamily="49" charset="0"/>
              </a:rPr>
              <a:t>(</a:t>
            </a:r>
            <a:r>
              <a:rPr lang="es-CL" sz="1600" b="0" dirty="0">
                <a:solidFill>
                  <a:srgbClr val="CE9178"/>
                </a:solidFill>
                <a:effectLst/>
                <a:latin typeface="Courier New" panose="02070309020205020404" pitchFamily="49" charset="0"/>
              </a:rPr>
              <a:t>'Training </a:t>
            </a:r>
            <a:r>
              <a:rPr lang="es-CL" sz="1600" b="0" dirty="0" err="1">
                <a:solidFill>
                  <a:srgbClr val="CE9178"/>
                </a:solidFill>
                <a:effectLst/>
                <a:latin typeface="Courier New" panose="02070309020205020404" pitchFamily="49" charset="0"/>
              </a:rPr>
              <a:t>accuracy</a:t>
            </a:r>
            <a:r>
              <a:rPr lang="es-CL" sz="1600" b="0" dirty="0">
                <a:solidFill>
                  <a:srgbClr val="CE9178"/>
                </a:solidFill>
                <a:effectLst/>
                <a:latin typeface="Courier New" panose="02070309020205020404" pitchFamily="49" charset="0"/>
              </a:rPr>
              <a: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logreg_pipe.score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X_train</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y_train</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r>
              <a:rPr lang="es-CL" sz="1600" b="0" dirty="0" err="1">
                <a:solidFill>
                  <a:srgbClr val="DCDCAA"/>
                </a:solidFill>
                <a:effectLst/>
                <a:latin typeface="Courier New" panose="02070309020205020404" pitchFamily="49" charset="0"/>
              </a:rPr>
              <a:t>print</a:t>
            </a:r>
            <a:r>
              <a:rPr lang="es-CL" sz="1600" b="0" dirty="0">
                <a:solidFill>
                  <a:srgbClr val="DCDCDC"/>
                </a:solidFill>
                <a:effectLst/>
                <a:latin typeface="Courier New" panose="02070309020205020404" pitchFamily="49" charset="0"/>
              </a:rPr>
              <a:t>(</a:t>
            </a:r>
            <a:r>
              <a:rPr lang="es-CL" sz="1600" b="0" dirty="0">
                <a:solidFill>
                  <a:srgbClr val="CE9178"/>
                </a:solidFill>
                <a:effectLst/>
                <a:latin typeface="Courier New" panose="02070309020205020404" pitchFamily="49" charset="0"/>
              </a:rPr>
              <a:t>'</a:t>
            </a:r>
            <a:r>
              <a:rPr lang="es-CL" sz="1600" b="0" dirty="0" err="1">
                <a:solidFill>
                  <a:srgbClr val="CE9178"/>
                </a:solidFill>
                <a:effectLst/>
                <a:latin typeface="Courier New" panose="02070309020205020404" pitchFamily="49" charset="0"/>
              </a:rPr>
              <a:t>Testing</a:t>
            </a:r>
            <a:r>
              <a:rPr lang="es-CL" sz="1600" b="0" dirty="0">
                <a:solidFill>
                  <a:srgbClr val="CE9178"/>
                </a:solidFill>
                <a:effectLst/>
                <a:latin typeface="Courier New" panose="02070309020205020404" pitchFamily="49" charset="0"/>
              </a:rPr>
              <a:t> </a:t>
            </a:r>
            <a:r>
              <a:rPr lang="es-CL" sz="1600" b="0" dirty="0" err="1">
                <a:solidFill>
                  <a:srgbClr val="CE9178"/>
                </a:solidFill>
                <a:effectLst/>
                <a:latin typeface="Courier New" panose="02070309020205020404" pitchFamily="49" charset="0"/>
              </a:rPr>
              <a:t>accuracy</a:t>
            </a:r>
            <a:r>
              <a:rPr lang="es-CL" sz="1600" b="0" dirty="0">
                <a:solidFill>
                  <a:srgbClr val="CE9178"/>
                </a:solidFill>
                <a:effectLst/>
                <a:latin typeface="Courier New" panose="02070309020205020404" pitchFamily="49" charset="0"/>
              </a:rPr>
              <a: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logreg_pipe.score</a:t>
            </a:r>
            <a:r>
              <a:rPr lang="es-CL" sz="1600" b="0" dirty="0">
                <a:solidFill>
                  <a:srgbClr val="DCDCDC"/>
                </a:solidFill>
                <a:effectLst/>
                <a:latin typeface="Courier New" panose="02070309020205020404" pitchFamily="49" charset="0"/>
              </a:rPr>
              <a:t>(</a:t>
            </a:r>
            <a:r>
              <a:rPr lang="es-CL" sz="1600" b="0" dirty="0" err="1">
                <a:solidFill>
                  <a:srgbClr val="D4D4D4"/>
                </a:solidFill>
                <a:effectLst/>
                <a:latin typeface="Courier New" panose="02070309020205020404" pitchFamily="49" charset="0"/>
              </a:rPr>
              <a:t>X_test</a:t>
            </a:r>
            <a:r>
              <a:rPr lang="es-CL" sz="1600" b="0" dirty="0">
                <a:solidFill>
                  <a:srgbClr val="DCDCDC"/>
                </a:solidFill>
                <a:effectLst/>
                <a:latin typeface="Courier New" panose="02070309020205020404" pitchFamily="49" charset="0"/>
              </a:rPr>
              <a:t>,</a:t>
            </a:r>
            <a:r>
              <a:rPr lang="es-CL" sz="1600" b="0" dirty="0">
                <a:solidFill>
                  <a:srgbClr val="D4D4D4"/>
                </a:solidFill>
                <a:effectLst/>
                <a:latin typeface="Courier New" panose="02070309020205020404" pitchFamily="49" charset="0"/>
              </a:rPr>
              <a:t> </a:t>
            </a:r>
            <a:r>
              <a:rPr lang="es-CL" sz="1600" b="0" dirty="0" err="1">
                <a:solidFill>
                  <a:srgbClr val="D4D4D4"/>
                </a:solidFill>
                <a:effectLst/>
                <a:latin typeface="Courier New" panose="02070309020205020404" pitchFamily="49" charset="0"/>
              </a:rPr>
              <a:t>y_test</a:t>
            </a:r>
            <a:r>
              <a:rPr lang="es-CL" sz="1600" b="0" dirty="0">
                <a:solidFill>
                  <a:srgbClr val="DCDCDC"/>
                </a:solidFill>
                <a:effectLst/>
                <a:latin typeface="Courier New" panose="02070309020205020404" pitchFamily="49" charset="0"/>
              </a:rPr>
              <a:t>))</a:t>
            </a:r>
            <a:endParaRPr lang="es-CL" sz="1600" b="0" dirty="0">
              <a:solidFill>
                <a:srgbClr val="D4D4D4"/>
              </a:solidFill>
              <a:effectLst/>
              <a:latin typeface="Courier New" panose="02070309020205020404" pitchFamily="49" charset="0"/>
            </a:endParaRPr>
          </a:p>
          <a:p>
            <a:endParaRPr lang="es-CL" sz="1600" b="0" dirty="0">
              <a:solidFill>
                <a:srgbClr val="D4D4D4"/>
              </a:solidFill>
              <a:effectLst/>
              <a:latin typeface="Courier New" panose="02070309020205020404" pitchFamily="49" charset="0"/>
            </a:endParaRPr>
          </a:p>
        </p:txBody>
      </p:sp>
      <p:pic>
        <p:nvPicPr>
          <p:cNvPr id="2" name="Picture 2" descr="Checkmark Icon Check Mark Vector Isolated Illustration Stock Illustration -  Download Image Now - iStock">
            <a:extLst>
              <a:ext uri="{FF2B5EF4-FFF2-40B4-BE49-F238E27FC236}">
                <a16:creationId xmlns:a16="http://schemas.microsoft.com/office/drawing/2014/main" id="{D8C9E4C8-1EF5-9772-E0FA-8FB538B910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63" t="26667" r="18889" b="31684"/>
          <a:stretch/>
        </p:blipFill>
        <p:spPr bwMode="auto">
          <a:xfrm>
            <a:off x="5532970" y="5814006"/>
            <a:ext cx="1126060" cy="97215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856D7EEB-549A-B385-7323-6A7BB4C60B60}"/>
              </a:ext>
            </a:extLst>
          </p:cNvPr>
          <p:cNvSpPr txBox="1"/>
          <p:nvPr/>
        </p:nvSpPr>
        <p:spPr>
          <a:xfrm>
            <a:off x="244311" y="5814006"/>
            <a:ext cx="5025274" cy="646331"/>
          </a:xfrm>
          <a:prstGeom prst="rect">
            <a:avLst/>
          </a:prstGeom>
          <a:solidFill>
            <a:schemeClr val="accent2">
              <a:lumMod val="75000"/>
            </a:schemeClr>
          </a:solidFill>
        </p:spPr>
        <p:txBody>
          <a:bodyPr wrap="square" rtlCol="0">
            <a:spAutoFit/>
          </a:bodyPr>
          <a:lstStyle/>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a:t>
            </a:r>
            <a:r>
              <a:rPr lang="es-CL" b="1" dirty="0" err="1">
                <a:solidFill>
                  <a:schemeClr val="bg1"/>
                </a:solidFill>
                <a:latin typeface="Courier New" panose="02070309020205020404" pitchFamily="49" charset="0"/>
              </a:rPr>
              <a:t>Trainning</a:t>
            </a:r>
            <a:r>
              <a:rPr lang="es-CL" b="1" dirty="0">
                <a:solidFill>
                  <a:schemeClr val="bg1"/>
                </a:solidFill>
                <a:latin typeface="Courier New" panose="02070309020205020404" pitchFamily="49" charset="0"/>
              </a:rPr>
              <a:t> </a:t>
            </a:r>
            <a:r>
              <a:rPr lang="es-CL" b="1" dirty="0" err="1">
                <a:solidFill>
                  <a:schemeClr val="bg1"/>
                </a:solidFill>
                <a:latin typeface="Courier New" panose="02070309020205020404" pitchFamily="49" charset="0"/>
              </a:rPr>
              <a:t>accuracy</a:t>
            </a:r>
            <a:r>
              <a:rPr lang="es-CL" sz="1800" b="1" dirty="0">
                <a:solidFill>
                  <a:schemeClr val="bg1"/>
                </a:solidFill>
                <a:effectLst/>
                <a:latin typeface="Courier New" panose="02070309020205020404" pitchFamily="49" charset="0"/>
              </a:rPr>
              <a:t>): 0.95902</a:t>
            </a:r>
          </a:p>
          <a:p>
            <a:r>
              <a:rPr lang="es-CL" sz="1800" b="1" dirty="0" err="1">
                <a:solidFill>
                  <a:schemeClr val="bg1"/>
                </a:solidFill>
                <a:effectLst/>
                <a:latin typeface="Courier New" panose="02070309020205020404" pitchFamily="49" charset="0"/>
              </a:rPr>
              <a:t>print</a:t>
            </a:r>
            <a:r>
              <a:rPr lang="es-CL" sz="1800" b="1" dirty="0">
                <a:solidFill>
                  <a:schemeClr val="bg1"/>
                </a:solidFill>
                <a:effectLst/>
                <a:latin typeface="Courier New" panose="02070309020205020404" pitchFamily="49" charset="0"/>
              </a:rPr>
              <a:t>(</a:t>
            </a:r>
            <a:r>
              <a:rPr lang="es-CL" b="1" dirty="0" err="1">
                <a:solidFill>
                  <a:schemeClr val="bg1"/>
                </a:solidFill>
                <a:latin typeface="Courier New" panose="02070309020205020404" pitchFamily="49" charset="0"/>
              </a:rPr>
              <a:t>Testing</a:t>
            </a:r>
            <a:r>
              <a:rPr lang="es-CL" b="1" dirty="0">
                <a:solidFill>
                  <a:schemeClr val="bg1"/>
                </a:solidFill>
                <a:latin typeface="Courier New" panose="02070309020205020404" pitchFamily="49" charset="0"/>
              </a:rPr>
              <a:t> </a:t>
            </a:r>
            <a:r>
              <a:rPr lang="es-CL" b="1" dirty="0" err="1">
                <a:solidFill>
                  <a:schemeClr val="bg1"/>
                </a:solidFill>
                <a:latin typeface="Courier New" panose="02070309020205020404" pitchFamily="49" charset="0"/>
              </a:rPr>
              <a:t>accuracy</a:t>
            </a:r>
            <a:r>
              <a:rPr lang="es-CL" b="1" dirty="0">
                <a:solidFill>
                  <a:schemeClr val="bg1"/>
                </a:solidFill>
                <a:latin typeface="Courier New" panose="02070309020205020404" pitchFamily="49" charset="0"/>
              </a:rPr>
              <a:t>): 0.93466</a:t>
            </a:r>
            <a:endParaRPr lang="es-CL" sz="1800" b="1" dirty="0">
              <a:solidFill>
                <a:schemeClr val="bg1"/>
              </a:solidFill>
              <a:effectLst/>
              <a:latin typeface="Courier New" panose="02070309020205020404" pitchFamily="49" charset="0"/>
            </a:endParaRPr>
          </a:p>
        </p:txBody>
      </p:sp>
    </p:spTree>
    <p:extLst>
      <p:ext uri="{BB962C8B-B14F-4D97-AF65-F5344CB8AC3E}">
        <p14:creationId xmlns:p14="http://schemas.microsoft.com/office/powerpoint/2010/main" val="2484715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1">
            <a:extLst>
              <a:ext uri="{FF2B5EF4-FFF2-40B4-BE49-F238E27FC236}">
                <a16:creationId xmlns:a16="http://schemas.microsoft.com/office/drawing/2014/main" id="{2BC10ACC-93BD-F77E-55B1-9FFF61A44FD6}"/>
              </a:ext>
            </a:extLst>
          </p:cNvPr>
          <p:cNvSpPr>
            <a:spLocks noGrp="1"/>
          </p:cNvSpPr>
          <p:nvPr>
            <p:ph type="title"/>
          </p:nvPr>
        </p:nvSpPr>
        <p:spPr>
          <a:xfrm>
            <a:off x="244311" y="-2522"/>
            <a:ext cx="10515600" cy="1325563"/>
          </a:xfrm>
        </p:spPr>
        <p:txBody>
          <a:bodyPr>
            <a:normAutofit/>
          </a:bodyPr>
          <a:lstStyle/>
          <a:p>
            <a:r>
              <a:rPr lang="es-CL" sz="3200" dirty="0">
                <a:latin typeface="Monotype Corsiva" panose="03010101010201010101" pitchFamily="66" charset="0"/>
              </a:rPr>
              <a:t>IV) Redes Neuronales </a:t>
            </a:r>
          </a:p>
        </p:txBody>
      </p:sp>
      <p:sp>
        <p:nvSpPr>
          <p:cNvPr id="6" name="CuadroTexto 5">
            <a:extLst>
              <a:ext uri="{FF2B5EF4-FFF2-40B4-BE49-F238E27FC236}">
                <a16:creationId xmlns:a16="http://schemas.microsoft.com/office/drawing/2014/main" id="{865D6AF4-0A6F-935A-FA36-A412DFD1CBA3}"/>
              </a:ext>
            </a:extLst>
          </p:cNvPr>
          <p:cNvSpPr txBox="1"/>
          <p:nvPr/>
        </p:nvSpPr>
        <p:spPr>
          <a:xfrm>
            <a:off x="423417" y="1445119"/>
            <a:ext cx="3151825" cy="830997"/>
          </a:xfrm>
          <a:prstGeom prst="rect">
            <a:avLst/>
          </a:prstGeom>
          <a:noFill/>
        </p:spPr>
        <p:txBody>
          <a:bodyPr wrap="none" rtlCol="0">
            <a:spAutoFit/>
          </a:bodyPr>
          <a:lstStyle/>
          <a:p>
            <a:pPr algn="ctr"/>
            <a:r>
              <a:rPr lang="es-CL" sz="2000" b="1" u="sng" dirty="0">
                <a:latin typeface="Monotype Corsiva" panose="03010101010201010101" pitchFamily="66" charset="0"/>
              </a:rPr>
              <a:t>Versión 1: </a:t>
            </a:r>
          </a:p>
          <a:p>
            <a:pPr algn="ctr"/>
            <a:endParaRPr lang="es-CL" sz="800" dirty="0">
              <a:latin typeface="Monotype Corsiva" panose="03010101010201010101" pitchFamily="66" charset="0"/>
            </a:endParaRPr>
          </a:p>
          <a:p>
            <a:r>
              <a:rPr lang="es-CL" sz="2000" dirty="0">
                <a:latin typeface="Monotype Corsiva" panose="03010101010201010101" pitchFamily="66" charset="0"/>
              </a:rPr>
              <a:t>- 10 neuronas en la primera capa.</a:t>
            </a:r>
          </a:p>
        </p:txBody>
      </p:sp>
      <p:pic>
        <p:nvPicPr>
          <p:cNvPr id="8194" name="Picture 2">
            <a:extLst>
              <a:ext uri="{FF2B5EF4-FFF2-40B4-BE49-F238E27FC236}">
                <a16:creationId xmlns:a16="http://schemas.microsoft.com/office/drawing/2014/main" id="{40E142FC-C2E4-93CE-C53E-2F095285B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17" y="2398194"/>
            <a:ext cx="3369756" cy="2521212"/>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AD50E8A9-49E9-6907-48DA-682FE6BD11D3}"/>
              </a:ext>
            </a:extLst>
          </p:cNvPr>
          <p:cNvSpPr txBox="1"/>
          <p:nvPr/>
        </p:nvSpPr>
        <p:spPr>
          <a:xfrm>
            <a:off x="423417" y="5041484"/>
            <a:ext cx="1983235" cy="1015663"/>
          </a:xfrm>
          <a:prstGeom prst="rect">
            <a:avLst/>
          </a:prstGeom>
          <a:noFill/>
        </p:spPr>
        <p:txBody>
          <a:bodyPr wrap="none" rtlCol="0">
            <a:spAutoFit/>
          </a:bodyPr>
          <a:lstStyle/>
          <a:p>
            <a:r>
              <a:rPr lang="es-CL" sz="2000" b="1" dirty="0" err="1">
                <a:latin typeface="Monotype Corsiva" panose="03010101010201010101" pitchFamily="66" charset="0"/>
              </a:rPr>
              <a:t>Loss</a:t>
            </a:r>
            <a:r>
              <a:rPr lang="es-CL" sz="2000" dirty="0">
                <a:latin typeface="Monotype Corsiva" panose="03010101010201010101" pitchFamily="66" charset="0"/>
              </a:rPr>
              <a:t> = 0.4445</a:t>
            </a:r>
          </a:p>
          <a:p>
            <a:r>
              <a:rPr lang="es-CL" sz="2000" b="1" dirty="0" err="1">
                <a:latin typeface="Monotype Corsiva" panose="03010101010201010101" pitchFamily="66" charset="0"/>
              </a:rPr>
              <a:t>Recall</a:t>
            </a:r>
            <a:r>
              <a:rPr lang="es-CL" sz="2000" b="1" dirty="0">
                <a:latin typeface="Monotype Corsiva" panose="03010101010201010101" pitchFamily="66" charset="0"/>
              </a:rPr>
              <a:t> </a:t>
            </a:r>
            <a:r>
              <a:rPr lang="es-CL" sz="2000" dirty="0">
                <a:latin typeface="Monotype Corsiva" panose="03010101010201010101" pitchFamily="66" charset="0"/>
              </a:rPr>
              <a:t>= 0.8834</a:t>
            </a:r>
          </a:p>
          <a:p>
            <a:r>
              <a:rPr lang="es-CL" sz="2000" b="1" dirty="0" err="1">
                <a:latin typeface="Monotype Corsiva" panose="03010101010201010101" pitchFamily="66" charset="0"/>
              </a:rPr>
              <a:t>Accuracy</a:t>
            </a:r>
            <a:r>
              <a:rPr lang="es-CL" sz="2000" b="1" dirty="0">
                <a:latin typeface="Monotype Corsiva" panose="03010101010201010101" pitchFamily="66" charset="0"/>
              </a:rPr>
              <a:t> </a:t>
            </a:r>
            <a:r>
              <a:rPr lang="es-CL" sz="2000" dirty="0">
                <a:latin typeface="Monotype Corsiva" panose="03010101010201010101" pitchFamily="66" charset="0"/>
              </a:rPr>
              <a:t>= 0.75583</a:t>
            </a:r>
          </a:p>
        </p:txBody>
      </p:sp>
    </p:spTree>
    <p:extLst>
      <p:ext uri="{BB962C8B-B14F-4D97-AF65-F5344CB8AC3E}">
        <p14:creationId xmlns:p14="http://schemas.microsoft.com/office/powerpoint/2010/main" val="47768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67DF03-C3DD-DB95-B426-38DF479E56D3}"/>
              </a:ext>
            </a:extLst>
          </p:cNvPr>
          <p:cNvSpPr>
            <a:spLocks noGrp="1"/>
          </p:cNvSpPr>
          <p:nvPr>
            <p:ph type="title"/>
          </p:nvPr>
        </p:nvSpPr>
        <p:spPr>
          <a:xfrm>
            <a:off x="707010" y="0"/>
            <a:ext cx="10515600" cy="1325563"/>
          </a:xfrm>
        </p:spPr>
        <p:txBody>
          <a:bodyPr/>
          <a:lstStyle/>
          <a:p>
            <a:r>
              <a:rPr lang="es-CL" dirty="0">
                <a:latin typeface="Monotype Corsiva" panose="03010101010201010101" pitchFamily="66" charset="0"/>
              </a:rPr>
              <a:t>I) Introducción y contexto </a:t>
            </a:r>
          </a:p>
        </p:txBody>
      </p:sp>
      <p:pic>
        <p:nvPicPr>
          <p:cNvPr id="2050" name="Picture 2" descr="China Export Import">
            <a:extLst>
              <a:ext uri="{FF2B5EF4-FFF2-40B4-BE49-F238E27FC236}">
                <a16:creationId xmlns:a16="http://schemas.microsoft.com/office/drawing/2014/main" id="{FC66D023-2FCC-62C3-96E1-0234CE424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3854" y="1257687"/>
            <a:ext cx="5812732" cy="3757374"/>
          </a:xfrm>
          <a:prstGeom prst="rect">
            <a:avLst/>
          </a:prstGeom>
          <a:noFill/>
          <a:ln w="22225">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descr="Economía. Analista que predijo la crisis del 2008: “Lo que vendrá será  peor” y no es sólo por el Coronavirus">
            <a:extLst>
              <a:ext uri="{FF2B5EF4-FFF2-40B4-BE49-F238E27FC236}">
                <a16:creationId xmlns:a16="http://schemas.microsoft.com/office/drawing/2014/main" id="{49B0380D-A603-C0B9-3A21-2FE315BBB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094" y="1257686"/>
            <a:ext cx="5812731" cy="3757373"/>
          </a:xfrm>
          <a:prstGeom prst="rect">
            <a:avLst/>
          </a:prstGeom>
          <a:noFill/>
          <a:ln w="2222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50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1">
            <a:extLst>
              <a:ext uri="{FF2B5EF4-FFF2-40B4-BE49-F238E27FC236}">
                <a16:creationId xmlns:a16="http://schemas.microsoft.com/office/drawing/2014/main" id="{2BC10ACC-93BD-F77E-55B1-9FFF61A44FD6}"/>
              </a:ext>
            </a:extLst>
          </p:cNvPr>
          <p:cNvSpPr>
            <a:spLocks noGrp="1"/>
          </p:cNvSpPr>
          <p:nvPr>
            <p:ph type="title"/>
          </p:nvPr>
        </p:nvSpPr>
        <p:spPr>
          <a:xfrm>
            <a:off x="244311" y="-2522"/>
            <a:ext cx="10515600" cy="1325563"/>
          </a:xfrm>
        </p:spPr>
        <p:txBody>
          <a:bodyPr>
            <a:normAutofit/>
          </a:bodyPr>
          <a:lstStyle/>
          <a:p>
            <a:r>
              <a:rPr lang="es-CL" sz="3200" dirty="0">
                <a:latin typeface="Monotype Corsiva" panose="03010101010201010101" pitchFamily="66" charset="0"/>
              </a:rPr>
              <a:t>IV) Redes Neuronales </a:t>
            </a:r>
          </a:p>
        </p:txBody>
      </p:sp>
      <p:sp>
        <p:nvSpPr>
          <p:cNvPr id="6" name="CuadroTexto 5">
            <a:extLst>
              <a:ext uri="{FF2B5EF4-FFF2-40B4-BE49-F238E27FC236}">
                <a16:creationId xmlns:a16="http://schemas.microsoft.com/office/drawing/2014/main" id="{865D6AF4-0A6F-935A-FA36-A412DFD1CBA3}"/>
              </a:ext>
            </a:extLst>
          </p:cNvPr>
          <p:cNvSpPr txBox="1"/>
          <p:nvPr/>
        </p:nvSpPr>
        <p:spPr>
          <a:xfrm>
            <a:off x="423417" y="1445119"/>
            <a:ext cx="3151825" cy="830997"/>
          </a:xfrm>
          <a:prstGeom prst="rect">
            <a:avLst/>
          </a:prstGeom>
          <a:noFill/>
        </p:spPr>
        <p:txBody>
          <a:bodyPr wrap="none" rtlCol="0">
            <a:spAutoFit/>
          </a:bodyPr>
          <a:lstStyle/>
          <a:p>
            <a:pPr algn="ctr"/>
            <a:r>
              <a:rPr lang="es-CL" sz="2000" b="1" u="sng" dirty="0">
                <a:latin typeface="Monotype Corsiva" panose="03010101010201010101" pitchFamily="66" charset="0"/>
              </a:rPr>
              <a:t>Versión 1: </a:t>
            </a:r>
          </a:p>
          <a:p>
            <a:pPr algn="ctr"/>
            <a:endParaRPr lang="es-CL" sz="800" dirty="0">
              <a:latin typeface="Monotype Corsiva" panose="03010101010201010101" pitchFamily="66" charset="0"/>
            </a:endParaRPr>
          </a:p>
          <a:p>
            <a:r>
              <a:rPr lang="es-CL" sz="2000" dirty="0">
                <a:latin typeface="Monotype Corsiva" panose="03010101010201010101" pitchFamily="66" charset="0"/>
              </a:rPr>
              <a:t>- 10 neuronas en la primera capa.</a:t>
            </a:r>
          </a:p>
        </p:txBody>
      </p:sp>
      <p:pic>
        <p:nvPicPr>
          <p:cNvPr id="8194" name="Picture 2">
            <a:extLst>
              <a:ext uri="{FF2B5EF4-FFF2-40B4-BE49-F238E27FC236}">
                <a16:creationId xmlns:a16="http://schemas.microsoft.com/office/drawing/2014/main" id="{40E142FC-C2E4-93CE-C53E-2F095285B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17" y="2398194"/>
            <a:ext cx="3369756" cy="2521212"/>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AD50E8A9-49E9-6907-48DA-682FE6BD11D3}"/>
              </a:ext>
            </a:extLst>
          </p:cNvPr>
          <p:cNvSpPr txBox="1"/>
          <p:nvPr/>
        </p:nvSpPr>
        <p:spPr>
          <a:xfrm>
            <a:off x="423417" y="5041484"/>
            <a:ext cx="1983235" cy="1015663"/>
          </a:xfrm>
          <a:prstGeom prst="rect">
            <a:avLst/>
          </a:prstGeom>
          <a:noFill/>
        </p:spPr>
        <p:txBody>
          <a:bodyPr wrap="none" rtlCol="0">
            <a:spAutoFit/>
          </a:bodyPr>
          <a:lstStyle/>
          <a:p>
            <a:r>
              <a:rPr lang="es-CL" sz="2000" b="1" dirty="0" err="1">
                <a:latin typeface="Monotype Corsiva" panose="03010101010201010101" pitchFamily="66" charset="0"/>
              </a:rPr>
              <a:t>Loss</a:t>
            </a:r>
            <a:r>
              <a:rPr lang="es-CL" sz="2000" dirty="0">
                <a:latin typeface="Monotype Corsiva" panose="03010101010201010101" pitchFamily="66" charset="0"/>
              </a:rPr>
              <a:t> = 0.4445</a:t>
            </a:r>
          </a:p>
          <a:p>
            <a:r>
              <a:rPr lang="es-CL" sz="2000" b="1" dirty="0" err="1">
                <a:latin typeface="Monotype Corsiva" panose="03010101010201010101" pitchFamily="66" charset="0"/>
              </a:rPr>
              <a:t>Recall</a:t>
            </a:r>
            <a:r>
              <a:rPr lang="es-CL" sz="2000" b="1" dirty="0">
                <a:latin typeface="Monotype Corsiva" panose="03010101010201010101" pitchFamily="66" charset="0"/>
              </a:rPr>
              <a:t> </a:t>
            </a:r>
            <a:r>
              <a:rPr lang="es-CL" sz="2000" dirty="0">
                <a:latin typeface="Monotype Corsiva" panose="03010101010201010101" pitchFamily="66" charset="0"/>
              </a:rPr>
              <a:t>= 0.8834</a:t>
            </a:r>
          </a:p>
          <a:p>
            <a:r>
              <a:rPr lang="es-CL" sz="2000" b="1" dirty="0" err="1">
                <a:latin typeface="Monotype Corsiva" panose="03010101010201010101" pitchFamily="66" charset="0"/>
              </a:rPr>
              <a:t>Accuracy</a:t>
            </a:r>
            <a:r>
              <a:rPr lang="es-CL" sz="2000" b="1" dirty="0">
                <a:latin typeface="Monotype Corsiva" panose="03010101010201010101" pitchFamily="66" charset="0"/>
              </a:rPr>
              <a:t> </a:t>
            </a:r>
            <a:r>
              <a:rPr lang="es-CL" sz="2000" dirty="0">
                <a:latin typeface="Monotype Corsiva" panose="03010101010201010101" pitchFamily="66" charset="0"/>
              </a:rPr>
              <a:t>= 0.75583</a:t>
            </a:r>
          </a:p>
        </p:txBody>
      </p:sp>
      <p:sp>
        <p:nvSpPr>
          <p:cNvPr id="10" name="CuadroTexto 9">
            <a:extLst>
              <a:ext uri="{FF2B5EF4-FFF2-40B4-BE49-F238E27FC236}">
                <a16:creationId xmlns:a16="http://schemas.microsoft.com/office/drawing/2014/main" id="{BD3F2814-007B-5A02-A8E6-76233620860E}"/>
              </a:ext>
            </a:extLst>
          </p:cNvPr>
          <p:cNvSpPr txBox="1"/>
          <p:nvPr/>
        </p:nvSpPr>
        <p:spPr>
          <a:xfrm>
            <a:off x="4570522" y="1137343"/>
            <a:ext cx="3151825" cy="1446550"/>
          </a:xfrm>
          <a:prstGeom prst="rect">
            <a:avLst/>
          </a:prstGeom>
          <a:noFill/>
        </p:spPr>
        <p:txBody>
          <a:bodyPr wrap="none" rtlCol="0">
            <a:spAutoFit/>
          </a:bodyPr>
          <a:lstStyle/>
          <a:p>
            <a:pPr algn="ctr"/>
            <a:r>
              <a:rPr lang="es-CL" sz="2000" b="1" u="sng" dirty="0">
                <a:latin typeface="Monotype Corsiva" panose="03010101010201010101" pitchFamily="66" charset="0"/>
              </a:rPr>
              <a:t>Versión 2: </a:t>
            </a:r>
          </a:p>
          <a:p>
            <a:pPr algn="ctr"/>
            <a:endParaRPr lang="es-CL" sz="800" dirty="0">
              <a:latin typeface="Monotype Corsiva" panose="03010101010201010101" pitchFamily="66" charset="0"/>
            </a:endParaRPr>
          </a:p>
          <a:p>
            <a:r>
              <a:rPr lang="es-CL" sz="2000" dirty="0">
                <a:latin typeface="Monotype Corsiva" panose="03010101010201010101" pitchFamily="66" charset="0"/>
              </a:rPr>
              <a:t>- 10 neuronas en la primera capa.</a:t>
            </a:r>
          </a:p>
          <a:p>
            <a:r>
              <a:rPr lang="es-CL" sz="2000" dirty="0">
                <a:latin typeface="Monotype Corsiva" panose="03010101010201010101" pitchFamily="66" charset="0"/>
              </a:rPr>
              <a:t>- 7 neuronas en la segunda capa</a:t>
            </a:r>
          </a:p>
          <a:p>
            <a:r>
              <a:rPr lang="es-CL" sz="2000" dirty="0">
                <a:latin typeface="Monotype Corsiva" panose="03010101010201010101" pitchFamily="66" charset="0"/>
              </a:rPr>
              <a:t>- 4 neuronas en la tercera capa</a:t>
            </a:r>
          </a:p>
        </p:txBody>
      </p:sp>
      <p:pic>
        <p:nvPicPr>
          <p:cNvPr id="8196" name="Picture 4">
            <a:extLst>
              <a:ext uri="{FF2B5EF4-FFF2-40B4-BE49-F238E27FC236}">
                <a16:creationId xmlns:a16="http://schemas.microsoft.com/office/drawing/2014/main" id="{E09442EB-BCF7-CF93-125A-5D628A2FC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200" y="2673243"/>
            <a:ext cx="3507377" cy="252360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86F2BAD5-0F35-3205-1581-C9947D9599EA}"/>
              </a:ext>
            </a:extLst>
          </p:cNvPr>
          <p:cNvSpPr txBox="1"/>
          <p:nvPr/>
        </p:nvSpPr>
        <p:spPr>
          <a:xfrm>
            <a:off x="5154816" y="5286193"/>
            <a:ext cx="1983235" cy="1015663"/>
          </a:xfrm>
          <a:prstGeom prst="rect">
            <a:avLst/>
          </a:prstGeom>
          <a:noFill/>
        </p:spPr>
        <p:txBody>
          <a:bodyPr wrap="none" rtlCol="0">
            <a:spAutoFit/>
          </a:bodyPr>
          <a:lstStyle/>
          <a:p>
            <a:r>
              <a:rPr lang="es-CL" sz="2000" b="1" dirty="0" err="1">
                <a:latin typeface="Monotype Corsiva" panose="03010101010201010101" pitchFamily="66" charset="0"/>
              </a:rPr>
              <a:t>Loss</a:t>
            </a:r>
            <a:r>
              <a:rPr lang="es-CL" sz="2000" dirty="0">
                <a:latin typeface="Monotype Corsiva" panose="03010101010201010101" pitchFamily="66" charset="0"/>
              </a:rPr>
              <a:t> = 0.69275</a:t>
            </a:r>
          </a:p>
          <a:p>
            <a:r>
              <a:rPr lang="es-CL" sz="2000" b="1" dirty="0" err="1">
                <a:latin typeface="Monotype Corsiva" panose="03010101010201010101" pitchFamily="66" charset="0"/>
              </a:rPr>
              <a:t>Recall</a:t>
            </a:r>
            <a:r>
              <a:rPr lang="es-CL" sz="2000" b="1" dirty="0">
                <a:latin typeface="Monotype Corsiva" panose="03010101010201010101" pitchFamily="66" charset="0"/>
              </a:rPr>
              <a:t> </a:t>
            </a:r>
            <a:r>
              <a:rPr lang="es-CL" sz="2000" dirty="0">
                <a:latin typeface="Monotype Corsiva" panose="03010101010201010101" pitchFamily="66" charset="0"/>
              </a:rPr>
              <a:t>= 0.0</a:t>
            </a:r>
          </a:p>
          <a:p>
            <a:r>
              <a:rPr lang="es-CL" sz="2000" b="1" dirty="0" err="1">
                <a:latin typeface="Monotype Corsiva" panose="03010101010201010101" pitchFamily="66" charset="0"/>
              </a:rPr>
              <a:t>Accuracy</a:t>
            </a:r>
            <a:r>
              <a:rPr lang="es-CL" sz="2000" b="1" dirty="0">
                <a:latin typeface="Monotype Corsiva" panose="03010101010201010101" pitchFamily="66" charset="0"/>
              </a:rPr>
              <a:t> </a:t>
            </a:r>
            <a:r>
              <a:rPr lang="es-CL" sz="2000" dirty="0">
                <a:latin typeface="Monotype Corsiva" panose="03010101010201010101" pitchFamily="66" charset="0"/>
              </a:rPr>
              <a:t>= 0.51944</a:t>
            </a:r>
          </a:p>
        </p:txBody>
      </p:sp>
    </p:spTree>
    <p:extLst>
      <p:ext uri="{BB962C8B-B14F-4D97-AF65-F5344CB8AC3E}">
        <p14:creationId xmlns:p14="http://schemas.microsoft.com/office/powerpoint/2010/main" val="2390373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1">
            <a:extLst>
              <a:ext uri="{FF2B5EF4-FFF2-40B4-BE49-F238E27FC236}">
                <a16:creationId xmlns:a16="http://schemas.microsoft.com/office/drawing/2014/main" id="{2BC10ACC-93BD-F77E-55B1-9FFF61A44FD6}"/>
              </a:ext>
            </a:extLst>
          </p:cNvPr>
          <p:cNvSpPr>
            <a:spLocks noGrp="1"/>
          </p:cNvSpPr>
          <p:nvPr>
            <p:ph type="title"/>
          </p:nvPr>
        </p:nvSpPr>
        <p:spPr>
          <a:xfrm>
            <a:off x="244311" y="-2522"/>
            <a:ext cx="10515600" cy="1325563"/>
          </a:xfrm>
        </p:spPr>
        <p:txBody>
          <a:bodyPr>
            <a:normAutofit/>
          </a:bodyPr>
          <a:lstStyle/>
          <a:p>
            <a:r>
              <a:rPr lang="es-CL" sz="3200" dirty="0">
                <a:latin typeface="Monotype Corsiva" panose="03010101010201010101" pitchFamily="66" charset="0"/>
              </a:rPr>
              <a:t>IV) Redes Neuronales </a:t>
            </a:r>
          </a:p>
        </p:txBody>
      </p:sp>
      <p:sp>
        <p:nvSpPr>
          <p:cNvPr id="6" name="CuadroTexto 5">
            <a:extLst>
              <a:ext uri="{FF2B5EF4-FFF2-40B4-BE49-F238E27FC236}">
                <a16:creationId xmlns:a16="http://schemas.microsoft.com/office/drawing/2014/main" id="{865D6AF4-0A6F-935A-FA36-A412DFD1CBA3}"/>
              </a:ext>
            </a:extLst>
          </p:cNvPr>
          <p:cNvSpPr txBox="1"/>
          <p:nvPr/>
        </p:nvSpPr>
        <p:spPr>
          <a:xfrm>
            <a:off x="423417" y="1445119"/>
            <a:ext cx="3151825" cy="830997"/>
          </a:xfrm>
          <a:prstGeom prst="rect">
            <a:avLst/>
          </a:prstGeom>
          <a:noFill/>
        </p:spPr>
        <p:txBody>
          <a:bodyPr wrap="none" rtlCol="0">
            <a:spAutoFit/>
          </a:bodyPr>
          <a:lstStyle/>
          <a:p>
            <a:pPr algn="ctr"/>
            <a:r>
              <a:rPr lang="es-CL" sz="2000" b="1" u="sng" dirty="0">
                <a:latin typeface="Monotype Corsiva" panose="03010101010201010101" pitchFamily="66" charset="0"/>
              </a:rPr>
              <a:t>Versión 1: </a:t>
            </a:r>
          </a:p>
          <a:p>
            <a:pPr algn="ctr"/>
            <a:endParaRPr lang="es-CL" sz="800" dirty="0">
              <a:latin typeface="Monotype Corsiva" panose="03010101010201010101" pitchFamily="66" charset="0"/>
            </a:endParaRPr>
          </a:p>
          <a:p>
            <a:r>
              <a:rPr lang="es-CL" sz="2000" dirty="0">
                <a:latin typeface="Monotype Corsiva" panose="03010101010201010101" pitchFamily="66" charset="0"/>
              </a:rPr>
              <a:t>- 10 neuronas en la primera capa.</a:t>
            </a:r>
          </a:p>
        </p:txBody>
      </p:sp>
      <p:pic>
        <p:nvPicPr>
          <p:cNvPr id="8194" name="Picture 2">
            <a:extLst>
              <a:ext uri="{FF2B5EF4-FFF2-40B4-BE49-F238E27FC236}">
                <a16:creationId xmlns:a16="http://schemas.microsoft.com/office/drawing/2014/main" id="{40E142FC-C2E4-93CE-C53E-2F095285B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17" y="2398194"/>
            <a:ext cx="3369756" cy="2521212"/>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AD50E8A9-49E9-6907-48DA-682FE6BD11D3}"/>
              </a:ext>
            </a:extLst>
          </p:cNvPr>
          <p:cNvSpPr txBox="1"/>
          <p:nvPr/>
        </p:nvSpPr>
        <p:spPr>
          <a:xfrm>
            <a:off x="423417" y="5041484"/>
            <a:ext cx="1983235" cy="1015663"/>
          </a:xfrm>
          <a:prstGeom prst="rect">
            <a:avLst/>
          </a:prstGeom>
          <a:noFill/>
        </p:spPr>
        <p:txBody>
          <a:bodyPr wrap="none" rtlCol="0">
            <a:spAutoFit/>
          </a:bodyPr>
          <a:lstStyle/>
          <a:p>
            <a:r>
              <a:rPr lang="es-CL" sz="2000" b="1" dirty="0" err="1">
                <a:latin typeface="Monotype Corsiva" panose="03010101010201010101" pitchFamily="66" charset="0"/>
              </a:rPr>
              <a:t>Loss</a:t>
            </a:r>
            <a:r>
              <a:rPr lang="es-CL" sz="2000" dirty="0">
                <a:latin typeface="Monotype Corsiva" panose="03010101010201010101" pitchFamily="66" charset="0"/>
              </a:rPr>
              <a:t> = 0.4445</a:t>
            </a:r>
          </a:p>
          <a:p>
            <a:r>
              <a:rPr lang="es-CL" sz="2000" b="1" dirty="0" err="1">
                <a:latin typeface="Monotype Corsiva" panose="03010101010201010101" pitchFamily="66" charset="0"/>
              </a:rPr>
              <a:t>Recall</a:t>
            </a:r>
            <a:r>
              <a:rPr lang="es-CL" sz="2000" b="1" dirty="0">
                <a:latin typeface="Monotype Corsiva" panose="03010101010201010101" pitchFamily="66" charset="0"/>
              </a:rPr>
              <a:t> </a:t>
            </a:r>
            <a:r>
              <a:rPr lang="es-CL" sz="2000" dirty="0">
                <a:latin typeface="Monotype Corsiva" panose="03010101010201010101" pitchFamily="66" charset="0"/>
              </a:rPr>
              <a:t>= 0.8834</a:t>
            </a:r>
          </a:p>
          <a:p>
            <a:r>
              <a:rPr lang="es-CL" sz="2000" b="1" dirty="0" err="1">
                <a:latin typeface="Monotype Corsiva" panose="03010101010201010101" pitchFamily="66" charset="0"/>
              </a:rPr>
              <a:t>Accuracy</a:t>
            </a:r>
            <a:r>
              <a:rPr lang="es-CL" sz="2000" b="1" dirty="0">
                <a:latin typeface="Monotype Corsiva" panose="03010101010201010101" pitchFamily="66" charset="0"/>
              </a:rPr>
              <a:t> </a:t>
            </a:r>
            <a:r>
              <a:rPr lang="es-CL" sz="2000" dirty="0">
                <a:latin typeface="Monotype Corsiva" panose="03010101010201010101" pitchFamily="66" charset="0"/>
              </a:rPr>
              <a:t>= 0.75583</a:t>
            </a:r>
          </a:p>
        </p:txBody>
      </p:sp>
      <p:sp>
        <p:nvSpPr>
          <p:cNvPr id="10" name="CuadroTexto 9">
            <a:extLst>
              <a:ext uri="{FF2B5EF4-FFF2-40B4-BE49-F238E27FC236}">
                <a16:creationId xmlns:a16="http://schemas.microsoft.com/office/drawing/2014/main" id="{BD3F2814-007B-5A02-A8E6-76233620860E}"/>
              </a:ext>
            </a:extLst>
          </p:cNvPr>
          <p:cNvSpPr txBox="1"/>
          <p:nvPr/>
        </p:nvSpPr>
        <p:spPr>
          <a:xfrm>
            <a:off x="4570522" y="1137343"/>
            <a:ext cx="3151825" cy="1446550"/>
          </a:xfrm>
          <a:prstGeom prst="rect">
            <a:avLst/>
          </a:prstGeom>
          <a:noFill/>
        </p:spPr>
        <p:txBody>
          <a:bodyPr wrap="none" rtlCol="0">
            <a:spAutoFit/>
          </a:bodyPr>
          <a:lstStyle/>
          <a:p>
            <a:pPr algn="ctr"/>
            <a:r>
              <a:rPr lang="es-CL" sz="2000" b="1" u="sng" dirty="0">
                <a:latin typeface="Monotype Corsiva" panose="03010101010201010101" pitchFamily="66" charset="0"/>
              </a:rPr>
              <a:t>Versión 2: </a:t>
            </a:r>
          </a:p>
          <a:p>
            <a:pPr algn="ctr"/>
            <a:endParaRPr lang="es-CL" sz="800" dirty="0">
              <a:latin typeface="Monotype Corsiva" panose="03010101010201010101" pitchFamily="66" charset="0"/>
            </a:endParaRPr>
          </a:p>
          <a:p>
            <a:r>
              <a:rPr lang="es-CL" sz="2000" dirty="0">
                <a:latin typeface="Monotype Corsiva" panose="03010101010201010101" pitchFamily="66" charset="0"/>
              </a:rPr>
              <a:t>- 10 neuronas en la primera capa.</a:t>
            </a:r>
          </a:p>
          <a:p>
            <a:r>
              <a:rPr lang="es-CL" sz="2000" dirty="0">
                <a:latin typeface="Monotype Corsiva" panose="03010101010201010101" pitchFamily="66" charset="0"/>
              </a:rPr>
              <a:t>- 7 neuronas en la segunda capa</a:t>
            </a:r>
          </a:p>
          <a:p>
            <a:r>
              <a:rPr lang="es-CL" sz="2000" dirty="0">
                <a:latin typeface="Monotype Corsiva" panose="03010101010201010101" pitchFamily="66" charset="0"/>
              </a:rPr>
              <a:t>- 4 neuronas en la tercera capa</a:t>
            </a:r>
          </a:p>
        </p:txBody>
      </p:sp>
      <p:pic>
        <p:nvPicPr>
          <p:cNvPr id="8196" name="Picture 4">
            <a:extLst>
              <a:ext uri="{FF2B5EF4-FFF2-40B4-BE49-F238E27FC236}">
                <a16:creationId xmlns:a16="http://schemas.microsoft.com/office/drawing/2014/main" id="{E09442EB-BCF7-CF93-125A-5D628A2FC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200" y="2673243"/>
            <a:ext cx="3507377" cy="252360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86F2BAD5-0F35-3205-1581-C9947D9599EA}"/>
              </a:ext>
            </a:extLst>
          </p:cNvPr>
          <p:cNvSpPr txBox="1"/>
          <p:nvPr/>
        </p:nvSpPr>
        <p:spPr>
          <a:xfrm>
            <a:off x="5154816" y="5286193"/>
            <a:ext cx="1983235" cy="1015663"/>
          </a:xfrm>
          <a:prstGeom prst="rect">
            <a:avLst/>
          </a:prstGeom>
          <a:noFill/>
        </p:spPr>
        <p:txBody>
          <a:bodyPr wrap="none" rtlCol="0">
            <a:spAutoFit/>
          </a:bodyPr>
          <a:lstStyle/>
          <a:p>
            <a:r>
              <a:rPr lang="es-CL" sz="2000" b="1" dirty="0" err="1">
                <a:latin typeface="Monotype Corsiva" panose="03010101010201010101" pitchFamily="66" charset="0"/>
              </a:rPr>
              <a:t>Loss</a:t>
            </a:r>
            <a:r>
              <a:rPr lang="es-CL" sz="2000" dirty="0">
                <a:latin typeface="Monotype Corsiva" panose="03010101010201010101" pitchFamily="66" charset="0"/>
              </a:rPr>
              <a:t> = 0.69275</a:t>
            </a:r>
          </a:p>
          <a:p>
            <a:r>
              <a:rPr lang="es-CL" sz="2000" b="1" dirty="0" err="1">
                <a:latin typeface="Monotype Corsiva" panose="03010101010201010101" pitchFamily="66" charset="0"/>
              </a:rPr>
              <a:t>Recall</a:t>
            </a:r>
            <a:r>
              <a:rPr lang="es-CL" sz="2000" b="1" dirty="0">
                <a:latin typeface="Monotype Corsiva" panose="03010101010201010101" pitchFamily="66" charset="0"/>
              </a:rPr>
              <a:t> </a:t>
            </a:r>
            <a:r>
              <a:rPr lang="es-CL" sz="2000" dirty="0">
                <a:latin typeface="Monotype Corsiva" panose="03010101010201010101" pitchFamily="66" charset="0"/>
              </a:rPr>
              <a:t>= 0.0</a:t>
            </a:r>
          </a:p>
          <a:p>
            <a:r>
              <a:rPr lang="es-CL" sz="2000" b="1" dirty="0" err="1">
                <a:latin typeface="Monotype Corsiva" panose="03010101010201010101" pitchFamily="66" charset="0"/>
              </a:rPr>
              <a:t>Accuracy</a:t>
            </a:r>
            <a:r>
              <a:rPr lang="es-CL" sz="2000" b="1" dirty="0">
                <a:latin typeface="Monotype Corsiva" panose="03010101010201010101" pitchFamily="66" charset="0"/>
              </a:rPr>
              <a:t> </a:t>
            </a:r>
            <a:r>
              <a:rPr lang="es-CL" sz="2000" dirty="0">
                <a:latin typeface="Monotype Corsiva" panose="03010101010201010101" pitchFamily="66" charset="0"/>
              </a:rPr>
              <a:t>= 0.51944</a:t>
            </a:r>
          </a:p>
        </p:txBody>
      </p:sp>
      <p:sp>
        <p:nvSpPr>
          <p:cNvPr id="12" name="CuadroTexto 11">
            <a:extLst>
              <a:ext uri="{FF2B5EF4-FFF2-40B4-BE49-F238E27FC236}">
                <a16:creationId xmlns:a16="http://schemas.microsoft.com/office/drawing/2014/main" id="{F657D3F7-2E74-6A7F-013F-98B385765FB1}"/>
              </a:ext>
            </a:extLst>
          </p:cNvPr>
          <p:cNvSpPr txBox="1"/>
          <p:nvPr/>
        </p:nvSpPr>
        <p:spPr>
          <a:xfrm>
            <a:off x="8499696" y="1012437"/>
            <a:ext cx="3373039" cy="1446550"/>
          </a:xfrm>
          <a:prstGeom prst="rect">
            <a:avLst/>
          </a:prstGeom>
          <a:noFill/>
        </p:spPr>
        <p:txBody>
          <a:bodyPr wrap="none" rtlCol="0">
            <a:spAutoFit/>
          </a:bodyPr>
          <a:lstStyle/>
          <a:p>
            <a:pPr algn="ctr"/>
            <a:r>
              <a:rPr lang="es-CL" sz="2000" b="1" u="sng" dirty="0">
                <a:latin typeface="Monotype Corsiva" panose="03010101010201010101" pitchFamily="66" charset="0"/>
              </a:rPr>
              <a:t>Versión 3: </a:t>
            </a:r>
          </a:p>
          <a:p>
            <a:pPr algn="ctr"/>
            <a:endParaRPr lang="es-CL" sz="800" dirty="0">
              <a:latin typeface="Monotype Corsiva" panose="03010101010201010101" pitchFamily="66" charset="0"/>
            </a:endParaRPr>
          </a:p>
          <a:p>
            <a:r>
              <a:rPr lang="es-CL" sz="2000" dirty="0">
                <a:latin typeface="Monotype Corsiva" panose="03010101010201010101" pitchFamily="66" charset="0"/>
              </a:rPr>
              <a:t>- 10 neuronas en la primera capa.</a:t>
            </a:r>
          </a:p>
          <a:p>
            <a:r>
              <a:rPr lang="es-CL" sz="2000" dirty="0">
                <a:latin typeface="Monotype Corsiva" panose="03010101010201010101" pitchFamily="66" charset="0"/>
              </a:rPr>
              <a:t>- 4 neuronas en la tercera capa</a:t>
            </a:r>
          </a:p>
          <a:p>
            <a:r>
              <a:rPr lang="es-CL" sz="2000" dirty="0">
                <a:latin typeface="Monotype Corsiva" panose="03010101010201010101" pitchFamily="66" charset="0"/>
              </a:rPr>
              <a:t>- Agregamos L2 como regularizador</a:t>
            </a:r>
          </a:p>
        </p:txBody>
      </p:sp>
      <p:pic>
        <p:nvPicPr>
          <p:cNvPr id="8198" name="Picture 6">
            <a:extLst>
              <a:ext uri="{FF2B5EF4-FFF2-40B4-BE49-F238E27FC236}">
                <a16:creationId xmlns:a16="http://schemas.microsoft.com/office/drawing/2014/main" id="{215FB376-43C6-B5D9-A82D-C839733E4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9696" y="2673243"/>
            <a:ext cx="3329600" cy="2532458"/>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8A52ADC4-E948-3C4E-825C-65B5C9B57312}"/>
              </a:ext>
            </a:extLst>
          </p:cNvPr>
          <p:cNvSpPr txBox="1"/>
          <p:nvPr/>
        </p:nvSpPr>
        <p:spPr>
          <a:xfrm>
            <a:off x="9250702" y="5419957"/>
            <a:ext cx="1871025" cy="1015663"/>
          </a:xfrm>
          <a:prstGeom prst="rect">
            <a:avLst/>
          </a:prstGeom>
          <a:noFill/>
        </p:spPr>
        <p:txBody>
          <a:bodyPr wrap="none" rtlCol="0">
            <a:spAutoFit/>
          </a:bodyPr>
          <a:lstStyle/>
          <a:p>
            <a:r>
              <a:rPr lang="es-CL" sz="2000" b="1" dirty="0" err="1">
                <a:latin typeface="Monotype Corsiva" panose="03010101010201010101" pitchFamily="66" charset="0"/>
              </a:rPr>
              <a:t>Loss</a:t>
            </a:r>
            <a:r>
              <a:rPr lang="es-CL" sz="2000" dirty="0">
                <a:latin typeface="Monotype Corsiva" panose="03010101010201010101" pitchFamily="66" charset="0"/>
              </a:rPr>
              <a:t> = 0.56333</a:t>
            </a:r>
          </a:p>
          <a:p>
            <a:r>
              <a:rPr lang="es-CL" sz="2000" b="1" dirty="0" err="1">
                <a:latin typeface="Monotype Corsiva" panose="03010101010201010101" pitchFamily="66" charset="0"/>
              </a:rPr>
              <a:t>Recall</a:t>
            </a:r>
            <a:r>
              <a:rPr lang="es-CL" sz="2000" b="1" dirty="0">
                <a:latin typeface="Monotype Corsiva" panose="03010101010201010101" pitchFamily="66" charset="0"/>
              </a:rPr>
              <a:t> </a:t>
            </a:r>
            <a:r>
              <a:rPr lang="es-CL" sz="2000" dirty="0">
                <a:latin typeface="Monotype Corsiva" panose="03010101010201010101" pitchFamily="66" charset="0"/>
              </a:rPr>
              <a:t>= 0.61165</a:t>
            </a:r>
          </a:p>
          <a:p>
            <a:r>
              <a:rPr lang="es-CL" sz="2000" b="1" dirty="0" err="1">
                <a:latin typeface="Monotype Corsiva" panose="03010101010201010101" pitchFamily="66" charset="0"/>
              </a:rPr>
              <a:t>Accuracy</a:t>
            </a:r>
            <a:r>
              <a:rPr lang="es-CL" sz="2000" b="1" dirty="0">
                <a:latin typeface="Monotype Corsiva" panose="03010101010201010101" pitchFamily="66" charset="0"/>
              </a:rPr>
              <a:t> </a:t>
            </a:r>
            <a:r>
              <a:rPr lang="es-CL" sz="2000" dirty="0">
                <a:latin typeface="Monotype Corsiva" panose="03010101010201010101" pitchFamily="66" charset="0"/>
              </a:rPr>
              <a:t>= 0.7667</a:t>
            </a:r>
          </a:p>
        </p:txBody>
      </p:sp>
    </p:spTree>
    <p:extLst>
      <p:ext uri="{BB962C8B-B14F-4D97-AF65-F5344CB8AC3E}">
        <p14:creationId xmlns:p14="http://schemas.microsoft.com/office/powerpoint/2010/main" val="811899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1">
            <a:extLst>
              <a:ext uri="{FF2B5EF4-FFF2-40B4-BE49-F238E27FC236}">
                <a16:creationId xmlns:a16="http://schemas.microsoft.com/office/drawing/2014/main" id="{2BC10ACC-93BD-F77E-55B1-9FFF61A44FD6}"/>
              </a:ext>
            </a:extLst>
          </p:cNvPr>
          <p:cNvSpPr>
            <a:spLocks noGrp="1"/>
          </p:cNvSpPr>
          <p:nvPr>
            <p:ph type="title"/>
          </p:nvPr>
        </p:nvSpPr>
        <p:spPr>
          <a:xfrm>
            <a:off x="244311" y="-2522"/>
            <a:ext cx="10515600" cy="1325563"/>
          </a:xfrm>
        </p:spPr>
        <p:txBody>
          <a:bodyPr>
            <a:normAutofit/>
          </a:bodyPr>
          <a:lstStyle/>
          <a:p>
            <a:r>
              <a:rPr lang="es-CL" sz="3200" dirty="0">
                <a:latin typeface="Monotype Corsiva" panose="03010101010201010101" pitchFamily="66" charset="0"/>
              </a:rPr>
              <a:t>IV) Redes Neuronales </a:t>
            </a:r>
          </a:p>
        </p:txBody>
      </p:sp>
      <p:sp>
        <p:nvSpPr>
          <p:cNvPr id="6" name="CuadroTexto 5">
            <a:extLst>
              <a:ext uri="{FF2B5EF4-FFF2-40B4-BE49-F238E27FC236}">
                <a16:creationId xmlns:a16="http://schemas.microsoft.com/office/drawing/2014/main" id="{865D6AF4-0A6F-935A-FA36-A412DFD1CBA3}"/>
              </a:ext>
            </a:extLst>
          </p:cNvPr>
          <p:cNvSpPr txBox="1"/>
          <p:nvPr/>
        </p:nvSpPr>
        <p:spPr>
          <a:xfrm>
            <a:off x="423417" y="1445119"/>
            <a:ext cx="3151825" cy="830997"/>
          </a:xfrm>
          <a:prstGeom prst="rect">
            <a:avLst/>
          </a:prstGeom>
          <a:noFill/>
        </p:spPr>
        <p:txBody>
          <a:bodyPr wrap="none" rtlCol="0">
            <a:spAutoFit/>
          </a:bodyPr>
          <a:lstStyle/>
          <a:p>
            <a:pPr algn="ctr"/>
            <a:r>
              <a:rPr lang="es-CL" sz="2000" b="1" u="sng" dirty="0">
                <a:latin typeface="Monotype Corsiva" panose="03010101010201010101" pitchFamily="66" charset="0"/>
              </a:rPr>
              <a:t>Versión 1: </a:t>
            </a:r>
          </a:p>
          <a:p>
            <a:pPr algn="ctr"/>
            <a:endParaRPr lang="es-CL" sz="800" dirty="0">
              <a:latin typeface="Monotype Corsiva" panose="03010101010201010101" pitchFamily="66" charset="0"/>
            </a:endParaRPr>
          </a:p>
          <a:p>
            <a:r>
              <a:rPr lang="es-CL" sz="2000" dirty="0">
                <a:latin typeface="Monotype Corsiva" panose="03010101010201010101" pitchFamily="66" charset="0"/>
              </a:rPr>
              <a:t>- 10 neuronas en la primera capa.</a:t>
            </a:r>
          </a:p>
        </p:txBody>
      </p:sp>
      <p:pic>
        <p:nvPicPr>
          <p:cNvPr id="8194" name="Picture 2">
            <a:extLst>
              <a:ext uri="{FF2B5EF4-FFF2-40B4-BE49-F238E27FC236}">
                <a16:creationId xmlns:a16="http://schemas.microsoft.com/office/drawing/2014/main" id="{40E142FC-C2E4-93CE-C53E-2F095285B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17" y="2398194"/>
            <a:ext cx="3369756" cy="2521212"/>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AD50E8A9-49E9-6907-48DA-682FE6BD11D3}"/>
              </a:ext>
            </a:extLst>
          </p:cNvPr>
          <p:cNvSpPr txBox="1"/>
          <p:nvPr/>
        </p:nvSpPr>
        <p:spPr>
          <a:xfrm>
            <a:off x="423417" y="5041484"/>
            <a:ext cx="1983235" cy="1015663"/>
          </a:xfrm>
          <a:prstGeom prst="rect">
            <a:avLst/>
          </a:prstGeom>
          <a:noFill/>
        </p:spPr>
        <p:txBody>
          <a:bodyPr wrap="none" rtlCol="0">
            <a:spAutoFit/>
          </a:bodyPr>
          <a:lstStyle/>
          <a:p>
            <a:r>
              <a:rPr lang="es-CL" sz="2000" b="1" dirty="0" err="1">
                <a:latin typeface="Monotype Corsiva" panose="03010101010201010101" pitchFamily="66" charset="0"/>
              </a:rPr>
              <a:t>Loss</a:t>
            </a:r>
            <a:r>
              <a:rPr lang="es-CL" sz="2000" dirty="0">
                <a:latin typeface="Monotype Corsiva" panose="03010101010201010101" pitchFamily="66" charset="0"/>
              </a:rPr>
              <a:t> = 0.4445</a:t>
            </a:r>
          </a:p>
          <a:p>
            <a:r>
              <a:rPr lang="es-CL" sz="2000" b="1" dirty="0" err="1">
                <a:latin typeface="Monotype Corsiva" panose="03010101010201010101" pitchFamily="66" charset="0"/>
              </a:rPr>
              <a:t>Recall</a:t>
            </a:r>
            <a:r>
              <a:rPr lang="es-CL" sz="2000" b="1" dirty="0">
                <a:latin typeface="Monotype Corsiva" panose="03010101010201010101" pitchFamily="66" charset="0"/>
              </a:rPr>
              <a:t> </a:t>
            </a:r>
            <a:r>
              <a:rPr lang="es-CL" sz="2000" dirty="0">
                <a:latin typeface="Monotype Corsiva" panose="03010101010201010101" pitchFamily="66" charset="0"/>
              </a:rPr>
              <a:t>= 0.8834</a:t>
            </a:r>
          </a:p>
          <a:p>
            <a:r>
              <a:rPr lang="es-CL" sz="2000" b="1" dirty="0" err="1">
                <a:latin typeface="Monotype Corsiva" panose="03010101010201010101" pitchFamily="66" charset="0"/>
              </a:rPr>
              <a:t>Accuracy</a:t>
            </a:r>
            <a:r>
              <a:rPr lang="es-CL" sz="2000" b="1" dirty="0">
                <a:latin typeface="Monotype Corsiva" panose="03010101010201010101" pitchFamily="66" charset="0"/>
              </a:rPr>
              <a:t> </a:t>
            </a:r>
            <a:r>
              <a:rPr lang="es-CL" sz="2000" dirty="0">
                <a:latin typeface="Monotype Corsiva" panose="03010101010201010101" pitchFamily="66" charset="0"/>
              </a:rPr>
              <a:t>= 0.75583</a:t>
            </a:r>
          </a:p>
        </p:txBody>
      </p:sp>
      <p:sp>
        <p:nvSpPr>
          <p:cNvPr id="10" name="CuadroTexto 9">
            <a:extLst>
              <a:ext uri="{FF2B5EF4-FFF2-40B4-BE49-F238E27FC236}">
                <a16:creationId xmlns:a16="http://schemas.microsoft.com/office/drawing/2014/main" id="{BD3F2814-007B-5A02-A8E6-76233620860E}"/>
              </a:ext>
            </a:extLst>
          </p:cNvPr>
          <p:cNvSpPr txBox="1"/>
          <p:nvPr/>
        </p:nvSpPr>
        <p:spPr>
          <a:xfrm>
            <a:off x="4570522" y="1137343"/>
            <a:ext cx="3151825" cy="1446550"/>
          </a:xfrm>
          <a:prstGeom prst="rect">
            <a:avLst/>
          </a:prstGeom>
          <a:noFill/>
        </p:spPr>
        <p:txBody>
          <a:bodyPr wrap="none" rtlCol="0">
            <a:spAutoFit/>
          </a:bodyPr>
          <a:lstStyle/>
          <a:p>
            <a:pPr algn="ctr"/>
            <a:r>
              <a:rPr lang="es-CL" sz="2000" b="1" u="sng" dirty="0">
                <a:latin typeface="Monotype Corsiva" panose="03010101010201010101" pitchFamily="66" charset="0"/>
              </a:rPr>
              <a:t>Versión 2: </a:t>
            </a:r>
          </a:p>
          <a:p>
            <a:pPr algn="ctr"/>
            <a:endParaRPr lang="es-CL" sz="800" dirty="0">
              <a:latin typeface="Monotype Corsiva" panose="03010101010201010101" pitchFamily="66" charset="0"/>
            </a:endParaRPr>
          </a:p>
          <a:p>
            <a:r>
              <a:rPr lang="es-CL" sz="2000" dirty="0">
                <a:latin typeface="Monotype Corsiva" panose="03010101010201010101" pitchFamily="66" charset="0"/>
              </a:rPr>
              <a:t>- 10 neuronas en la primera capa.</a:t>
            </a:r>
          </a:p>
          <a:p>
            <a:r>
              <a:rPr lang="es-CL" sz="2000" dirty="0">
                <a:latin typeface="Monotype Corsiva" panose="03010101010201010101" pitchFamily="66" charset="0"/>
              </a:rPr>
              <a:t>- 7 neuronas en la segunda capa</a:t>
            </a:r>
          </a:p>
          <a:p>
            <a:r>
              <a:rPr lang="es-CL" sz="2000" dirty="0">
                <a:latin typeface="Monotype Corsiva" panose="03010101010201010101" pitchFamily="66" charset="0"/>
              </a:rPr>
              <a:t>- 4 neuronas en la tercera capa</a:t>
            </a:r>
          </a:p>
        </p:txBody>
      </p:sp>
      <p:pic>
        <p:nvPicPr>
          <p:cNvPr id="8196" name="Picture 4">
            <a:extLst>
              <a:ext uri="{FF2B5EF4-FFF2-40B4-BE49-F238E27FC236}">
                <a16:creationId xmlns:a16="http://schemas.microsoft.com/office/drawing/2014/main" id="{E09442EB-BCF7-CF93-125A-5D628A2FC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200" y="2673243"/>
            <a:ext cx="3507377" cy="252360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86F2BAD5-0F35-3205-1581-C9947D9599EA}"/>
              </a:ext>
            </a:extLst>
          </p:cNvPr>
          <p:cNvSpPr txBox="1"/>
          <p:nvPr/>
        </p:nvSpPr>
        <p:spPr>
          <a:xfrm>
            <a:off x="5154816" y="5286193"/>
            <a:ext cx="1983235" cy="1015663"/>
          </a:xfrm>
          <a:prstGeom prst="rect">
            <a:avLst/>
          </a:prstGeom>
          <a:noFill/>
        </p:spPr>
        <p:txBody>
          <a:bodyPr wrap="none" rtlCol="0">
            <a:spAutoFit/>
          </a:bodyPr>
          <a:lstStyle/>
          <a:p>
            <a:r>
              <a:rPr lang="es-CL" sz="2000" b="1" dirty="0" err="1">
                <a:latin typeface="Monotype Corsiva" panose="03010101010201010101" pitchFamily="66" charset="0"/>
              </a:rPr>
              <a:t>Loss</a:t>
            </a:r>
            <a:r>
              <a:rPr lang="es-CL" sz="2000" dirty="0">
                <a:latin typeface="Monotype Corsiva" panose="03010101010201010101" pitchFamily="66" charset="0"/>
              </a:rPr>
              <a:t> = 0.69275</a:t>
            </a:r>
          </a:p>
          <a:p>
            <a:r>
              <a:rPr lang="es-CL" sz="2000" b="1" dirty="0" err="1">
                <a:latin typeface="Monotype Corsiva" panose="03010101010201010101" pitchFamily="66" charset="0"/>
              </a:rPr>
              <a:t>Recall</a:t>
            </a:r>
            <a:r>
              <a:rPr lang="es-CL" sz="2000" b="1" dirty="0">
                <a:latin typeface="Monotype Corsiva" panose="03010101010201010101" pitchFamily="66" charset="0"/>
              </a:rPr>
              <a:t> </a:t>
            </a:r>
            <a:r>
              <a:rPr lang="es-CL" sz="2000" dirty="0">
                <a:latin typeface="Monotype Corsiva" panose="03010101010201010101" pitchFamily="66" charset="0"/>
              </a:rPr>
              <a:t>= 0.0</a:t>
            </a:r>
          </a:p>
          <a:p>
            <a:r>
              <a:rPr lang="es-CL" sz="2000" b="1" dirty="0" err="1">
                <a:latin typeface="Monotype Corsiva" panose="03010101010201010101" pitchFamily="66" charset="0"/>
              </a:rPr>
              <a:t>Accuracy</a:t>
            </a:r>
            <a:r>
              <a:rPr lang="es-CL" sz="2000" b="1" dirty="0">
                <a:latin typeface="Monotype Corsiva" panose="03010101010201010101" pitchFamily="66" charset="0"/>
              </a:rPr>
              <a:t> </a:t>
            </a:r>
            <a:r>
              <a:rPr lang="es-CL" sz="2000" dirty="0">
                <a:latin typeface="Monotype Corsiva" panose="03010101010201010101" pitchFamily="66" charset="0"/>
              </a:rPr>
              <a:t>= 0.51944</a:t>
            </a:r>
          </a:p>
        </p:txBody>
      </p:sp>
      <p:sp>
        <p:nvSpPr>
          <p:cNvPr id="12" name="CuadroTexto 11">
            <a:extLst>
              <a:ext uri="{FF2B5EF4-FFF2-40B4-BE49-F238E27FC236}">
                <a16:creationId xmlns:a16="http://schemas.microsoft.com/office/drawing/2014/main" id="{F657D3F7-2E74-6A7F-013F-98B385765FB1}"/>
              </a:ext>
            </a:extLst>
          </p:cNvPr>
          <p:cNvSpPr txBox="1"/>
          <p:nvPr/>
        </p:nvSpPr>
        <p:spPr>
          <a:xfrm>
            <a:off x="8499696" y="1012437"/>
            <a:ext cx="3373039" cy="1446550"/>
          </a:xfrm>
          <a:prstGeom prst="rect">
            <a:avLst/>
          </a:prstGeom>
          <a:noFill/>
        </p:spPr>
        <p:txBody>
          <a:bodyPr wrap="none" rtlCol="0">
            <a:spAutoFit/>
          </a:bodyPr>
          <a:lstStyle/>
          <a:p>
            <a:pPr algn="ctr"/>
            <a:r>
              <a:rPr lang="es-CL" sz="2000" b="1" u="sng" dirty="0">
                <a:latin typeface="Monotype Corsiva" panose="03010101010201010101" pitchFamily="66" charset="0"/>
              </a:rPr>
              <a:t>Versión 3: </a:t>
            </a:r>
          </a:p>
          <a:p>
            <a:pPr algn="ctr"/>
            <a:endParaRPr lang="es-CL" sz="800" dirty="0">
              <a:latin typeface="Monotype Corsiva" panose="03010101010201010101" pitchFamily="66" charset="0"/>
            </a:endParaRPr>
          </a:p>
          <a:p>
            <a:r>
              <a:rPr lang="es-CL" sz="2000" dirty="0">
                <a:latin typeface="Monotype Corsiva" panose="03010101010201010101" pitchFamily="66" charset="0"/>
              </a:rPr>
              <a:t>- 10 neuronas en la primera capa.</a:t>
            </a:r>
          </a:p>
          <a:p>
            <a:r>
              <a:rPr lang="es-CL" sz="2000" dirty="0">
                <a:latin typeface="Monotype Corsiva" panose="03010101010201010101" pitchFamily="66" charset="0"/>
              </a:rPr>
              <a:t>- 4 neuronas en la tercera capa</a:t>
            </a:r>
          </a:p>
          <a:p>
            <a:r>
              <a:rPr lang="es-CL" sz="2000" dirty="0">
                <a:latin typeface="Monotype Corsiva" panose="03010101010201010101" pitchFamily="66" charset="0"/>
              </a:rPr>
              <a:t>- Agregamos L2 como regularizador</a:t>
            </a:r>
          </a:p>
        </p:txBody>
      </p:sp>
      <p:pic>
        <p:nvPicPr>
          <p:cNvPr id="8198" name="Picture 6">
            <a:extLst>
              <a:ext uri="{FF2B5EF4-FFF2-40B4-BE49-F238E27FC236}">
                <a16:creationId xmlns:a16="http://schemas.microsoft.com/office/drawing/2014/main" id="{215FB376-43C6-B5D9-A82D-C839733E4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9696" y="2673243"/>
            <a:ext cx="3329600" cy="2532458"/>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8A52ADC4-E948-3C4E-825C-65B5C9B57312}"/>
              </a:ext>
            </a:extLst>
          </p:cNvPr>
          <p:cNvSpPr txBox="1"/>
          <p:nvPr/>
        </p:nvSpPr>
        <p:spPr>
          <a:xfrm>
            <a:off x="9250702" y="5419957"/>
            <a:ext cx="1871025" cy="1015663"/>
          </a:xfrm>
          <a:prstGeom prst="rect">
            <a:avLst/>
          </a:prstGeom>
          <a:noFill/>
        </p:spPr>
        <p:txBody>
          <a:bodyPr wrap="none" rtlCol="0">
            <a:spAutoFit/>
          </a:bodyPr>
          <a:lstStyle/>
          <a:p>
            <a:r>
              <a:rPr lang="es-CL" sz="2000" b="1" dirty="0" err="1">
                <a:latin typeface="Monotype Corsiva" panose="03010101010201010101" pitchFamily="66" charset="0"/>
              </a:rPr>
              <a:t>Loss</a:t>
            </a:r>
            <a:r>
              <a:rPr lang="es-CL" sz="2000" dirty="0">
                <a:latin typeface="Monotype Corsiva" panose="03010101010201010101" pitchFamily="66" charset="0"/>
              </a:rPr>
              <a:t> = 0.56333</a:t>
            </a:r>
          </a:p>
          <a:p>
            <a:r>
              <a:rPr lang="es-CL" sz="2000" b="1" dirty="0" err="1">
                <a:latin typeface="Monotype Corsiva" panose="03010101010201010101" pitchFamily="66" charset="0"/>
              </a:rPr>
              <a:t>Recall</a:t>
            </a:r>
            <a:r>
              <a:rPr lang="es-CL" sz="2000" b="1" dirty="0">
                <a:latin typeface="Monotype Corsiva" panose="03010101010201010101" pitchFamily="66" charset="0"/>
              </a:rPr>
              <a:t> </a:t>
            </a:r>
            <a:r>
              <a:rPr lang="es-CL" sz="2000" dirty="0">
                <a:latin typeface="Monotype Corsiva" panose="03010101010201010101" pitchFamily="66" charset="0"/>
              </a:rPr>
              <a:t>= 0.61165</a:t>
            </a:r>
          </a:p>
          <a:p>
            <a:r>
              <a:rPr lang="es-CL" sz="2000" b="1" dirty="0" err="1">
                <a:latin typeface="Monotype Corsiva" panose="03010101010201010101" pitchFamily="66" charset="0"/>
              </a:rPr>
              <a:t>Accuracy</a:t>
            </a:r>
            <a:r>
              <a:rPr lang="es-CL" sz="2000" b="1" dirty="0">
                <a:latin typeface="Monotype Corsiva" panose="03010101010201010101" pitchFamily="66" charset="0"/>
              </a:rPr>
              <a:t> </a:t>
            </a:r>
            <a:r>
              <a:rPr lang="es-CL" sz="2000" dirty="0">
                <a:latin typeface="Monotype Corsiva" panose="03010101010201010101" pitchFamily="66" charset="0"/>
              </a:rPr>
              <a:t>= 0.7667</a:t>
            </a:r>
          </a:p>
        </p:txBody>
      </p:sp>
      <p:pic>
        <p:nvPicPr>
          <p:cNvPr id="17410" name="Picture 2" descr="Movimiento De La Pintura Del Cepillo De La Cruz Roja X Ilustración del  Vector - Ilustración de arte, cepillo: 101780946">
            <a:extLst>
              <a:ext uri="{FF2B5EF4-FFF2-40B4-BE49-F238E27FC236}">
                <a16:creationId xmlns:a16="http://schemas.microsoft.com/office/drawing/2014/main" id="{2293AABE-178F-0162-1AFA-D72AAA8DDE3E}"/>
              </a:ext>
            </a:extLst>
          </p:cNvPr>
          <p:cNvPicPr>
            <a:picLocks noChangeAspect="1" noChangeArrowheads="1"/>
          </p:cNvPicPr>
          <p:nvPr/>
        </p:nvPicPr>
        <p:blipFill>
          <a:blip r:embed="rId5">
            <a:alphaModFix amt="22000"/>
            <a:extLst>
              <a:ext uri="{28A0092B-C50C-407E-A947-70E740481C1C}">
                <a14:useLocalDpi xmlns:a14="http://schemas.microsoft.com/office/drawing/2010/main" val="0"/>
              </a:ext>
            </a:extLst>
          </a:blip>
          <a:srcRect/>
          <a:stretch>
            <a:fillRect/>
          </a:stretch>
        </p:blipFill>
        <p:spPr bwMode="auto">
          <a:xfrm>
            <a:off x="1743959" y="-857052"/>
            <a:ext cx="8484123" cy="848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990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F722D9E-1F73-FF03-9777-19BFAD4E6E73}"/>
              </a:ext>
            </a:extLst>
          </p:cNvPr>
          <p:cNvSpPr>
            <a:spLocks noGrp="1"/>
          </p:cNvSpPr>
          <p:nvPr>
            <p:ph type="title"/>
          </p:nvPr>
        </p:nvSpPr>
        <p:spPr>
          <a:xfrm>
            <a:off x="707010" y="0"/>
            <a:ext cx="10515600" cy="1325563"/>
          </a:xfrm>
        </p:spPr>
        <p:txBody>
          <a:bodyPr/>
          <a:lstStyle/>
          <a:p>
            <a:r>
              <a:rPr lang="es-CL" dirty="0">
                <a:latin typeface="Monotype Corsiva" panose="03010101010201010101" pitchFamily="66" charset="0"/>
              </a:rPr>
              <a:t>IV) Conclusiones</a:t>
            </a:r>
          </a:p>
        </p:txBody>
      </p:sp>
      <p:sp>
        <p:nvSpPr>
          <p:cNvPr id="5" name="CuadroTexto 4">
            <a:extLst>
              <a:ext uri="{FF2B5EF4-FFF2-40B4-BE49-F238E27FC236}">
                <a16:creationId xmlns:a16="http://schemas.microsoft.com/office/drawing/2014/main" id="{CF0A4FC1-F7A3-289F-BAE3-E321296DE0C6}"/>
              </a:ext>
            </a:extLst>
          </p:cNvPr>
          <p:cNvSpPr txBox="1"/>
          <p:nvPr/>
        </p:nvSpPr>
        <p:spPr>
          <a:xfrm>
            <a:off x="897117" y="1442301"/>
            <a:ext cx="10135385" cy="3046988"/>
          </a:xfrm>
          <a:prstGeom prst="rect">
            <a:avLst/>
          </a:prstGeom>
          <a:noFill/>
        </p:spPr>
        <p:txBody>
          <a:bodyPr wrap="square" rtlCol="0">
            <a:spAutoFit/>
          </a:bodyPr>
          <a:lstStyle/>
          <a:p>
            <a:pPr algn="just"/>
            <a:r>
              <a:rPr lang="es-CL" sz="2400" dirty="0">
                <a:latin typeface="Monotype Corsiva" panose="03010101010201010101" pitchFamily="66" charset="0"/>
              </a:rPr>
              <a:t>Este es un </a:t>
            </a:r>
            <a:r>
              <a:rPr lang="es-CL" sz="2400" dirty="0" err="1">
                <a:latin typeface="Monotype Corsiva" panose="03010101010201010101" pitchFamily="66" charset="0"/>
              </a:rPr>
              <a:t>dataset</a:t>
            </a:r>
            <a:r>
              <a:rPr lang="es-CL" sz="2400" dirty="0">
                <a:latin typeface="Monotype Corsiva" panose="03010101010201010101" pitchFamily="66" charset="0"/>
              </a:rPr>
              <a:t> sobre el cual se aplica super bien los modelos de clasificación, como el </a:t>
            </a:r>
            <a:r>
              <a:rPr lang="es-CL" sz="2400" dirty="0" err="1">
                <a:latin typeface="Monotype Corsiva" panose="03010101010201010101" pitchFamily="66" charset="0"/>
              </a:rPr>
              <a:t>Random</a:t>
            </a:r>
            <a:r>
              <a:rPr lang="es-CL" sz="2400" dirty="0">
                <a:latin typeface="Monotype Corsiva" panose="03010101010201010101" pitchFamily="66" charset="0"/>
              </a:rPr>
              <a:t> Forest, el </a:t>
            </a:r>
            <a:r>
              <a:rPr lang="es-CL" sz="2400" dirty="0" err="1">
                <a:latin typeface="Monotype Corsiva" panose="03010101010201010101" pitchFamily="66" charset="0"/>
              </a:rPr>
              <a:t>Decision</a:t>
            </a:r>
            <a:r>
              <a:rPr lang="es-CL" sz="2400" dirty="0">
                <a:latin typeface="Monotype Corsiva" panose="03010101010201010101" pitchFamily="66" charset="0"/>
              </a:rPr>
              <a:t> </a:t>
            </a:r>
            <a:r>
              <a:rPr lang="es-CL" sz="2400" dirty="0" err="1">
                <a:latin typeface="Monotype Corsiva" panose="03010101010201010101" pitchFamily="66" charset="0"/>
              </a:rPr>
              <a:t>Tree</a:t>
            </a:r>
            <a:r>
              <a:rPr lang="es-CL" sz="2400" dirty="0">
                <a:latin typeface="Monotype Corsiva" panose="03010101010201010101" pitchFamily="66" charset="0"/>
              </a:rPr>
              <a:t> y el modelo de regresión </a:t>
            </a:r>
            <a:r>
              <a:rPr lang="es-CL" sz="2400" dirty="0" err="1">
                <a:latin typeface="Monotype Corsiva" panose="03010101010201010101" pitchFamily="66" charset="0"/>
              </a:rPr>
              <a:t>logistica</a:t>
            </a:r>
            <a:r>
              <a:rPr lang="es-CL" sz="2400" dirty="0">
                <a:latin typeface="Monotype Corsiva" panose="03010101010201010101" pitchFamily="66" charset="0"/>
              </a:rPr>
              <a:t>. Uno podría esperar que si el de regresión lineal funciona bien, el de redes neuronales también debería funcionar bien pero las métricas obtenidas en los ejercicios fueron bastante malas lo que da para estudiar. Tal vez algunos cambios en los parámetros podría generar una mejora significativa en las métricas aplicadas a la evaluación de las versiones del modelo, pero en esta primera instancia, y con los parámetros establecidos en el trabajo, el modelo de redes neuronales no explica para nada bien el </a:t>
            </a:r>
            <a:r>
              <a:rPr lang="es-CL" sz="2400" dirty="0" err="1">
                <a:latin typeface="Monotype Corsiva" panose="03010101010201010101" pitchFamily="66" charset="0"/>
              </a:rPr>
              <a:t>dataset</a:t>
            </a:r>
            <a:r>
              <a:rPr lang="es-CL" sz="2400" dirty="0">
                <a:latin typeface="Monotype Corsiva" panose="03010101010201010101" pitchFamily="66" charset="0"/>
              </a:rPr>
              <a:t>.  </a:t>
            </a:r>
          </a:p>
        </p:txBody>
      </p:sp>
    </p:spTree>
    <p:extLst>
      <p:ext uri="{BB962C8B-B14F-4D97-AF65-F5344CB8AC3E}">
        <p14:creationId xmlns:p14="http://schemas.microsoft.com/office/powerpoint/2010/main" val="2061212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08D2287-778F-76C8-9707-1082BD3BD92A}"/>
              </a:ext>
            </a:extLst>
          </p:cNvPr>
          <p:cNvSpPr>
            <a:spLocks noGrp="1"/>
          </p:cNvSpPr>
          <p:nvPr>
            <p:ph type="title"/>
          </p:nvPr>
        </p:nvSpPr>
        <p:spPr>
          <a:xfrm>
            <a:off x="707010" y="0"/>
            <a:ext cx="10515600" cy="1325563"/>
          </a:xfrm>
        </p:spPr>
        <p:txBody>
          <a:bodyPr/>
          <a:lstStyle/>
          <a:p>
            <a:r>
              <a:rPr lang="es-CL" dirty="0">
                <a:latin typeface="Monotype Corsiva" panose="03010101010201010101" pitchFamily="66" charset="0"/>
              </a:rPr>
              <a:t>V) Trabajo futuro y dificultades encontradas</a:t>
            </a:r>
          </a:p>
        </p:txBody>
      </p:sp>
      <p:sp>
        <p:nvSpPr>
          <p:cNvPr id="5" name="CuadroTexto 4">
            <a:extLst>
              <a:ext uri="{FF2B5EF4-FFF2-40B4-BE49-F238E27FC236}">
                <a16:creationId xmlns:a16="http://schemas.microsoft.com/office/drawing/2014/main" id="{F4126B50-C824-BDF7-6E07-60BA81A67529}"/>
              </a:ext>
            </a:extLst>
          </p:cNvPr>
          <p:cNvSpPr txBox="1"/>
          <p:nvPr/>
        </p:nvSpPr>
        <p:spPr>
          <a:xfrm>
            <a:off x="388855" y="1442302"/>
            <a:ext cx="11151909" cy="2308324"/>
          </a:xfrm>
          <a:prstGeom prst="rect">
            <a:avLst/>
          </a:prstGeom>
          <a:noFill/>
        </p:spPr>
        <p:txBody>
          <a:bodyPr wrap="square" rtlCol="0">
            <a:spAutoFit/>
          </a:bodyPr>
          <a:lstStyle/>
          <a:p>
            <a:pPr algn="just"/>
            <a:r>
              <a:rPr lang="es-CL" sz="2400" dirty="0">
                <a:latin typeface="Monotype Corsiva" panose="03010101010201010101" pitchFamily="66" charset="0"/>
              </a:rPr>
              <a:t>Como trabajo futuro, me pareció sumamente interesante el hecho de que el modelo de KNN-</a:t>
            </a:r>
            <a:r>
              <a:rPr lang="es-CL" sz="2400" dirty="0" err="1">
                <a:latin typeface="Monotype Corsiva" panose="03010101010201010101" pitchFamily="66" charset="0"/>
              </a:rPr>
              <a:t>Means</a:t>
            </a:r>
            <a:r>
              <a:rPr lang="es-CL" sz="2400" dirty="0">
                <a:latin typeface="Monotype Corsiva" panose="03010101010201010101" pitchFamily="66" charset="0"/>
              </a:rPr>
              <a:t> nos haya arrojado 4 </a:t>
            </a:r>
            <a:r>
              <a:rPr lang="es-CL" sz="2400" dirty="0" err="1">
                <a:latin typeface="Monotype Corsiva" panose="03010101010201010101" pitchFamily="66" charset="0"/>
              </a:rPr>
              <a:t>clusters</a:t>
            </a:r>
            <a:r>
              <a:rPr lang="es-CL" sz="2400" dirty="0">
                <a:latin typeface="Monotype Corsiva" panose="03010101010201010101" pitchFamily="66" charset="0"/>
              </a:rPr>
              <a:t> y no dos. Recordemos que nuestra variable objetivo (“Died”) tiene solo dos valores posibles que es 1 o 0 (si falleció o no en el intento de suicidio). Como tiene solo dos variables, se espera que existan dos </a:t>
            </a:r>
            <a:r>
              <a:rPr lang="es-CL" sz="2400" dirty="0" err="1">
                <a:latin typeface="Monotype Corsiva" panose="03010101010201010101" pitchFamily="66" charset="0"/>
              </a:rPr>
              <a:t>clusters</a:t>
            </a:r>
            <a:r>
              <a:rPr lang="es-CL" sz="2400" dirty="0">
                <a:latin typeface="Monotype Corsiva" panose="03010101010201010101" pitchFamily="66" charset="0"/>
              </a:rPr>
              <a:t>, pero dado que KNN-</a:t>
            </a:r>
            <a:r>
              <a:rPr lang="es-CL" sz="2400" dirty="0" err="1">
                <a:latin typeface="Monotype Corsiva" panose="03010101010201010101" pitchFamily="66" charset="0"/>
              </a:rPr>
              <a:t>Means</a:t>
            </a:r>
            <a:r>
              <a:rPr lang="es-CL" sz="2400" dirty="0">
                <a:latin typeface="Monotype Corsiva" panose="03010101010201010101" pitchFamily="66" charset="0"/>
              </a:rPr>
              <a:t> arrojó 4, significa que hay otros dos </a:t>
            </a:r>
            <a:r>
              <a:rPr lang="es-CL" sz="2400" dirty="0" err="1">
                <a:latin typeface="Monotype Corsiva" panose="03010101010201010101" pitchFamily="66" charset="0"/>
              </a:rPr>
              <a:t>clusters</a:t>
            </a:r>
            <a:r>
              <a:rPr lang="es-CL" sz="2400" dirty="0">
                <a:latin typeface="Monotype Corsiva" panose="03010101010201010101" pitchFamily="66" charset="0"/>
              </a:rPr>
              <a:t> que no estamos visualizando. ¿Podría ser una aquellas personas que fallecieron y luego las resucitaron? Da para investigar… </a:t>
            </a:r>
          </a:p>
        </p:txBody>
      </p:sp>
      <p:sp>
        <p:nvSpPr>
          <p:cNvPr id="6" name="CuadroTexto 5">
            <a:extLst>
              <a:ext uri="{FF2B5EF4-FFF2-40B4-BE49-F238E27FC236}">
                <a16:creationId xmlns:a16="http://schemas.microsoft.com/office/drawing/2014/main" id="{54FEA6EB-675A-FA5F-8FC4-B0FB8F2E2AA4}"/>
              </a:ext>
            </a:extLst>
          </p:cNvPr>
          <p:cNvSpPr txBox="1"/>
          <p:nvPr/>
        </p:nvSpPr>
        <p:spPr>
          <a:xfrm>
            <a:off x="388856" y="4119514"/>
            <a:ext cx="11151908" cy="830997"/>
          </a:xfrm>
          <a:prstGeom prst="rect">
            <a:avLst/>
          </a:prstGeom>
          <a:noFill/>
        </p:spPr>
        <p:txBody>
          <a:bodyPr wrap="square" rtlCol="0">
            <a:spAutoFit/>
          </a:bodyPr>
          <a:lstStyle/>
          <a:p>
            <a:pPr algn="just"/>
            <a:r>
              <a:rPr lang="es-CL" sz="2400" dirty="0">
                <a:latin typeface="Monotype Corsiva" panose="03010101010201010101" pitchFamily="66" charset="0"/>
              </a:rPr>
              <a:t>Me parece un grado de dificultad mayor, el hecho de que el </a:t>
            </a:r>
            <a:r>
              <a:rPr lang="es-CL" sz="2400" dirty="0" err="1">
                <a:latin typeface="Monotype Corsiva" panose="03010101010201010101" pitchFamily="66" charset="0"/>
              </a:rPr>
              <a:t>dataset</a:t>
            </a:r>
            <a:r>
              <a:rPr lang="es-CL" sz="2400" dirty="0">
                <a:latin typeface="Monotype Corsiva" panose="03010101010201010101" pitchFamily="66" charset="0"/>
              </a:rPr>
              <a:t> haya sido explicado por regresión logística, </a:t>
            </a:r>
            <a:r>
              <a:rPr lang="es-CL" sz="2400" dirty="0" err="1">
                <a:latin typeface="Monotype Corsiva" panose="03010101010201010101" pitchFamily="66" charset="0"/>
              </a:rPr>
              <a:t>random</a:t>
            </a:r>
            <a:r>
              <a:rPr lang="es-CL" sz="2400" dirty="0">
                <a:latin typeface="Monotype Corsiva" panose="03010101010201010101" pitchFamily="66" charset="0"/>
              </a:rPr>
              <a:t> </a:t>
            </a:r>
            <a:r>
              <a:rPr lang="es-CL" sz="2400" dirty="0" err="1">
                <a:latin typeface="Monotype Corsiva" panose="03010101010201010101" pitchFamily="66" charset="0"/>
              </a:rPr>
              <a:t>forest</a:t>
            </a:r>
            <a:r>
              <a:rPr lang="es-CL" sz="2400" dirty="0">
                <a:latin typeface="Monotype Corsiva" panose="03010101010201010101" pitchFamily="66" charset="0"/>
              </a:rPr>
              <a:t> y todos los demás modelos aplicados y no por redes neuronales. </a:t>
            </a:r>
          </a:p>
        </p:txBody>
      </p:sp>
    </p:spTree>
    <p:extLst>
      <p:ext uri="{BB962C8B-B14F-4D97-AF65-F5344CB8AC3E}">
        <p14:creationId xmlns:p14="http://schemas.microsoft.com/office/powerpoint/2010/main" val="3496583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1">
            <a:extLst>
              <a:ext uri="{FF2B5EF4-FFF2-40B4-BE49-F238E27FC236}">
                <a16:creationId xmlns:a16="http://schemas.microsoft.com/office/drawing/2014/main" id="{35F434DF-20ED-4AA4-AF84-80637173E982}"/>
              </a:ext>
            </a:extLst>
          </p:cNvPr>
          <p:cNvSpPr>
            <a:spLocks noGrp="1"/>
          </p:cNvSpPr>
          <p:nvPr>
            <p:ph type="title"/>
          </p:nvPr>
        </p:nvSpPr>
        <p:spPr>
          <a:xfrm>
            <a:off x="244311" y="-2522"/>
            <a:ext cx="10515600" cy="1325563"/>
          </a:xfrm>
        </p:spPr>
        <p:txBody>
          <a:bodyPr>
            <a:normAutofit/>
          </a:bodyPr>
          <a:lstStyle/>
          <a:p>
            <a:r>
              <a:rPr lang="es-CL" sz="3200" dirty="0">
                <a:latin typeface="Monotype Corsiva" panose="03010101010201010101" pitchFamily="66" charset="0"/>
              </a:rPr>
              <a:t>Extra: KNN – </a:t>
            </a:r>
            <a:r>
              <a:rPr lang="es-CL" sz="3200" dirty="0" err="1">
                <a:latin typeface="Monotype Corsiva" panose="03010101010201010101" pitchFamily="66" charset="0"/>
              </a:rPr>
              <a:t>Means</a:t>
            </a:r>
            <a:r>
              <a:rPr lang="es-CL" sz="3200" dirty="0">
                <a:latin typeface="Monotype Corsiva" panose="03010101010201010101" pitchFamily="66" charset="0"/>
              </a:rPr>
              <a:t> </a:t>
            </a:r>
          </a:p>
        </p:txBody>
      </p:sp>
      <p:pic>
        <p:nvPicPr>
          <p:cNvPr id="7170" name="Picture 2">
            <a:extLst>
              <a:ext uri="{FF2B5EF4-FFF2-40B4-BE49-F238E27FC236}">
                <a16:creationId xmlns:a16="http://schemas.microsoft.com/office/drawing/2014/main" id="{DBED1469-5D2A-4209-08DE-0A5F5E66D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744" y="1153355"/>
            <a:ext cx="10114512" cy="37297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65337A79-7E10-9CDE-2460-DF56DBDCA53B}"/>
              </a:ext>
            </a:extLst>
          </p:cNvPr>
          <p:cNvSpPr txBox="1"/>
          <p:nvPr/>
        </p:nvSpPr>
        <p:spPr>
          <a:xfrm>
            <a:off x="415958" y="5198748"/>
            <a:ext cx="11360084" cy="1200329"/>
          </a:xfrm>
          <a:prstGeom prst="rect">
            <a:avLst/>
          </a:prstGeom>
          <a:noFill/>
        </p:spPr>
        <p:txBody>
          <a:bodyPr wrap="square" rtlCol="0">
            <a:spAutoFit/>
          </a:bodyPr>
          <a:lstStyle/>
          <a:p>
            <a:r>
              <a:rPr lang="es-CL" sz="2400" dirty="0">
                <a:latin typeface="Monotype Corsiva" panose="03010101010201010101" pitchFamily="66" charset="0"/>
              </a:rPr>
              <a:t>Aquí, lo curioso es que el modelo de KNN </a:t>
            </a:r>
            <a:r>
              <a:rPr lang="es-CL" sz="2400" dirty="0" err="1">
                <a:latin typeface="Monotype Corsiva" panose="03010101010201010101" pitchFamily="66" charset="0"/>
              </a:rPr>
              <a:t>Means</a:t>
            </a:r>
            <a:r>
              <a:rPr lang="es-CL" sz="2400" dirty="0">
                <a:latin typeface="Monotype Corsiva" panose="03010101010201010101" pitchFamily="66" charset="0"/>
              </a:rPr>
              <a:t> visualiza en la data que hay 4 </a:t>
            </a:r>
            <a:r>
              <a:rPr lang="es-CL" sz="2400" dirty="0" err="1">
                <a:latin typeface="Monotype Corsiva" panose="03010101010201010101" pitchFamily="66" charset="0"/>
              </a:rPr>
              <a:t>clusters</a:t>
            </a:r>
            <a:r>
              <a:rPr lang="es-CL" sz="2400" dirty="0">
                <a:latin typeface="Monotype Corsiva" panose="03010101010201010101" pitchFamily="66" charset="0"/>
              </a:rPr>
              <a:t>. Uno por lógica podría pensar que hay solo dos, (“Died” = 1, 0), pero el modelo ve 4. Esto significa que hay dos interpretaciones en la base de datos que no estamos dilucidando. </a:t>
            </a:r>
          </a:p>
        </p:txBody>
      </p:sp>
    </p:spTree>
    <p:extLst>
      <p:ext uri="{BB962C8B-B14F-4D97-AF65-F5344CB8AC3E}">
        <p14:creationId xmlns:p14="http://schemas.microsoft.com/office/powerpoint/2010/main" val="1140463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1">
            <a:extLst>
              <a:ext uri="{FF2B5EF4-FFF2-40B4-BE49-F238E27FC236}">
                <a16:creationId xmlns:a16="http://schemas.microsoft.com/office/drawing/2014/main" id="{35F434DF-20ED-4AA4-AF84-80637173E982}"/>
              </a:ext>
            </a:extLst>
          </p:cNvPr>
          <p:cNvSpPr>
            <a:spLocks noGrp="1"/>
          </p:cNvSpPr>
          <p:nvPr>
            <p:ph type="title"/>
          </p:nvPr>
        </p:nvSpPr>
        <p:spPr>
          <a:xfrm>
            <a:off x="244311" y="-2522"/>
            <a:ext cx="10515600" cy="1325563"/>
          </a:xfrm>
        </p:spPr>
        <p:txBody>
          <a:bodyPr>
            <a:normAutofit/>
          </a:bodyPr>
          <a:lstStyle/>
          <a:p>
            <a:r>
              <a:rPr lang="es-CL" sz="3200" dirty="0">
                <a:latin typeface="Monotype Corsiva" panose="03010101010201010101" pitchFamily="66" charset="0"/>
              </a:rPr>
              <a:t>Extra: KNN – </a:t>
            </a:r>
            <a:r>
              <a:rPr lang="es-CL" sz="3200" dirty="0" err="1">
                <a:latin typeface="Monotype Corsiva" panose="03010101010201010101" pitchFamily="66" charset="0"/>
              </a:rPr>
              <a:t>Means</a:t>
            </a:r>
            <a:r>
              <a:rPr lang="es-CL" sz="3200" dirty="0">
                <a:latin typeface="Monotype Corsiva" panose="03010101010201010101" pitchFamily="66" charset="0"/>
              </a:rPr>
              <a:t> </a:t>
            </a:r>
          </a:p>
        </p:txBody>
      </p:sp>
      <p:pic>
        <p:nvPicPr>
          <p:cNvPr id="7170" name="Picture 2">
            <a:extLst>
              <a:ext uri="{FF2B5EF4-FFF2-40B4-BE49-F238E27FC236}">
                <a16:creationId xmlns:a16="http://schemas.microsoft.com/office/drawing/2014/main" id="{DBED1469-5D2A-4209-08DE-0A5F5E66D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744" y="1153355"/>
            <a:ext cx="10114512" cy="37297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65337A79-7E10-9CDE-2460-DF56DBDCA53B}"/>
              </a:ext>
            </a:extLst>
          </p:cNvPr>
          <p:cNvSpPr txBox="1"/>
          <p:nvPr/>
        </p:nvSpPr>
        <p:spPr>
          <a:xfrm>
            <a:off x="415958" y="5198748"/>
            <a:ext cx="11360084" cy="1200329"/>
          </a:xfrm>
          <a:prstGeom prst="rect">
            <a:avLst/>
          </a:prstGeom>
          <a:noFill/>
        </p:spPr>
        <p:txBody>
          <a:bodyPr wrap="square" rtlCol="0">
            <a:spAutoFit/>
          </a:bodyPr>
          <a:lstStyle/>
          <a:p>
            <a:r>
              <a:rPr lang="es-CL" sz="2400" dirty="0">
                <a:latin typeface="Monotype Corsiva" panose="03010101010201010101" pitchFamily="66" charset="0"/>
              </a:rPr>
              <a:t>Aquí, lo curioso es que KNN </a:t>
            </a:r>
            <a:r>
              <a:rPr lang="es-CL" sz="2400" dirty="0" err="1">
                <a:latin typeface="Monotype Corsiva" panose="03010101010201010101" pitchFamily="66" charset="0"/>
              </a:rPr>
              <a:t>Means</a:t>
            </a:r>
            <a:r>
              <a:rPr lang="es-CL" sz="2400" dirty="0">
                <a:latin typeface="Monotype Corsiva" panose="03010101010201010101" pitchFamily="66" charset="0"/>
              </a:rPr>
              <a:t> visualiza en la data que hay 4 </a:t>
            </a:r>
            <a:r>
              <a:rPr lang="es-CL" sz="2400" dirty="0" err="1">
                <a:latin typeface="Monotype Corsiva" panose="03010101010201010101" pitchFamily="66" charset="0"/>
              </a:rPr>
              <a:t>clusters</a:t>
            </a:r>
            <a:r>
              <a:rPr lang="es-CL" sz="2400" dirty="0">
                <a:latin typeface="Monotype Corsiva" panose="03010101010201010101" pitchFamily="66" charset="0"/>
              </a:rPr>
              <a:t>. Uno por lógica podría pensar que hay solo dos, (“Died” = 1, 0), pero el modelo ve 4. Esto significa que hay dos interpretaciones en la base de datos que no estamos dilucidando. </a:t>
            </a:r>
          </a:p>
        </p:txBody>
      </p:sp>
      <p:sp>
        <p:nvSpPr>
          <p:cNvPr id="6" name="CuadroTexto 5">
            <a:extLst>
              <a:ext uri="{FF2B5EF4-FFF2-40B4-BE49-F238E27FC236}">
                <a16:creationId xmlns:a16="http://schemas.microsoft.com/office/drawing/2014/main" id="{695D1FEE-A5A7-B96D-AA4F-37B6A98511F6}"/>
              </a:ext>
            </a:extLst>
          </p:cNvPr>
          <p:cNvSpPr txBox="1"/>
          <p:nvPr/>
        </p:nvSpPr>
        <p:spPr>
          <a:xfrm>
            <a:off x="6800162" y="6045134"/>
            <a:ext cx="2871299" cy="707886"/>
          </a:xfrm>
          <a:prstGeom prst="rect">
            <a:avLst/>
          </a:prstGeom>
          <a:noFill/>
        </p:spPr>
        <p:txBody>
          <a:bodyPr wrap="none" rtlCol="0">
            <a:spAutoFit/>
          </a:bodyPr>
          <a:lstStyle/>
          <a:p>
            <a:r>
              <a:rPr lang="es-CL" sz="4000" dirty="0" err="1">
                <a:solidFill>
                  <a:schemeClr val="accent4">
                    <a:lumMod val="75000"/>
                  </a:schemeClr>
                </a:solidFill>
                <a:latin typeface="Monotype Corsiva" panose="03010101010201010101" pitchFamily="66" charset="0"/>
              </a:rPr>
              <a:t>Work</a:t>
            </a:r>
            <a:r>
              <a:rPr lang="es-CL" sz="4000" dirty="0">
                <a:solidFill>
                  <a:schemeClr val="accent4">
                    <a:lumMod val="75000"/>
                  </a:schemeClr>
                </a:solidFill>
                <a:latin typeface="Monotype Corsiva" panose="03010101010201010101" pitchFamily="66" charset="0"/>
              </a:rPr>
              <a:t> </a:t>
            </a:r>
            <a:r>
              <a:rPr lang="es-CL" sz="4000" dirty="0" err="1">
                <a:solidFill>
                  <a:schemeClr val="accent4">
                    <a:lumMod val="75000"/>
                  </a:schemeClr>
                </a:solidFill>
                <a:latin typeface="Monotype Corsiva" panose="03010101010201010101" pitchFamily="66" charset="0"/>
              </a:rPr>
              <a:t>to</a:t>
            </a:r>
            <a:r>
              <a:rPr lang="es-CL" sz="4000" dirty="0">
                <a:solidFill>
                  <a:schemeClr val="accent4">
                    <a:lumMod val="75000"/>
                  </a:schemeClr>
                </a:solidFill>
                <a:latin typeface="Monotype Corsiva" panose="03010101010201010101" pitchFamily="66" charset="0"/>
              </a:rPr>
              <a:t> do….</a:t>
            </a:r>
          </a:p>
        </p:txBody>
      </p:sp>
    </p:spTree>
    <p:extLst>
      <p:ext uri="{BB962C8B-B14F-4D97-AF65-F5344CB8AC3E}">
        <p14:creationId xmlns:p14="http://schemas.microsoft.com/office/powerpoint/2010/main" val="3143866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67DF03-C3DD-DB95-B426-38DF479E56D3}"/>
              </a:ext>
            </a:extLst>
          </p:cNvPr>
          <p:cNvSpPr>
            <a:spLocks noGrp="1"/>
          </p:cNvSpPr>
          <p:nvPr>
            <p:ph type="title"/>
          </p:nvPr>
        </p:nvSpPr>
        <p:spPr>
          <a:xfrm>
            <a:off x="707010" y="0"/>
            <a:ext cx="10515600" cy="1325563"/>
          </a:xfrm>
        </p:spPr>
        <p:txBody>
          <a:bodyPr/>
          <a:lstStyle/>
          <a:p>
            <a:r>
              <a:rPr lang="es-CL" dirty="0">
                <a:latin typeface="Monotype Corsiva" panose="03010101010201010101" pitchFamily="66" charset="0"/>
              </a:rPr>
              <a:t>I) Introducción y contexto </a:t>
            </a:r>
          </a:p>
        </p:txBody>
      </p:sp>
      <p:pic>
        <p:nvPicPr>
          <p:cNvPr id="2050" name="Picture 2" descr="China Export Import">
            <a:extLst>
              <a:ext uri="{FF2B5EF4-FFF2-40B4-BE49-F238E27FC236}">
                <a16:creationId xmlns:a16="http://schemas.microsoft.com/office/drawing/2014/main" id="{FC66D023-2FCC-62C3-96E1-0234CE424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3854" y="1257687"/>
            <a:ext cx="5812732" cy="3757374"/>
          </a:xfrm>
          <a:prstGeom prst="rect">
            <a:avLst/>
          </a:prstGeom>
          <a:noFill/>
          <a:ln w="22225">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descr="Economía. Analista que predijo la crisis del 2008: “Lo que vendrá será  peor” y no es sólo por el Coronavirus">
            <a:extLst>
              <a:ext uri="{FF2B5EF4-FFF2-40B4-BE49-F238E27FC236}">
                <a16:creationId xmlns:a16="http://schemas.microsoft.com/office/drawing/2014/main" id="{49B0380D-A603-C0B9-3A21-2FE315BBB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094" y="1257686"/>
            <a:ext cx="5812731" cy="3757373"/>
          </a:xfrm>
          <a:prstGeom prst="rect">
            <a:avLst/>
          </a:prstGeom>
          <a:noFill/>
          <a:ln w="22225">
            <a:solidFill>
              <a:schemeClr val="tx1"/>
            </a:solidFill>
          </a:ln>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7B1AA518-A6F2-0CF3-EBAD-35028A799760}"/>
              </a:ext>
            </a:extLst>
          </p:cNvPr>
          <p:cNvSpPr txBox="1"/>
          <p:nvPr/>
        </p:nvSpPr>
        <p:spPr>
          <a:xfrm>
            <a:off x="411693" y="5303405"/>
            <a:ext cx="1539204" cy="400110"/>
          </a:xfrm>
          <a:prstGeom prst="rect">
            <a:avLst/>
          </a:prstGeom>
          <a:noFill/>
        </p:spPr>
        <p:txBody>
          <a:bodyPr wrap="none" rtlCol="0">
            <a:spAutoFit/>
          </a:bodyPr>
          <a:lstStyle/>
          <a:p>
            <a:r>
              <a:rPr lang="es-CL" sz="2000" dirty="0">
                <a:latin typeface="Monotype Corsiva" panose="03010101010201010101" pitchFamily="66" charset="0"/>
              </a:rPr>
              <a:t>Crisis </a:t>
            </a:r>
            <a:r>
              <a:rPr lang="es-CL" sz="2000" dirty="0" err="1">
                <a:latin typeface="Monotype Corsiva" panose="03010101010201010101" pitchFamily="66" charset="0"/>
              </a:rPr>
              <a:t>subprime</a:t>
            </a:r>
            <a:endParaRPr lang="es-CL" sz="2000" dirty="0">
              <a:latin typeface="Monotype Corsiva" panose="03010101010201010101" pitchFamily="66" charset="0"/>
            </a:endParaRPr>
          </a:p>
        </p:txBody>
      </p:sp>
      <p:sp>
        <p:nvSpPr>
          <p:cNvPr id="9" name="CuadroTexto 8">
            <a:extLst>
              <a:ext uri="{FF2B5EF4-FFF2-40B4-BE49-F238E27FC236}">
                <a16:creationId xmlns:a16="http://schemas.microsoft.com/office/drawing/2014/main" id="{12171B97-F731-6333-2A76-081B18B7D05D}"/>
              </a:ext>
            </a:extLst>
          </p:cNvPr>
          <p:cNvSpPr txBox="1"/>
          <p:nvPr/>
        </p:nvSpPr>
        <p:spPr>
          <a:xfrm>
            <a:off x="2785721" y="5303405"/>
            <a:ext cx="3613490" cy="400110"/>
          </a:xfrm>
          <a:prstGeom prst="rect">
            <a:avLst/>
          </a:prstGeom>
          <a:noFill/>
        </p:spPr>
        <p:txBody>
          <a:bodyPr wrap="none" rtlCol="0">
            <a:spAutoFit/>
          </a:bodyPr>
          <a:lstStyle/>
          <a:p>
            <a:r>
              <a:rPr lang="es-CL" sz="2000" dirty="0">
                <a:latin typeface="Monotype Corsiva" panose="03010101010201010101" pitchFamily="66" charset="0"/>
              </a:rPr>
              <a:t>Afecta a la balanza de pagos de China</a:t>
            </a:r>
          </a:p>
        </p:txBody>
      </p:sp>
      <p:sp>
        <p:nvSpPr>
          <p:cNvPr id="10" name="CuadroTexto 9">
            <a:extLst>
              <a:ext uri="{FF2B5EF4-FFF2-40B4-BE49-F238E27FC236}">
                <a16:creationId xmlns:a16="http://schemas.microsoft.com/office/drawing/2014/main" id="{E79F14AA-7C63-CCEB-02B5-C7F0EF1BC8EC}"/>
              </a:ext>
            </a:extLst>
          </p:cNvPr>
          <p:cNvSpPr txBox="1"/>
          <p:nvPr/>
        </p:nvSpPr>
        <p:spPr>
          <a:xfrm>
            <a:off x="7256487" y="5277147"/>
            <a:ext cx="4682964" cy="400110"/>
          </a:xfrm>
          <a:prstGeom prst="rect">
            <a:avLst/>
          </a:prstGeom>
          <a:noFill/>
        </p:spPr>
        <p:txBody>
          <a:bodyPr wrap="square" rtlCol="0">
            <a:spAutoFit/>
          </a:bodyPr>
          <a:lstStyle/>
          <a:p>
            <a:r>
              <a:rPr lang="es-CL" sz="2000" dirty="0">
                <a:latin typeface="Monotype Corsiva" panose="03010101010201010101" pitchFamily="66" charset="0"/>
              </a:rPr>
              <a:t>Mas desempleo y pobreza en varios sectores</a:t>
            </a:r>
          </a:p>
        </p:txBody>
      </p:sp>
      <p:sp>
        <p:nvSpPr>
          <p:cNvPr id="11" name="CuadroTexto 10">
            <a:extLst>
              <a:ext uri="{FF2B5EF4-FFF2-40B4-BE49-F238E27FC236}">
                <a16:creationId xmlns:a16="http://schemas.microsoft.com/office/drawing/2014/main" id="{53844B91-15FF-B2A3-1D91-E640E7DF80BD}"/>
              </a:ext>
            </a:extLst>
          </p:cNvPr>
          <p:cNvSpPr txBox="1"/>
          <p:nvPr/>
        </p:nvSpPr>
        <p:spPr>
          <a:xfrm>
            <a:off x="5237167" y="6143886"/>
            <a:ext cx="6266459" cy="400110"/>
          </a:xfrm>
          <a:prstGeom prst="rect">
            <a:avLst/>
          </a:prstGeom>
          <a:noFill/>
        </p:spPr>
        <p:txBody>
          <a:bodyPr wrap="none" rtlCol="0">
            <a:spAutoFit/>
          </a:bodyPr>
          <a:lstStyle/>
          <a:p>
            <a:r>
              <a:rPr lang="es-CL" sz="2000" dirty="0">
                <a:latin typeface="Monotype Corsiva" panose="03010101010201010101" pitchFamily="66" charset="0"/>
              </a:rPr>
              <a:t>Problemas psicológicos ocasionados por las dificultades del momento</a:t>
            </a:r>
          </a:p>
        </p:txBody>
      </p:sp>
      <p:sp>
        <p:nvSpPr>
          <p:cNvPr id="12" name="CuadroTexto 11">
            <a:extLst>
              <a:ext uri="{FF2B5EF4-FFF2-40B4-BE49-F238E27FC236}">
                <a16:creationId xmlns:a16="http://schemas.microsoft.com/office/drawing/2014/main" id="{9572157B-BAEA-FAF7-A708-FFB3EC48205C}"/>
              </a:ext>
            </a:extLst>
          </p:cNvPr>
          <p:cNvSpPr txBox="1"/>
          <p:nvPr/>
        </p:nvSpPr>
        <p:spPr>
          <a:xfrm>
            <a:off x="422756" y="5916630"/>
            <a:ext cx="3571812" cy="584775"/>
          </a:xfrm>
          <a:prstGeom prst="rect">
            <a:avLst/>
          </a:prstGeom>
          <a:noFill/>
        </p:spPr>
        <p:txBody>
          <a:bodyPr wrap="none" rtlCol="0">
            <a:spAutoFit/>
          </a:bodyPr>
          <a:lstStyle/>
          <a:p>
            <a:r>
              <a:rPr lang="es-CL" sz="3200" dirty="0">
                <a:latin typeface="Monotype Corsiva" panose="03010101010201010101" pitchFamily="66" charset="0"/>
              </a:rPr>
              <a:t>Suicidio por mal tiempo</a:t>
            </a:r>
          </a:p>
        </p:txBody>
      </p:sp>
      <p:sp>
        <p:nvSpPr>
          <p:cNvPr id="15" name="Flecha derecha 14">
            <a:extLst>
              <a:ext uri="{FF2B5EF4-FFF2-40B4-BE49-F238E27FC236}">
                <a16:creationId xmlns:a16="http://schemas.microsoft.com/office/drawing/2014/main" id="{C372F4C9-3253-F099-A9CA-2D78ECBB1A62}"/>
              </a:ext>
            </a:extLst>
          </p:cNvPr>
          <p:cNvSpPr/>
          <p:nvPr/>
        </p:nvSpPr>
        <p:spPr>
          <a:xfrm>
            <a:off x="2186682" y="5303405"/>
            <a:ext cx="424543" cy="369332"/>
          </a:xfrm>
          <a:prstGeom prst="rightArrow">
            <a:avLst>
              <a:gd name="adj1" fmla="val 50000"/>
              <a:gd name="adj2" fmla="val 84289"/>
            </a:avLst>
          </a:prstGeom>
          <a:solidFill>
            <a:schemeClr val="accent4">
              <a:lumMod val="75000"/>
            </a:schemeClr>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000">
              <a:latin typeface="Monotype Corsiva" panose="03010101010201010101" pitchFamily="66" charset="0"/>
            </a:endParaRPr>
          </a:p>
        </p:txBody>
      </p:sp>
      <p:sp>
        <p:nvSpPr>
          <p:cNvPr id="16" name="Flecha derecha 15">
            <a:extLst>
              <a:ext uri="{FF2B5EF4-FFF2-40B4-BE49-F238E27FC236}">
                <a16:creationId xmlns:a16="http://schemas.microsoft.com/office/drawing/2014/main" id="{7A413B30-FEFA-163E-C6E9-C209ACC5710F}"/>
              </a:ext>
            </a:extLst>
          </p:cNvPr>
          <p:cNvSpPr/>
          <p:nvPr/>
        </p:nvSpPr>
        <p:spPr>
          <a:xfrm>
            <a:off x="6657448" y="5303405"/>
            <a:ext cx="424543" cy="369332"/>
          </a:xfrm>
          <a:prstGeom prst="rightArrow">
            <a:avLst>
              <a:gd name="adj1" fmla="val 50000"/>
              <a:gd name="adj2" fmla="val 84289"/>
            </a:avLst>
          </a:prstGeom>
          <a:solidFill>
            <a:schemeClr val="accent4">
              <a:lumMod val="75000"/>
            </a:schemeClr>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000">
              <a:latin typeface="Monotype Corsiva" panose="03010101010201010101" pitchFamily="66" charset="0"/>
            </a:endParaRPr>
          </a:p>
        </p:txBody>
      </p:sp>
      <p:sp>
        <p:nvSpPr>
          <p:cNvPr id="17" name="Flecha derecha 16">
            <a:extLst>
              <a:ext uri="{FF2B5EF4-FFF2-40B4-BE49-F238E27FC236}">
                <a16:creationId xmlns:a16="http://schemas.microsoft.com/office/drawing/2014/main" id="{D50ED44E-E437-B804-4BF5-8244E758E43D}"/>
              </a:ext>
            </a:extLst>
          </p:cNvPr>
          <p:cNvSpPr/>
          <p:nvPr/>
        </p:nvSpPr>
        <p:spPr>
          <a:xfrm rot="5400000">
            <a:off x="9385697" y="5700343"/>
            <a:ext cx="424543" cy="369332"/>
          </a:xfrm>
          <a:prstGeom prst="rightArrow">
            <a:avLst>
              <a:gd name="adj1" fmla="val 50000"/>
              <a:gd name="adj2" fmla="val 84289"/>
            </a:avLst>
          </a:prstGeom>
          <a:solidFill>
            <a:schemeClr val="accent4">
              <a:lumMod val="75000"/>
            </a:schemeClr>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000">
              <a:latin typeface="Monotype Corsiva" panose="03010101010201010101" pitchFamily="66" charset="0"/>
            </a:endParaRPr>
          </a:p>
        </p:txBody>
      </p:sp>
      <p:sp>
        <p:nvSpPr>
          <p:cNvPr id="18" name="Flecha derecha 17">
            <a:extLst>
              <a:ext uri="{FF2B5EF4-FFF2-40B4-BE49-F238E27FC236}">
                <a16:creationId xmlns:a16="http://schemas.microsoft.com/office/drawing/2014/main" id="{0DD7260F-D435-FA7D-3411-D063754A3F55}"/>
              </a:ext>
            </a:extLst>
          </p:cNvPr>
          <p:cNvSpPr/>
          <p:nvPr/>
        </p:nvSpPr>
        <p:spPr>
          <a:xfrm rot="10800000">
            <a:off x="4287201" y="5961081"/>
            <a:ext cx="694269" cy="552137"/>
          </a:xfrm>
          <a:prstGeom prst="rightArrow">
            <a:avLst>
              <a:gd name="adj1" fmla="val 50000"/>
              <a:gd name="adj2" fmla="val 84289"/>
            </a:avLst>
          </a:prstGeom>
          <a:solidFill>
            <a:schemeClr val="accent4">
              <a:lumMod val="75000"/>
            </a:schemeClr>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000">
              <a:latin typeface="Monotype Corsiva" panose="03010101010201010101" pitchFamily="66" charset="0"/>
            </a:endParaRPr>
          </a:p>
        </p:txBody>
      </p:sp>
    </p:spTree>
    <p:extLst>
      <p:ext uri="{BB962C8B-B14F-4D97-AF65-F5344CB8AC3E}">
        <p14:creationId xmlns:p14="http://schemas.microsoft.com/office/powerpoint/2010/main" val="180759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handong | History, Population, Map, Cuisine, &amp; Facts | Britannica">
            <a:extLst>
              <a:ext uri="{FF2B5EF4-FFF2-40B4-BE49-F238E27FC236}">
                <a16:creationId xmlns:a16="http://schemas.microsoft.com/office/drawing/2014/main" id="{51632CB2-DC34-4DAA-A447-11E7D72BB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9" y="640000"/>
            <a:ext cx="3772362" cy="27347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ina: Proyecto de forestación en Shandong mejora el medio ambiente y  aumenta los ingresos de los agricultores">
            <a:extLst>
              <a:ext uri="{FF2B5EF4-FFF2-40B4-BE49-F238E27FC236}">
                <a16:creationId xmlns:a16="http://schemas.microsoft.com/office/drawing/2014/main" id="{50BDA6C4-5565-67C6-378C-E123CB2138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5175"/>
          <a:stretch/>
        </p:blipFill>
        <p:spPr bwMode="auto">
          <a:xfrm>
            <a:off x="3868743" y="639999"/>
            <a:ext cx="4121732" cy="273478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A27D8A33-70DA-4D60-DECC-27EDC2EBF563}"/>
              </a:ext>
            </a:extLst>
          </p:cNvPr>
          <p:cNvPicPr>
            <a:picLocks noChangeAspect="1"/>
          </p:cNvPicPr>
          <p:nvPr/>
        </p:nvPicPr>
        <p:blipFill>
          <a:blip r:embed="rId4"/>
          <a:stretch>
            <a:fillRect/>
          </a:stretch>
        </p:blipFill>
        <p:spPr>
          <a:xfrm>
            <a:off x="8052119" y="640000"/>
            <a:ext cx="4104655" cy="2734788"/>
          </a:xfrm>
          <a:prstGeom prst="rect">
            <a:avLst/>
          </a:prstGeom>
        </p:spPr>
      </p:pic>
      <p:pic>
        <p:nvPicPr>
          <p:cNvPr id="8" name="Picture 8" descr="Con el corazón en China: Tai'an City SWI (Shandong)">
            <a:extLst>
              <a:ext uri="{FF2B5EF4-FFF2-40B4-BE49-F238E27FC236}">
                <a16:creationId xmlns:a16="http://schemas.microsoft.com/office/drawing/2014/main" id="{5C6ACC37-2E46-4870-EF99-82448178B2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9260" y="3425705"/>
            <a:ext cx="3897133" cy="297156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Temples in Penglai old town, Shandong, China">
            <a:extLst>
              <a:ext uri="{FF2B5EF4-FFF2-40B4-BE49-F238E27FC236}">
                <a16:creationId xmlns:a16="http://schemas.microsoft.com/office/drawing/2014/main" id="{39F8F7B6-FA6C-564F-97C9-EFD06E95A4F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675" r="5123"/>
          <a:stretch/>
        </p:blipFill>
        <p:spPr bwMode="auto">
          <a:xfrm>
            <a:off x="28281" y="3425704"/>
            <a:ext cx="3858582" cy="302058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hina: terra dos novos bilionários e da pobreza extrema | Exame">
            <a:extLst>
              <a:ext uri="{FF2B5EF4-FFF2-40B4-BE49-F238E27FC236}">
                <a16:creationId xmlns:a16="http://schemas.microsoft.com/office/drawing/2014/main" id="{5FA494BE-C098-5438-AC69-8C04B39BE57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6" r="1762" b="1"/>
          <a:stretch/>
        </p:blipFill>
        <p:spPr bwMode="auto">
          <a:xfrm>
            <a:off x="7916298" y="3425705"/>
            <a:ext cx="4248976" cy="297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20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77C3194-8234-39D2-76BD-2F1DBE312A64}"/>
              </a:ext>
            </a:extLst>
          </p:cNvPr>
          <p:cNvSpPr>
            <a:spLocks noGrp="1"/>
          </p:cNvSpPr>
          <p:nvPr>
            <p:ph type="title"/>
          </p:nvPr>
        </p:nvSpPr>
        <p:spPr>
          <a:xfrm>
            <a:off x="707010" y="0"/>
            <a:ext cx="10515600" cy="1325563"/>
          </a:xfrm>
        </p:spPr>
        <p:txBody>
          <a:bodyPr/>
          <a:lstStyle/>
          <a:p>
            <a:r>
              <a:rPr lang="es-CL" dirty="0">
                <a:latin typeface="Monotype Corsiva" panose="03010101010201010101" pitchFamily="66" charset="0"/>
              </a:rPr>
              <a:t>II) Explicación y exploración de los datos utilizados </a:t>
            </a:r>
          </a:p>
        </p:txBody>
      </p:sp>
      <p:pic>
        <p:nvPicPr>
          <p:cNvPr id="9" name="Imagen 8">
            <a:extLst>
              <a:ext uri="{FF2B5EF4-FFF2-40B4-BE49-F238E27FC236}">
                <a16:creationId xmlns:a16="http://schemas.microsoft.com/office/drawing/2014/main" id="{589A40CF-5CA7-96A1-B6C0-7C80EF60FF90}"/>
              </a:ext>
            </a:extLst>
          </p:cNvPr>
          <p:cNvPicPr>
            <a:picLocks noChangeAspect="1"/>
          </p:cNvPicPr>
          <p:nvPr/>
        </p:nvPicPr>
        <p:blipFill>
          <a:blip r:embed="rId2"/>
          <a:stretch>
            <a:fillRect/>
          </a:stretch>
        </p:blipFill>
        <p:spPr>
          <a:xfrm>
            <a:off x="335861" y="1233138"/>
            <a:ext cx="11520278" cy="4215320"/>
          </a:xfrm>
          <a:prstGeom prst="rect">
            <a:avLst/>
          </a:prstGeom>
        </p:spPr>
      </p:pic>
      <p:sp>
        <p:nvSpPr>
          <p:cNvPr id="10" name="CuadroTexto 9">
            <a:extLst>
              <a:ext uri="{FF2B5EF4-FFF2-40B4-BE49-F238E27FC236}">
                <a16:creationId xmlns:a16="http://schemas.microsoft.com/office/drawing/2014/main" id="{B46BA686-935A-8244-3E53-44505095284A}"/>
              </a:ext>
            </a:extLst>
          </p:cNvPr>
          <p:cNvSpPr txBox="1"/>
          <p:nvPr/>
        </p:nvSpPr>
        <p:spPr>
          <a:xfrm>
            <a:off x="9888934" y="5448458"/>
            <a:ext cx="1967205" cy="400110"/>
          </a:xfrm>
          <a:prstGeom prst="rect">
            <a:avLst/>
          </a:prstGeom>
          <a:noFill/>
        </p:spPr>
        <p:txBody>
          <a:bodyPr wrap="none" rtlCol="0">
            <a:spAutoFit/>
          </a:bodyPr>
          <a:lstStyle/>
          <a:p>
            <a:r>
              <a:rPr lang="es-CL" sz="2000" dirty="0" err="1">
                <a:latin typeface="Monotype Corsiva" panose="03010101010201010101" pitchFamily="66" charset="0"/>
              </a:rPr>
              <a:t>df.shape</a:t>
            </a:r>
            <a:r>
              <a:rPr lang="es-CL" sz="2000" dirty="0">
                <a:latin typeface="Monotype Corsiva" panose="03010101010201010101" pitchFamily="66" charset="0"/>
              </a:rPr>
              <a:t>: (2571, 12)</a:t>
            </a:r>
          </a:p>
        </p:txBody>
      </p:sp>
    </p:spTree>
    <p:extLst>
      <p:ext uri="{BB962C8B-B14F-4D97-AF65-F5344CB8AC3E}">
        <p14:creationId xmlns:p14="http://schemas.microsoft.com/office/powerpoint/2010/main" val="389819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3E0DA1D-0640-7B54-7FE2-077141E84422}"/>
              </a:ext>
            </a:extLst>
          </p:cNvPr>
          <p:cNvPicPr>
            <a:picLocks noChangeAspect="1"/>
          </p:cNvPicPr>
          <p:nvPr/>
        </p:nvPicPr>
        <p:blipFill>
          <a:blip r:embed="rId3"/>
          <a:stretch>
            <a:fillRect/>
          </a:stretch>
        </p:blipFill>
        <p:spPr>
          <a:xfrm>
            <a:off x="305511" y="1261800"/>
            <a:ext cx="11580977" cy="4334400"/>
          </a:xfrm>
          <a:prstGeom prst="rect">
            <a:avLst/>
          </a:prstGeom>
        </p:spPr>
      </p:pic>
    </p:spTree>
    <p:extLst>
      <p:ext uri="{BB962C8B-B14F-4D97-AF65-F5344CB8AC3E}">
        <p14:creationId xmlns:p14="http://schemas.microsoft.com/office/powerpoint/2010/main" val="2324815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7E100E9-1722-440A-6438-CC8409C87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13" y="406090"/>
            <a:ext cx="4007799" cy="1757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1D614BA-61F8-60AD-B9FA-23295F482D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309" y="406090"/>
            <a:ext cx="3834548" cy="17579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C0148B9B-623B-EB97-1321-ADAD5571A6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21" y="2287678"/>
            <a:ext cx="4003691" cy="185914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F7D682DC-225B-CEF8-D86B-81535F6350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7654" y="406089"/>
            <a:ext cx="3712094" cy="17579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29A4FADB-CF0D-D37C-2DA7-201D1F9AB1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7654" y="2287678"/>
            <a:ext cx="3712094" cy="185914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094D25FE-520C-9263-A582-15BE5568E4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2800" y="4310105"/>
            <a:ext cx="4109707" cy="19627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82" name="Picture 14">
            <a:extLst>
              <a:ext uri="{FF2B5EF4-FFF2-40B4-BE49-F238E27FC236}">
                <a16:creationId xmlns:a16="http://schemas.microsoft.com/office/drawing/2014/main" id="{5F56D14F-EA76-6E8D-1AC6-717F48DA91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1309" y="2287678"/>
            <a:ext cx="3834548" cy="185914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84" name="Picture 16">
            <a:extLst>
              <a:ext uri="{FF2B5EF4-FFF2-40B4-BE49-F238E27FC236}">
                <a16:creationId xmlns:a16="http://schemas.microsoft.com/office/drawing/2014/main" id="{6EF3B733-B1EF-E31E-D740-17C03DC8FA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1801" y="4302114"/>
            <a:ext cx="4807400" cy="19512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01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8">
            <a:extLst>
              <a:ext uri="{FF2B5EF4-FFF2-40B4-BE49-F238E27FC236}">
                <a16:creationId xmlns:a16="http://schemas.microsoft.com/office/drawing/2014/main" id="{0AA41B0B-22CB-DC4F-CE87-EC0FFC177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044" y="89799"/>
            <a:ext cx="8215272" cy="324147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20">
            <a:extLst>
              <a:ext uri="{FF2B5EF4-FFF2-40B4-BE49-F238E27FC236}">
                <a16:creationId xmlns:a16="http://schemas.microsoft.com/office/drawing/2014/main" id="{E33E43A5-B4BA-95B3-D070-7BACE0541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043" y="3417993"/>
            <a:ext cx="8215271" cy="335837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01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132B3B1-1CBC-4642-AB17-B6A874B5237B}"/>
              </a:ext>
            </a:extLst>
          </p:cNvPr>
          <p:cNvSpPr txBox="1"/>
          <p:nvPr/>
        </p:nvSpPr>
        <p:spPr>
          <a:xfrm>
            <a:off x="8090161" y="140484"/>
            <a:ext cx="3968685" cy="6247864"/>
          </a:xfrm>
          <a:prstGeom prst="rect">
            <a:avLst/>
          </a:prstGeom>
          <a:noFill/>
        </p:spPr>
        <p:txBody>
          <a:bodyPr wrap="square" rtlCol="0">
            <a:spAutoFit/>
          </a:bodyPr>
          <a:lstStyle/>
          <a:p>
            <a:pPr algn="just"/>
            <a:r>
              <a:rPr lang="es-CL" sz="2000" dirty="0">
                <a:latin typeface="Monotype Corsiva" panose="03010101010201010101" pitchFamily="66" charset="0"/>
              </a:rPr>
              <a:t>La primera correlación fuerte que hay corresponde a las variables entre “Died” y “Hospitalised”. La lógica nos indica que, si la persona intentó cometer suicidio pero la llevaron a un centro de salud para que fuera internada, es muy probable que se haya salvado. Por eso es que la correlación es negativa, si la hospitalizaron, no murió, y si murió, es porque no la hospitalizaron. Otra correlación corresponde a la edad y si murió o no. Si la persona era de una edad mas avanzada y cometió suicidio, lo mas probable es que haya muerto (por eso la correlación es positiva). Lo mismo si es entre ”Age” y “Hospitalised”. </a:t>
            </a:r>
            <a:r>
              <a:rPr lang="es-CL" sz="2000" b="1" dirty="0">
                <a:latin typeface="Monotype Corsiva" panose="03010101010201010101" pitchFamily="66" charset="0"/>
              </a:rPr>
              <a:t>Las personas con edad mas avanzada, no eran hospitalizadas y por ende, morían. Y sucede que las personas con mayor educación eran las hospitalizadas. </a:t>
            </a:r>
            <a:r>
              <a:rPr lang="es-CL" sz="2000" dirty="0">
                <a:latin typeface="Monotype Corsiva" panose="03010101010201010101" pitchFamily="66" charset="0"/>
              </a:rPr>
              <a:t>He ahí la relación entre esas cuatro variables. </a:t>
            </a:r>
          </a:p>
        </p:txBody>
      </p:sp>
      <p:pic>
        <p:nvPicPr>
          <p:cNvPr id="9220" name="Picture 4">
            <a:extLst>
              <a:ext uri="{FF2B5EF4-FFF2-40B4-BE49-F238E27FC236}">
                <a16:creationId xmlns:a16="http://schemas.microsoft.com/office/drawing/2014/main" id="{E6FAB7C0-CDD5-4558-E441-7CCF5A182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54" y="140484"/>
            <a:ext cx="7851222" cy="6555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7282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3730</TotalTime>
  <Words>2271</Words>
  <Application>Microsoft Macintosh PowerPoint</Application>
  <PresentationFormat>Panorámica</PresentationFormat>
  <Paragraphs>250</Paragraphs>
  <Slides>26</Slides>
  <Notes>3</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4" baseType="lpstr">
      <vt:lpstr>Arial</vt:lpstr>
      <vt:lpstr>Bradley Hand ITC</vt:lpstr>
      <vt:lpstr>Calibri</vt:lpstr>
      <vt:lpstr>Calibri Light</vt:lpstr>
      <vt:lpstr>Courier New</vt:lpstr>
      <vt:lpstr>Monotype Corsiva</vt:lpstr>
      <vt:lpstr>Tema de Office</vt:lpstr>
      <vt:lpstr>Hoja de cálculo</vt:lpstr>
      <vt:lpstr>Presentación de PowerPoint</vt:lpstr>
      <vt:lpstr>I) Introducción y contexto </vt:lpstr>
      <vt:lpstr>I) Introducción y contexto </vt:lpstr>
      <vt:lpstr>Presentación de PowerPoint</vt:lpstr>
      <vt:lpstr>II) Explicación y exploración de los datos utilizados </vt:lpstr>
      <vt:lpstr>Presentación de PowerPoint</vt:lpstr>
      <vt:lpstr>Presentación de PowerPoint</vt:lpstr>
      <vt:lpstr>Presentación de PowerPoint</vt:lpstr>
      <vt:lpstr>Presentación de PowerPoint</vt:lpstr>
      <vt:lpstr>III) Métricas y modelos aplicados</vt:lpstr>
      <vt:lpstr>Presentación de PowerPoint</vt:lpstr>
      <vt:lpstr>Presentación de PowerPoint</vt:lpstr>
      <vt:lpstr>I) Decision Tree Classifier </vt:lpstr>
      <vt:lpstr>I) Decision Tree Classifier </vt:lpstr>
      <vt:lpstr>II) Random Forest </vt:lpstr>
      <vt:lpstr>II) Random Forest </vt:lpstr>
      <vt:lpstr>Presentación de PowerPoint</vt:lpstr>
      <vt:lpstr>Presentación de PowerPoint</vt:lpstr>
      <vt:lpstr>IV) Redes Neuronales </vt:lpstr>
      <vt:lpstr>IV) Redes Neuronales </vt:lpstr>
      <vt:lpstr>IV) Redes Neuronales </vt:lpstr>
      <vt:lpstr>IV) Redes Neuronales </vt:lpstr>
      <vt:lpstr>IV) Conclusiones</vt:lpstr>
      <vt:lpstr>V) Trabajo futuro y dificultades encontradas</vt:lpstr>
      <vt:lpstr>Extra: KNN – Means </vt:lpstr>
      <vt:lpstr>Extra: KNN – Means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Suicidios en China</dc:title>
  <dc:creator>CONSTANZA GARCÍA OSSES</dc:creator>
  <cp:lastModifiedBy>CONSTANZA GARCÍA OSSES</cp:lastModifiedBy>
  <cp:revision>15</cp:revision>
  <dcterms:created xsi:type="dcterms:W3CDTF">2023-05-27T05:39:09Z</dcterms:created>
  <dcterms:modified xsi:type="dcterms:W3CDTF">2023-06-01T23:36:34Z</dcterms:modified>
</cp:coreProperties>
</file>