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5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6" r:id="rId10"/>
    <p:sldId id="267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74" r:id="rId21"/>
    <p:sldId id="275" r:id="rId22"/>
    <p:sldId id="276" r:id="rId23"/>
    <p:sldId id="277" r:id="rId24"/>
    <p:sldId id="280" r:id="rId25"/>
    <p:sldId id="281" r:id="rId26"/>
    <p:sldId id="284" r:id="rId27"/>
    <p:sldId id="289" r:id="rId28"/>
    <p:sldId id="285" r:id="rId29"/>
    <p:sldId id="286" r:id="rId30"/>
    <p:sldId id="287" r:id="rId31"/>
    <p:sldId id="288" r:id="rId32"/>
    <p:sldId id="279" r:id="rId33"/>
    <p:sldId id="282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6"/>
    <p:restoredTop sz="83659"/>
  </p:normalViewPr>
  <p:slideViewPr>
    <p:cSldViewPr snapToGrid="0">
      <p:cViewPr varScale="1">
        <p:scale>
          <a:sx n="158" d="100"/>
          <a:sy n="15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6F0B-265B-5041-8C26-E4D2256225CB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98029-4D65-5B41-A6D9-E9D164CD0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29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550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72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554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59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854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92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1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7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07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6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1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7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Organisation des Dossiers et Fichiers</a:t>
            </a:r>
            <a:endParaRPr lang="fr-FR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Root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le fichier principal (</a:t>
            </a:r>
            <a:r>
              <a:rPr lang="fr-FR" dirty="0" err="1">
                <a:solidFill>
                  <a:srgbClr val="0E0E0E"/>
                </a:solidFill>
                <a:effectLst/>
                <a:latin typeface=".AppleSystemUIFontMonospaced"/>
              </a:rPr>
              <a:t>main.tf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) et les fichiers de configuration globaux.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 err="1">
                <a:solidFill>
                  <a:srgbClr val="0E0E0E"/>
                </a:solidFill>
                <a:effectLst/>
                <a:latin typeface=".SF NS"/>
              </a:rPr>
              <a:t>Environments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les configurations spécifiques à chaque environnement (ex. </a:t>
            </a:r>
            <a:r>
              <a:rPr lang="fr-FR" dirty="0">
                <a:solidFill>
                  <a:srgbClr val="0E0E0E"/>
                </a:solidFill>
                <a:effectLst/>
                <a:latin typeface=".AppleSystemUIFontMonospaced"/>
              </a:rPr>
              <a:t>dev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fr-FR" dirty="0">
                <a:solidFill>
                  <a:srgbClr val="0E0E0E"/>
                </a:solidFill>
                <a:effectLst/>
                <a:latin typeface=".AppleSystemUIFontMonospaced"/>
              </a:rPr>
              <a:t>prod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Modules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des modules réutilisables qui encapsulent des blocs de code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82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49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03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63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11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9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3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7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3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0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ansible.com/ansible/latest/installation_guide/intro_installa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reference_appendices/glossary.html" TargetMode="External"/><Relationship Id="rId2" Type="http://schemas.openxmlformats.org/officeDocument/2006/relationships/hyperlink" Target="https://docs.ansible.com/ansible/latest/reference_appendices/YAMLSynta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1717378F-71AE-E966-D6FF-0226324E87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44960D-2755-4FA4-86F5-DFB471F17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7300616" cy="1264936"/>
          </a:xfrm>
        </p:spPr>
        <p:txBody>
          <a:bodyPr anchor="ctr">
            <a:normAutofit fontScale="90000"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IaC</a:t>
            </a:r>
            <a:r>
              <a:rPr lang="fr-FR" dirty="0">
                <a:solidFill>
                  <a:srgbClr val="FFFFFF"/>
                </a:solidFill>
              </a:rPr>
              <a:t> – Infrastructure as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1ABB4B-0DC1-9249-CDA4-F69DDA250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 fontScale="92500" lnSpcReduction="20000"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EPSI Grenoble</a:t>
            </a:r>
          </a:p>
          <a:p>
            <a:r>
              <a:rPr lang="fr-FR" sz="1600" dirty="0">
                <a:solidFill>
                  <a:srgbClr val="FFFFFF"/>
                </a:solidFill>
              </a:rPr>
              <a:t>2024-2025</a:t>
            </a:r>
          </a:p>
          <a:p>
            <a:r>
              <a:rPr lang="fr-FR" sz="1600" dirty="0" err="1">
                <a:solidFill>
                  <a:srgbClr val="FFFFFF"/>
                </a:solidFill>
              </a:rPr>
              <a:t>maHDI</a:t>
            </a:r>
            <a:r>
              <a:rPr lang="fr-FR" sz="1600" dirty="0">
                <a:solidFill>
                  <a:srgbClr val="FFFFFF"/>
                </a:solidFill>
              </a:rPr>
              <a:t> GHANDRI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5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BE6D-EFDB-32A3-B34E-79AF87E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management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36B446-53D7-E67C-EA2F-7BF0B680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4" y="1992709"/>
            <a:ext cx="10216105" cy="41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043BA-55E8-8E39-9FC8-FE8908E8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Idempotence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6FF667-9E83-53C8-E2B9-DB94B1FD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3133411"/>
            <a:ext cx="7035800" cy="30353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9A3619-6081-864D-CA74-53C0D83DAD00}"/>
              </a:ext>
            </a:extLst>
          </p:cNvPr>
          <p:cNvSpPr txBox="1"/>
          <p:nvPr/>
        </p:nvSpPr>
        <p:spPr>
          <a:xfrm>
            <a:off x="416688" y="2139529"/>
            <a:ext cx="1120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En mathématiques et en informatique, l'idempotence signifie qu'une opération a le même effet qu’on</a:t>
            </a:r>
          </a:p>
          <a:p>
            <a:pPr algn="ctr"/>
            <a:r>
              <a:rPr lang="fr-FR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 l'applique une ou plusieurs fois.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16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45CAC-AE0B-8B70-D621-C0CA0737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5720E-D2AD-1DFF-CD95-2FF6560E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Créer votre compte chez un fournisseur de cloud (Azure, AWS ou GCP).</a:t>
            </a:r>
          </a:p>
          <a:p>
            <a:endParaRPr lang="fr-FR" dirty="0"/>
          </a:p>
          <a:p>
            <a:r>
              <a:rPr lang="fr-FR" dirty="0"/>
              <a:t>Installer </a:t>
            </a:r>
            <a:r>
              <a:rPr lang="fr-FR" dirty="0" err="1"/>
              <a:t>Terraform</a:t>
            </a:r>
            <a:endParaRPr lang="fr-FR" dirty="0"/>
          </a:p>
          <a:p>
            <a:pPr lvl="1"/>
            <a:r>
              <a:rPr lang="fr-FR" dirty="0" err="1"/>
              <a:t>Brew</a:t>
            </a:r>
            <a:r>
              <a:rPr lang="fr-FR" dirty="0"/>
              <a:t>, </a:t>
            </a:r>
            <a:r>
              <a:rPr lang="fr-FR" dirty="0" err="1"/>
              <a:t>apt</a:t>
            </a:r>
            <a:r>
              <a:rPr lang="fr-FR" dirty="0"/>
              <a:t>, </a:t>
            </a:r>
            <a:r>
              <a:rPr lang="fr-FR" dirty="0" err="1"/>
              <a:t>powershell</a:t>
            </a:r>
            <a:r>
              <a:rPr lang="fr-FR" dirty="0"/>
              <a:t> ou autres…</a:t>
            </a:r>
          </a:p>
          <a:p>
            <a:pPr lvl="1"/>
            <a:r>
              <a:rPr lang="fr-FR" dirty="0">
                <a:hlinkClick r:id="rId2"/>
              </a:rPr>
              <a:t>https://www.terraform.io/</a:t>
            </a:r>
            <a:r>
              <a:rPr lang="fr-FR" dirty="0"/>
              <a:t> </a:t>
            </a:r>
          </a:p>
          <a:p>
            <a:pPr marL="228600" lvl="1" indent="0">
              <a:buNone/>
            </a:pPr>
            <a:endParaRPr lang="fr-FR" dirty="0"/>
          </a:p>
          <a:p>
            <a:r>
              <a:rPr lang="fr-FR" dirty="0"/>
              <a:t>Utilisez Visual Studio Code.</a:t>
            </a:r>
          </a:p>
          <a:p>
            <a:r>
              <a:rPr lang="fr-FR" dirty="0"/>
              <a:t>Cloner et gérer votre projet avec Git.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84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C5C2B-CF79-1F9B-511D-84CA58EB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– Organisation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0CDD7-97CF-1E07-6604-3B16B936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/>
              <a:t>project</a:t>
            </a:r>
            <a:r>
              <a:rPr lang="fr-FR" dirty="0"/>
              <a:t>-root/</a:t>
            </a:r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main.tf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variables.tf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outputs.tf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providers.tf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environments</a:t>
            </a:r>
            <a:r>
              <a:rPr lang="fr-FR" dirty="0"/>
              <a:t>/</a:t>
            </a:r>
          </a:p>
          <a:p>
            <a:pPr marL="0" indent="0">
              <a:buNone/>
            </a:pPr>
            <a:r>
              <a:rPr lang="fr-FR" dirty="0"/>
              <a:t>	└── dev/</a:t>
            </a:r>
          </a:p>
          <a:p>
            <a:pPr marL="0" indent="0">
              <a:buNone/>
            </a:pPr>
            <a:r>
              <a:rPr lang="fr-FR" dirty="0"/>
              <a:t>└── modules/</a:t>
            </a:r>
          </a:p>
          <a:p>
            <a:pPr marL="0" indent="0">
              <a:buNone/>
            </a:pPr>
            <a:r>
              <a:rPr lang="fr-FR" dirty="0"/>
              <a:t>    	└── network/</a:t>
            </a:r>
          </a:p>
          <a:p>
            <a:pPr marL="0" indent="0">
              <a:buNone/>
            </a:pPr>
            <a:r>
              <a:rPr lang="fr-FR" dirty="0"/>
              <a:t>	└── </a:t>
            </a:r>
            <a:r>
              <a:rPr lang="fr-FR" dirty="0" err="1"/>
              <a:t>compute</a:t>
            </a:r>
            <a:r>
              <a:rPr lang="fr-FR" dirty="0"/>
              <a:t>/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888D40-04B1-80B4-4861-4F650924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28" y="1990687"/>
            <a:ext cx="2595093" cy="39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2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main.tf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main.tf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2"/>
            <a:r>
              <a:rPr lang="fr-FR" b="1" dirty="0"/>
              <a:t>Point d’entrée principal de la configuration.</a:t>
            </a:r>
          </a:p>
          <a:p>
            <a:pPr lvl="2"/>
            <a:r>
              <a:rPr lang="fr-FR" b="1" dirty="0"/>
              <a:t>Contient la définition des ressources à créer.</a:t>
            </a:r>
          </a:p>
          <a:p>
            <a:pPr lvl="2"/>
            <a:r>
              <a:rPr lang="fr-FR" b="1" dirty="0"/>
              <a:t>Appelle les modules si utilisés.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CA9DDC-34DC-5172-84E9-E3839DC6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773" y="2690774"/>
            <a:ext cx="4857132" cy="2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variables.tf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variables.tf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Définition des variables d’entrée utilisées dans le projet.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Facilite la réutilisation du code et rend la configuration plus flexible.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34C58-8B79-4ED7-7896-C6F66866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77" y="3836579"/>
            <a:ext cx="5385699" cy="18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9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providers.tf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providers.tf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Spécifie les fournisseurs de cloud (Azure, AWS, etc.) que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utilisera.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Définit les informations d’authentification et de configuration globales pour ces fournisseurs.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D45664-EE2C-B867-C3B0-A7573D74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40" y="3988698"/>
            <a:ext cx="5384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Terraform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Qu’est-ce qu’un module </a:t>
            </a:r>
            <a:r>
              <a:rPr lang="fr-FR" dirty="0" err="1"/>
              <a:t>Terraform</a:t>
            </a:r>
            <a:r>
              <a:rPr lang="fr-FR" dirty="0"/>
              <a:t> ?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Un groupe de ressources configurées ensemble pour être réutilisées.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Encouragent la modularité et la réutilisation du code.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04FD20-F89C-D20E-4D56-3F03D4AE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68" y="3851695"/>
            <a:ext cx="6607052" cy="14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rgbClr val="0E0E0E"/>
                </a:solidFill>
                <a:effectLst/>
              </a:rPr>
              <a:t>Pré-requis</a:t>
            </a:r>
            <a:r>
              <a:rPr lang="fr-FR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b="1" dirty="0">
                <a:solidFill>
                  <a:srgbClr val="0E0E0E"/>
                </a:solidFill>
                <a:effectLst/>
              </a:rPr>
              <a:t>Système d’exploitation: </a:t>
            </a:r>
            <a:r>
              <a:rPr lang="fr-FR" dirty="0">
                <a:solidFill>
                  <a:srgbClr val="0E0E0E"/>
                </a:solidFill>
                <a:effectLst/>
              </a:rPr>
              <a:t>Windows, Linux (Ubuntu, CentOS, etc.) ou </a:t>
            </a:r>
            <a:r>
              <a:rPr lang="fr-FR" dirty="0" err="1">
                <a:solidFill>
                  <a:srgbClr val="0E0E0E"/>
                </a:solidFill>
                <a:effectLst/>
              </a:rPr>
              <a:t>macOS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b="1" dirty="0">
                <a:solidFill>
                  <a:srgbClr val="0E0E0E"/>
                </a:solidFill>
                <a:effectLst/>
              </a:rPr>
              <a:t>Python 3:</a:t>
            </a:r>
            <a:r>
              <a:rPr lang="fr-FR" dirty="0">
                <a:solidFill>
                  <a:srgbClr val="0E0E0E"/>
                </a:solidFill>
                <a:effectLst/>
              </a:rPr>
              <a:t> Ansible nécessite Python 3 ou &gt;. Sur la plupart des systèmes, Python est déjà installé.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Guide d’installation :</a:t>
            </a:r>
          </a:p>
          <a:p>
            <a:pPr lvl="1"/>
            <a:r>
              <a:rPr lang="fr-FR" dirty="0">
                <a:hlinkClick r:id="rId2"/>
              </a:rPr>
              <a:t>https://docs.ansible.com/ansible/latest/installation_guide/intro_installation.html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Ansible est un outil open-source d’automatisation de l’infrastructure, utilisé pour la gestion de la configuration, le déploiement d’applications, et l’orchestration.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Ansible est </a:t>
            </a:r>
            <a:r>
              <a:rPr lang="fr-FR" dirty="0" err="1">
                <a:solidFill>
                  <a:srgbClr val="0E0E0E"/>
                </a:solidFill>
                <a:effectLst/>
              </a:rPr>
              <a:t>agentless</a:t>
            </a:r>
            <a:r>
              <a:rPr lang="fr-FR" dirty="0">
                <a:solidFill>
                  <a:srgbClr val="0E0E0E"/>
                </a:solidFill>
                <a:effectLst/>
              </a:rPr>
              <a:t> (sans agent) : il n’y a pas besoin d’installer de logiciel sur les serveurs gérés, car il utilise SSH pour les connexions.</a:t>
            </a:r>
          </a:p>
          <a:p>
            <a:endParaRPr lang="fr-FR" dirty="0"/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Fonctionnement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exécute des “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playbooks</a:t>
            </a:r>
            <a:r>
              <a:rPr lang="fr-FR" dirty="0">
                <a:solidFill>
                  <a:srgbClr val="0E0E0E"/>
                </a:solidFill>
                <a:effectLst/>
              </a:rPr>
              <a:t>” écrits en YAML, un langage simple et lisible par l’humain, pour définir l’état désiré des systèmes.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Il peut gérer des milliers de machines en parallèle, automatisant les tâches répétitives et réduisant les erreurs humaines.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7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E6C8D-C7D6-1A79-D503-77423303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Module </a:t>
            </a:r>
            <a:r>
              <a:rPr lang="fr-FR" dirty="0" err="1"/>
              <a:t>IaC</a:t>
            </a:r>
            <a:r>
              <a:rPr lang="fr-FR" dirty="0"/>
              <a:t> - 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BC403-9ED7-5A2A-5AB2-43E17F00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 de 2 à 3 personnes.</a:t>
            </a:r>
          </a:p>
          <a:p>
            <a:r>
              <a:rPr lang="fr-FR" dirty="0"/>
              <a:t>Atelier technique :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jour : </a:t>
            </a:r>
            <a:r>
              <a:rPr lang="fr-FR" dirty="0" err="1"/>
              <a:t>Terraform</a:t>
            </a:r>
            <a:endParaRPr lang="fr-FR" dirty="0"/>
          </a:p>
          <a:p>
            <a:pPr lvl="1"/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jour : Ansible</a:t>
            </a:r>
          </a:p>
          <a:p>
            <a:r>
              <a:rPr lang="fr-FR" dirty="0"/>
              <a:t>Compte Cloud (Azure, AWS ou GCP)</a:t>
            </a:r>
          </a:p>
          <a:p>
            <a:r>
              <a:rPr lang="fr-FR" dirty="0"/>
              <a:t>Notation</a:t>
            </a:r>
          </a:p>
          <a:p>
            <a:pPr lvl="1"/>
            <a:r>
              <a:rPr lang="fr-FR" dirty="0"/>
              <a:t>Repos git (code et configuration </a:t>
            </a:r>
            <a:r>
              <a:rPr lang="fr-FR" dirty="0" err="1"/>
              <a:t>Terraform</a:t>
            </a:r>
            <a:r>
              <a:rPr lang="fr-FR" dirty="0"/>
              <a:t> &amp; Ansible) </a:t>
            </a:r>
            <a:endParaRPr lang="fr-FR" b="1" dirty="0"/>
          </a:p>
          <a:p>
            <a:pPr lvl="1"/>
            <a:r>
              <a:rPr lang="fr-FR" dirty="0"/>
              <a:t>Documentation (Problèmes rencontrés, mise en place, commentaires, </a:t>
            </a:r>
            <a:r>
              <a:rPr lang="fr-FR" dirty="0" err="1"/>
              <a:t>screenshot</a:t>
            </a:r>
            <a:r>
              <a:rPr lang="fr-FR" dirty="0"/>
              <a:t> output)</a:t>
            </a:r>
          </a:p>
        </p:txBody>
      </p:sp>
    </p:spTree>
    <p:extLst>
      <p:ext uri="{BB962C8B-B14F-4D97-AF65-F5344CB8AC3E}">
        <p14:creationId xmlns:p14="http://schemas.microsoft.com/office/powerpoint/2010/main" val="358439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Pourquoi l’utiliser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Simplicité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est facile à installer et à utiliser, avec une courbe d’apprentissage douce. Il n’y a pas besoin de connaissances approfondies en programmation.</a:t>
            </a:r>
          </a:p>
          <a:p>
            <a:r>
              <a:rPr lang="fr-FR" b="1" dirty="0" err="1">
                <a:solidFill>
                  <a:srgbClr val="0E0E0E"/>
                </a:solidFill>
                <a:effectLst/>
              </a:rPr>
              <a:t>Agentless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Contrairement à d’autres outils, Ansible ne nécessite pas d’agent sur les serveurs gérés. Il utilise SSH pour se connecter aux hôtes, simplifiant ainsi la gestion.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Idempotence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garantit que les tâches sont idempotentes, ce qui signifie que vous pouvez exécuter un 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</a:t>
            </a:r>
            <a:r>
              <a:rPr lang="fr-FR" dirty="0">
                <a:solidFill>
                  <a:srgbClr val="0E0E0E"/>
                </a:solidFill>
                <a:effectLst/>
              </a:rPr>
              <a:t> plusieurs fois sans changer l’état des systèmes s’ils sont déjà configurés correctement.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Grande communauté et intégration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Large communauté open-source offrant des modules et des rôles prédéfinis pour un large éventail de tâches. Compatible avec de nombreux outils DevOps et services cloud.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7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Structure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Inventory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Fichier listant les serveurs gérés par Ansible, organisés en groupes (ex : </a:t>
            </a:r>
            <a:r>
              <a:rPr lang="fr-FR" dirty="0" err="1">
                <a:solidFill>
                  <a:srgbClr val="0E0E0E"/>
                </a:solidFill>
                <a:effectLst/>
              </a:rPr>
              <a:t>webservers</a:t>
            </a:r>
            <a:r>
              <a:rPr lang="fr-FR" dirty="0">
                <a:solidFill>
                  <a:srgbClr val="0E0E0E"/>
                </a:solidFill>
                <a:effectLst/>
              </a:rPr>
              <a:t>, </a:t>
            </a:r>
            <a:r>
              <a:rPr lang="fr-FR" dirty="0" err="1">
                <a:solidFill>
                  <a:srgbClr val="0E0E0E"/>
                </a:solidFill>
                <a:effectLst/>
              </a:rPr>
              <a:t>dbservers</a:t>
            </a:r>
            <a:r>
              <a:rPr lang="fr-FR" dirty="0">
                <a:solidFill>
                  <a:srgbClr val="0E0E0E"/>
                </a:solidFill>
                <a:effectLst/>
              </a:rPr>
              <a:t>).</a:t>
            </a:r>
          </a:p>
          <a:p>
            <a:r>
              <a:rPr lang="fr-FR" b="1" dirty="0" err="1">
                <a:solidFill>
                  <a:srgbClr val="0E0E0E"/>
                </a:solidFill>
                <a:effectLst/>
              </a:rPr>
              <a:t>Playbook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Document écrit en YAML décrivant les tâches à exécuter sur les serveurs. Contient une ou plusieurs “</a:t>
            </a:r>
            <a:r>
              <a:rPr lang="fr-FR" dirty="0" err="1">
                <a:solidFill>
                  <a:srgbClr val="0E0E0E"/>
                </a:solidFill>
                <a:effectLst/>
              </a:rPr>
              <a:t>plays</a:t>
            </a:r>
            <a:r>
              <a:rPr lang="fr-FR" dirty="0">
                <a:solidFill>
                  <a:srgbClr val="0E0E0E"/>
                </a:solidFill>
                <a:effectLst/>
              </a:rPr>
              <a:t>”, chacune ciblant un groupe d’hôtes.</a:t>
            </a:r>
          </a:p>
          <a:p>
            <a:r>
              <a:rPr lang="fr-FR" b="1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Structure modulaire permettant de réutiliser des tâches, fichiers,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 et variables de manière organisée. Exemples : </a:t>
            </a:r>
            <a:r>
              <a:rPr lang="fr-FR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dirty="0">
                <a:solidFill>
                  <a:srgbClr val="0E0E0E"/>
                </a:solidFill>
                <a:effectLst/>
              </a:rPr>
              <a:t>/web, </a:t>
            </a:r>
            <a:r>
              <a:rPr lang="fr-FR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dirty="0">
                <a:solidFill>
                  <a:srgbClr val="0E0E0E"/>
                </a:solidFill>
                <a:effectLst/>
              </a:rPr>
              <a:t>/</a:t>
            </a:r>
            <a:r>
              <a:rPr lang="fr-FR" dirty="0" err="1">
                <a:solidFill>
                  <a:srgbClr val="0E0E0E"/>
                </a:solidFill>
                <a:effectLst/>
              </a:rPr>
              <a:t>db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Configuration (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ansible.cfg</a:t>
            </a:r>
            <a:r>
              <a:rPr lang="fr-FR" b="1" dirty="0">
                <a:solidFill>
                  <a:srgbClr val="0E0E0E"/>
                </a:solidFill>
                <a:effectLst/>
              </a:rPr>
              <a:t>)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Fichier de configuration globale définissant les options par défaut pour Ansible, comme l’inventaire à utiliser ou le comportement des privilèges.</a:t>
            </a:r>
          </a:p>
          <a:p>
            <a:r>
              <a:rPr lang="fr-FR" b="1" dirty="0">
                <a:solidFill>
                  <a:srgbClr val="0E0E0E"/>
                </a:solidFill>
              </a:rPr>
              <a:t>Modules</a:t>
            </a:r>
            <a:r>
              <a:rPr lang="fr-FR" dirty="0">
                <a:solidFill>
                  <a:srgbClr val="0E0E0E"/>
                </a:solidFill>
              </a:rPr>
              <a:t> :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dispose de centaines de modules couvrant divers aspects de l’administration des systèmes, de la gestion de la configuration, et du déploiement d’applications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Inventory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0719785-630E-FAAD-79D6-B38F0A69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4268" y="2751292"/>
            <a:ext cx="5523820" cy="32189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0675A7-1ACF-3536-8CD3-C90D49E92C99}"/>
              </a:ext>
            </a:extLst>
          </p:cNvPr>
          <p:cNvSpPr txBox="1"/>
          <p:nvPr/>
        </p:nvSpPr>
        <p:spPr>
          <a:xfrm>
            <a:off x="1657028" y="2217218"/>
            <a:ext cx="887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Un fichier </a:t>
            </a:r>
            <a:r>
              <a:rPr lang="fr-FR" dirty="0" err="1">
                <a:solidFill>
                  <a:srgbClr val="0E0E0E"/>
                </a:solidFill>
                <a:effectLst/>
              </a:rPr>
              <a:t>inventory.yml</a:t>
            </a:r>
            <a:r>
              <a:rPr lang="fr-FR" dirty="0">
                <a:solidFill>
                  <a:srgbClr val="0E0E0E"/>
                </a:solidFill>
                <a:effectLst/>
              </a:rPr>
              <a:t> listant les serveurs gérés par Ansible, organisés en groupes.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67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Playbook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B5743EF-13ED-5CAA-E040-61C5241A4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0558" y="2836758"/>
            <a:ext cx="5356012" cy="31675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132126" y="2273862"/>
            <a:ext cx="699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Un fichier </a:t>
            </a:r>
            <a:r>
              <a:rPr lang="fr-FR" dirty="0" err="1">
                <a:solidFill>
                  <a:srgbClr val="0E0E0E"/>
                </a:solidFill>
                <a:effectLst/>
              </a:rPr>
              <a:t>site.yml</a:t>
            </a:r>
            <a:r>
              <a:rPr lang="fr-FR" dirty="0">
                <a:solidFill>
                  <a:srgbClr val="0E0E0E"/>
                </a:solidFill>
                <a:effectLst/>
              </a:rPr>
              <a:t> qui décrit les tâches à exécuter sur les serveurs.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734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Roles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5F5B7-7A0B-04B7-B8AE-6BF316E1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904133"/>
          </a:xfrm>
        </p:spPr>
        <p:txBody>
          <a:bodyPr/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Structure modulaire permettant de réutiliser des tâches, fichiers,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, et variables. Voici un exemple simple pour les rôles web et </a:t>
            </a:r>
            <a:r>
              <a:rPr lang="fr-FR" dirty="0" err="1">
                <a:solidFill>
                  <a:srgbClr val="0E0E0E"/>
                </a:solidFill>
                <a:effectLst/>
              </a:rPr>
              <a:t>db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F602DF-74BF-45BA-126A-87C9D61F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15" y="4135799"/>
            <a:ext cx="1945124" cy="16384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B820C8-35FB-CD5F-5A96-F44D1A660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646" y="3782399"/>
            <a:ext cx="2313351" cy="23452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AE1296-BF59-6896-AAAA-9D86B5ACE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670" y="3964791"/>
            <a:ext cx="2671337" cy="19804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975DE1D-802D-4935-B2A6-81E376541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3606" y="3581586"/>
            <a:ext cx="2870197" cy="105744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8221613-0F4F-89F2-7B2F-F8582BF4E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606" y="5176668"/>
            <a:ext cx="2760617" cy="88915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2BB552-5899-E021-F942-35DF35F27F76}"/>
              </a:ext>
            </a:extLst>
          </p:cNvPr>
          <p:cNvSpPr txBox="1"/>
          <p:nvPr/>
        </p:nvSpPr>
        <p:spPr>
          <a:xfrm>
            <a:off x="702404" y="3655441"/>
            <a:ext cx="1974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E0E0E"/>
                </a:solidFill>
                <a:effectLst/>
                <a:latin typeface=".SF NS"/>
              </a:rPr>
              <a:t>Structure des rôles</a:t>
            </a:r>
            <a:endParaRPr lang="fr-FR" sz="1800" dirty="0">
              <a:solidFill>
                <a:srgbClr val="0E0E0E"/>
              </a:solidFill>
              <a:effectLst/>
              <a:latin typeface=".SF NS"/>
            </a:endParaRP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1E21A7-CE9D-977A-7CD1-8218B048A157}"/>
              </a:ext>
            </a:extLst>
          </p:cNvPr>
          <p:cNvSpPr txBox="1"/>
          <p:nvPr/>
        </p:nvSpPr>
        <p:spPr>
          <a:xfrm>
            <a:off x="3249326" y="3454628"/>
            <a:ext cx="1681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/web/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tasks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endParaRPr lang="fr-FR" sz="105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E9D47F-3237-84DC-986E-91AF5F279430}"/>
              </a:ext>
            </a:extLst>
          </p:cNvPr>
          <p:cNvSpPr txBox="1"/>
          <p:nvPr/>
        </p:nvSpPr>
        <p:spPr>
          <a:xfrm>
            <a:off x="5924932" y="3655441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db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tasks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endParaRPr lang="fr-FR" sz="105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071C7B4-EDF9-9753-2968-40025EF6BDD3}"/>
              </a:ext>
            </a:extLst>
          </p:cNvPr>
          <p:cNvSpPr txBox="1"/>
          <p:nvPr/>
        </p:nvSpPr>
        <p:spPr>
          <a:xfrm>
            <a:off x="8568772" y="3226333"/>
            <a:ext cx="2278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/web/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templates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/index.html.j2</a:t>
            </a:r>
            <a:endParaRPr lang="fr-FR" sz="110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3EEBDD9-4515-8208-3A77-F18E9F0590BC}"/>
              </a:ext>
            </a:extLst>
          </p:cNvPr>
          <p:cNvSpPr txBox="1"/>
          <p:nvPr/>
        </p:nvSpPr>
        <p:spPr>
          <a:xfrm>
            <a:off x="8941900" y="4893963"/>
            <a:ext cx="1669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db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/vars/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 :</a:t>
            </a:r>
            <a:endParaRPr lang="fr-FR" sz="1100" dirty="0">
              <a:solidFill>
                <a:srgbClr val="0E0E0E"/>
              </a:solidFill>
              <a:effectLst/>
              <a:latin typeface=".SF NS"/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96167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</a:t>
            </a:r>
            <a:r>
              <a:rPr lang="fr-FR" dirty="0" err="1"/>
              <a:t>ansible.cfg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930042" y="2354782"/>
            <a:ext cx="838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Fichier de configuration globale </a:t>
            </a:r>
            <a:r>
              <a:rPr lang="fr-FR" dirty="0" err="1">
                <a:solidFill>
                  <a:srgbClr val="0E0E0E"/>
                </a:solidFill>
                <a:effectLst/>
              </a:rPr>
              <a:t>ansible.cfg</a:t>
            </a:r>
            <a:r>
              <a:rPr lang="fr-FR" dirty="0">
                <a:solidFill>
                  <a:srgbClr val="0E0E0E"/>
                </a:solidFill>
                <a:effectLst/>
              </a:rPr>
              <a:t> pour définir les options par défaut.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6C6AE7-9D4F-8E6B-E65B-835D3784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406" y="2902456"/>
            <a:ext cx="4610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47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5936707-CCE0-505A-AE87-0FE76E9B7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44" y="2009517"/>
            <a:ext cx="5613400" cy="412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EB5116-8006-35FD-031E-3032414E2561}"/>
              </a:ext>
            </a:extLst>
          </p:cNvPr>
          <p:cNvSpPr/>
          <p:nvPr/>
        </p:nvSpPr>
        <p:spPr>
          <a:xfrm>
            <a:off x="3611880" y="3246120"/>
            <a:ext cx="4681728" cy="64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21FB5-CBE3-C7ED-CFE4-1CC44F6FFFCE}"/>
              </a:ext>
            </a:extLst>
          </p:cNvPr>
          <p:cNvSpPr/>
          <p:nvPr/>
        </p:nvSpPr>
        <p:spPr>
          <a:xfrm>
            <a:off x="3755136" y="4051487"/>
            <a:ext cx="4681728" cy="7794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A2C61-3ABF-C9C8-58C5-98F7E8FDAF27}"/>
              </a:ext>
            </a:extLst>
          </p:cNvPr>
          <p:cNvSpPr/>
          <p:nvPr/>
        </p:nvSpPr>
        <p:spPr>
          <a:xfrm>
            <a:off x="3755136" y="4999676"/>
            <a:ext cx="4681728" cy="10693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3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922870" y="2160574"/>
            <a:ext cx="85754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Paquets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apt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paquets sur les systèmes basés sur Debian/Ubuntu.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yum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paquets sur les systèmes basés sur Red Hat/CentOS.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dnf</a:t>
            </a:r>
            <a:r>
              <a:rPr lang="fr-FR" dirty="0">
                <a:solidFill>
                  <a:srgbClr val="0E0E0E"/>
                </a:solidFill>
                <a:effectLst/>
              </a:rPr>
              <a:t> : Remplaçant de </a:t>
            </a:r>
            <a:r>
              <a:rPr lang="fr-FR" dirty="0" err="1">
                <a:solidFill>
                  <a:srgbClr val="0E0E0E"/>
                </a:solidFill>
                <a:effectLst/>
              </a:rPr>
              <a:t>yum</a:t>
            </a:r>
            <a:r>
              <a:rPr lang="fr-FR" dirty="0">
                <a:solidFill>
                  <a:srgbClr val="0E0E0E"/>
                </a:solidFill>
                <a:effectLst/>
              </a:rPr>
              <a:t>, utilisé sur les versions récentes de Red Hat/CentOS.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package</a:t>
            </a:r>
            <a:r>
              <a:rPr lang="fr-FR" dirty="0">
                <a:solidFill>
                  <a:srgbClr val="0E0E0E"/>
                </a:solidFill>
                <a:effectLst/>
              </a:rPr>
              <a:t> : Interface générique pour les gestionnaires de paquets.</a:t>
            </a:r>
          </a:p>
          <a:p>
            <a:endParaRPr lang="fr-FR" b="1" dirty="0">
              <a:solidFill>
                <a:srgbClr val="0E0E0E"/>
              </a:solidFill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Fichiers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copy</a:t>
            </a:r>
            <a:r>
              <a:rPr lang="fr-FR" dirty="0">
                <a:solidFill>
                  <a:srgbClr val="0E0E0E"/>
                </a:solidFill>
                <a:effectLst/>
              </a:rPr>
              <a:t> : Copie un fichier depuis le système local vers les hôtes distants.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file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permissions, les propriétaires et les types de fichiers.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template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fichiers Jinja2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fetch</a:t>
            </a:r>
            <a:r>
              <a:rPr lang="fr-FR" dirty="0">
                <a:solidFill>
                  <a:srgbClr val="0E0E0E"/>
                </a:solidFill>
                <a:effectLst/>
              </a:rPr>
              <a:t> : Récupère un fichier depuis un hôte distant vers le contrôleur local.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2404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922870" y="2160574"/>
            <a:ext cx="71302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d’Utilisateurs et de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user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utilisateurs sur les hôtes.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group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groupes sur les hôtes.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Commandes et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command</a:t>
            </a:r>
            <a:r>
              <a:rPr lang="fr-FR" dirty="0">
                <a:solidFill>
                  <a:srgbClr val="0E0E0E"/>
                </a:solidFill>
                <a:effectLst/>
              </a:rPr>
              <a:t> : Exécute des commandes sur l’hôte distant.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shell</a:t>
            </a:r>
            <a:r>
              <a:rPr lang="fr-FR" dirty="0">
                <a:solidFill>
                  <a:srgbClr val="0E0E0E"/>
                </a:solidFill>
                <a:effectLst/>
              </a:rPr>
              <a:t> : Exécute des commandes dans un </a:t>
            </a:r>
            <a:r>
              <a:rPr lang="fr-FR" dirty="0" err="1">
                <a:solidFill>
                  <a:srgbClr val="0E0E0E"/>
                </a:solidFill>
                <a:effectLst/>
              </a:rPr>
              <a:t>shell</a:t>
            </a:r>
            <a:r>
              <a:rPr lang="fr-FR" dirty="0">
                <a:solidFill>
                  <a:srgbClr val="0E0E0E"/>
                </a:solidFill>
                <a:effectLst/>
              </a:rPr>
              <a:t> sur l’hôte distant.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script</a:t>
            </a:r>
            <a:r>
              <a:rPr lang="fr-FR" dirty="0">
                <a:solidFill>
                  <a:srgbClr val="0E0E0E"/>
                </a:solidFill>
                <a:effectLst/>
              </a:rPr>
              <a:t> : Transfère un script et l’exécute sur l’hôte distant.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Services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service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services (démarrage, arrêt, redémarrage,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systemd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services via </a:t>
            </a:r>
            <a:r>
              <a:rPr lang="fr-FR" dirty="0" err="1">
                <a:solidFill>
                  <a:srgbClr val="0E0E0E"/>
                </a:solidFill>
                <a:effectLst/>
              </a:rPr>
              <a:t>systemd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803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817674" y="2144390"/>
            <a:ext cx="89835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Réseau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firewalld</a:t>
            </a:r>
            <a:r>
              <a:rPr lang="fr-FR" dirty="0">
                <a:solidFill>
                  <a:srgbClr val="0E0E0E"/>
                </a:solidFill>
                <a:effectLst/>
              </a:rPr>
              <a:t> : Gère le pare-feu </a:t>
            </a:r>
            <a:r>
              <a:rPr lang="fr-FR" dirty="0" err="1">
                <a:solidFill>
                  <a:srgbClr val="0E0E0E"/>
                </a:solidFill>
                <a:effectLst/>
              </a:rPr>
              <a:t>firewalld</a:t>
            </a:r>
            <a:r>
              <a:rPr lang="fr-FR" dirty="0">
                <a:solidFill>
                  <a:srgbClr val="0E0E0E"/>
                </a:solidFill>
                <a:effectLst/>
              </a:rPr>
              <a:t> sur les systèmes Red 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iptables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règles de pare-feu </a:t>
            </a:r>
            <a:r>
              <a:rPr lang="fr-FR" dirty="0" err="1">
                <a:solidFill>
                  <a:srgbClr val="0E0E0E"/>
                </a:solidFill>
                <a:effectLst/>
              </a:rPr>
              <a:t>iptables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network_interfaces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interfaces réseau sur les systèmes Linux.</a:t>
            </a:r>
          </a:p>
          <a:p>
            <a:br>
              <a:rPr lang="fr-FR" dirty="0">
                <a:solidFill>
                  <a:srgbClr val="0E0E0E"/>
                </a:solidFill>
                <a:effectLst/>
              </a:rPr>
            </a:br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Cloud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ec2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instances EC2 sur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azure_rm_virtualmachine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machines virtuelles sur Azure.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gcp_compute_instance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instances de calcul sur Google Cloud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digital_ocean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ressources sur </a:t>
            </a:r>
            <a:r>
              <a:rPr lang="fr-FR" dirty="0" err="1">
                <a:solidFill>
                  <a:srgbClr val="0E0E0E"/>
                </a:solidFill>
                <a:effectLst/>
              </a:rPr>
              <a:t>DigitalOcean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561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EED1F-64A3-BC34-FFFB-5329B1AC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vs Ansible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A33BB6-E804-CB73-E19B-19FE3EAD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38" y="1954041"/>
            <a:ext cx="5976100" cy="42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246552" y="2144390"/>
            <a:ext cx="7752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Docker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docker_container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conteneurs Docker.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docker_image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images Docker.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docker_network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réseaux Docker.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Bases de Données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mysql_db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bases de données MySQL.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postgresql_db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bases de données PostgreSQL.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mongodb_user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utilisateurs MongoDB.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Configuration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ini_file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fichiers de configuration au format 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lineinfile</a:t>
            </a:r>
            <a:r>
              <a:rPr lang="fr-FR" dirty="0">
                <a:solidFill>
                  <a:srgbClr val="0E0E0E"/>
                </a:solidFill>
                <a:effectLst/>
              </a:rPr>
              <a:t> : Assure qu’une ligne spécifique est présente dans un fichier.</a:t>
            </a:r>
          </a:p>
        </p:txBody>
      </p:sp>
    </p:spTree>
    <p:extLst>
      <p:ext uri="{BB962C8B-B14F-4D97-AF65-F5344CB8AC3E}">
        <p14:creationId xmlns:p14="http://schemas.microsoft.com/office/powerpoint/2010/main" val="1778192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319380" y="2573268"/>
            <a:ext cx="65473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Contrôle de Version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git</a:t>
            </a:r>
            <a:r>
              <a:rPr lang="fr-FR" dirty="0">
                <a:solidFill>
                  <a:srgbClr val="0E0E0E"/>
                </a:solidFill>
                <a:effectLst/>
              </a:rPr>
              <a:t> : Clone ou met à jour un dépôt 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subversion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dépôts SVN.</a:t>
            </a:r>
          </a:p>
          <a:p>
            <a:br>
              <a:rPr lang="fr-FR" dirty="0">
                <a:solidFill>
                  <a:srgbClr val="0E0E0E"/>
                </a:solidFill>
                <a:effectLst/>
              </a:rPr>
            </a:br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Windows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win_copy</a:t>
            </a:r>
            <a:r>
              <a:rPr lang="fr-FR" dirty="0">
                <a:solidFill>
                  <a:srgbClr val="0E0E0E"/>
                </a:solidFill>
                <a:effectLst/>
              </a:rPr>
              <a:t> : Copie des fichiers sur des machines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win_user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utilisateurs sur des systèmes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win_service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services Windows.</a:t>
            </a:r>
          </a:p>
        </p:txBody>
      </p:sp>
    </p:spTree>
    <p:extLst>
      <p:ext uri="{BB962C8B-B14F-4D97-AF65-F5344CB8AC3E}">
        <p14:creationId xmlns:p14="http://schemas.microsoft.com/office/powerpoint/2010/main" val="1417196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4DD4-5828-E7F4-698E-9F618D31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Top </a:t>
            </a:r>
            <a:r>
              <a:rPr lang="fr-FR" dirty="0" err="1"/>
              <a:t>Commands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B77DA-F1AE-F253-507F-93ECC6F4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112021"/>
            <a:ext cx="11250964" cy="4056690"/>
          </a:xfrm>
        </p:spPr>
        <p:txBody>
          <a:bodyPr>
            <a:normAutofit fontScale="55000" lnSpcReduction="20000"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Exécute des tâches </a:t>
            </a:r>
            <a:r>
              <a:rPr lang="fr-FR" dirty="0" err="1">
                <a:solidFill>
                  <a:srgbClr val="0E0E0E"/>
                </a:solidFill>
                <a:effectLst/>
              </a:rPr>
              <a:t>Ad-Hoc</a:t>
            </a:r>
            <a:r>
              <a:rPr lang="fr-FR" dirty="0">
                <a:solidFill>
                  <a:srgbClr val="0E0E0E"/>
                </a:solidFill>
                <a:effectLst/>
              </a:rPr>
              <a:t> sur un ou plusieurs hôtes spécifiés dans un inventaire :</a:t>
            </a:r>
            <a:endParaRPr lang="fr-FR" dirty="0"/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 all -m ping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Exécute un 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</a:t>
            </a:r>
            <a:r>
              <a:rPr lang="fr-FR" dirty="0">
                <a:solidFill>
                  <a:srgbClr val="0E0E0E"/>
                </a:solidFill>
                <a:effectLst/>
              </a:rPr>
              <a:t> Ansible, qui est un ensemble de tâches organisées pour configurer un ou plusieurs hôtes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playbook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site.yml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les rôles Ansible, y compris l’installation, la suppression et la création de rôles à partir d’Ansible Galaxy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galaxy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install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geerlingguy.nginx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Affiche ou modifie le contenu des fichiers d’inventaire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inventory</a:t>
            </a:r>
            <a:r>
              <a:rPr lang="fr-FR" i="1" dirty="0">
                <a:solidFill>
                  <a:srgbClr val="00B050"/>
                </a:solidFill>
              </a:rPr>
              <a:t> --</a:t>
            </a:r>
            <a:r>
              <a:rPr lang="fr-FR" i="1" dirty="0" err="1">
                <a:solidFill>
                  <a:srgbClr val="00B050"/>
                </a:solidFill>
              </a:rPr>
              <a:t>list</a:t>
            </a:r>
            <a:r>
              <a:rPr lang="fr-FR" i="1" dirty="0">
                <a:solidFill>
                  <a:srgbClr val="00B050"/>
                </a:solidFill>
              </a:rPr>
              <a:t> –y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les fichiers chiffrés par Ansible Vault pour sécuriser les informations sensibles :</a:t>
            </a:r>
            <a:endParaRPr lang="fr-FR" dirty="0"/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vault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create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secrets.yml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Affiche la documentation des modules Ansible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ansible-doc </a:t>
            </a:r>
            <a:r>
              <a:rPr lang="fr-FR" i="1" dirty="0" err="1">
                <a:solidFill>
                  <a:srgbClr val="00B050"/>
                </a:solidFill>
              </a:rPr>
              <a:t>apt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et inspecte les fichiers de configuration Ansible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lint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site.yml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Commande utilisée pour tester Ansible lui-même, souvent utilisée dans les environnements de développement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ansible-test </a:t>
            </a:r>
            <a:r>
              <a:rPr lang="fr-FR" i="1" dirty="0" err="1">
                <a:solidFill>
                  <a:srgbClr val="00B050"/>
                </a:solidFill>
              </a:rPr>
              <a:t>units</a:t>
            </a:r>
            <a:endParaRPr lang="fr-FR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04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4DD4-5828-E7F4-698E-9F618D31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Syntax</a:t>
            </a:r>
            <a:r>
              <a:rPr lang="fr-FR" dirty="0"/>
              <a:t> &amp; </a:t>
            </a:r>
            <a:r>
              <a:rPr lang="fr-FR" dirty="0" err="1"/>
              <a:t>Glossary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B77DA-F1AE-F253-507F-93ECC6F4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94" y="2723052"/>
            <a:ext cx="11059811" cy="2585324"/>
          </a:xfrm>
        </p:spPr>
        <p:txBody>
          <a:bodyPr/>
          <a:lstStyle/>
          <a:p>
            <a:r>
              <a:rPr lang="fr-FR" b="1" dirty="0"/>
              <a:t>YAML </a:t>
            </a:r>
            <a:r>
              <a:rPr lang="fr-FR" b="1" dirty="0" err="1"/>
              <a:t>Syntax</a:t>
            </a:r>
            <a:endParaRPr lang="fr-FR" b="1" dirty="0">
              <a:hlinkClick r:id="rId2"/>
            </a:endParaRPr>
          </a:p>
          <a:p>
            <a:pPr lvl="1"/>
            <a:r>
              <a:rPr lang="fr-FR" dirty="0">
                <a:hlinkClick r:id="rId2"/>
              </a:rPr>
              <a:t>https://docs.ansible.com/ansible/latest/reference_appendices/YAMLSyntax.html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 err="1"/>
              <a:t>Glossary</a:t>
            </a:r>
            <a:endParaRPr lang="fr-FR" b="1" dirty="0"/>
          </a:p>
          <a:p>
            <a:pPr lvl="1"/>
            <a:r>
              <a:rPr lang="fr-FR" dirty="0">
                <a:hlinkClick r:id="rId3"/>
              </a:rPr>
              <a:t>https://docs.ansible.com/ansible/latest/reference_appendices/glossary.html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2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A101-8FE4-2948-E381-6314854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8FA97-FD99-D49A-B332-4A4C1D7A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est un outil d’</a:t>
            </a:r>
            <a:r>
              <a:rPr lang="fr-FR" b="1" dirty="0">
                <a:solidFill>
                  <a:srgbClr val="0E0E0E"/>
                </a:solidFill>
                <a:effectLst/>
              </a:rPr>
              <a:t>Infrastructure as Code (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IaC</a:t>
            </a:r>
            <a:r>
              <a:rPr lang="fr-FR" b="1" dirty="0">
                <a:solidFill>
                  <a:srgbClr val="0E0E0E"/>
                </a:solidFill>
                <a:effectLst/>
              </a:rPr>
              <a:t>)</a:t>
            </a:r>
            <a:r>
              <a:rPr lang="fr-FR" dirty="0">
                <a:solidFill>
                  <a:srgbClr val="0E0E0E"/>
                </a:solidFill>
                <a:effectLst/>
              </a:rPr>
              <a:t> développé par </a:t>
            </a:r>
            <a:r>
              <a:rPr lang="fr-FR" dirty="0" err="1">
                <a:solidFill>
                  <a:srgbClr val="0E0E0E"/>
                </a:solidFill>
                <a:effectLst/>
              </a:rPr>
              <a:t>HashiCorp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dirty="0">
                <a:solidFill>
                  <a:srgbClr val="0E0E0E"/>
                </a:solidFill>
                <a:effectLst/>
              </a:rPr>
              <a:t>Il permet de </a:t>
            </a:r>
            <a:r>
              <a:rPr lang="fr-FR" b="1" dirty="0">
                <a:solidFill>
                  <a:srgbClr val="0E0E0E"/>
                </a:solidFill>
                <a:effectLst/>
              </a:rPr>
              <a:t>provisionner, gérer et versionner</a:t>
            </a:r>
            <a:r>
              <a:rPr lang="fr-FR" dirty="0">
                <a:solidFill>
                  <a:srgbClr val="0E0E0E"/>
                </a:solidFill>
                <a:effectLst/>
              </a:rPr>
              <a:t> des ressources d’infrastructure à travers un langage déclaratif (HCL - </a:t>
            </a:r>
            <a:r>
              <a:rPr lang="fr-FR" dirty="0" err="1">
                <a:solidFill>
                  <a:srgbClr val="0E0E0E"/>
                </a:solidFill>
                <a:effectLst/>
              </a:rPr>
              <a:t>HashiCorp</a:t>
            </a:r>
            <a:r>
              <a:rPr lang="fr-FR" dirty="0">
                <a:solidFill>
                  <a:srgbClr val="0E0E0E"/>
                </a:solidFill>
                <a:effectLst/>
              </a:rPr>
              <a:t> Configuration </a:t>
            </a:r>
            <a:r>
              <a:rPr lang="fr-FR" dirty="0" err="1">
                <a:solidFill>
                  <a:srgbClr val="0E0E0E"/>
                </a:solidFill>
                <a:effectLst/>
              </a:rPr>
              <a:t>Language</a:t>
            </a:r>
            <a:r>
              <a:rPr lang="fr-FR" dirty="0">
                <a:solidFill>
                  <a:srgbClr val="0E0E0E"/>
                </a:solidFill>
                <a:effectLst/>
              </a:rPr>
              <a:t>).</a:t>
            </a:r>
          </a:p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  <a:effectLst/>
            </a:endParaRPr>
          </a:p>
          <a:p>
            <a:pPr lvl="1">
              <a:buFont typeface="Wingdings" pitchFamily="2" charset="2"/>
              <a:buChar char="ü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peut gérer une infrastructure sur plusieurs plateformes cloud (AWS, Azure, GCP) ainsi que des environnements locaux </a:t>
            </a:r>
            <a:r>
              <a:rPr lang="fr-FR" dirty="0">
                <a:solidFill>
                  <a:srgbClr val="0E0E0E"/>
                </a:solidFill>
              </a:rPr>
              <a:t>(</a:t>
            </a:r>
            <a:r>
              <a:rPr lang="fr-FR" dirty="0" err="1">
                <a:solidFill>
                  <a:srgbClr val="0E0E0E"/>
                </a:solidFill>
              </a:rPr>
              <a:t>BareMetal</a:t>
            </a:r>
            <a:r>
              <a:rPr lang="fr-FR" dirty="0">
                <a:solidFill>
                  <a:srgbClr val="0E0E0E"/>
                </a:solidFill>
              </a:rPr>
              <a:t>, Machine Virtuelle)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90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A101-8FE4-2948-E381-6314854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– Points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8FA97-FD99-D49A-B332-4A4C1D7A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8" y="2075688"/>
            <a:ext cx="5524501" cy="3910987"/>
          </a:xfrm>
        </p:spPr>
        <p:txBody>
          <a:bodyPr>
            <a:normAutofit fontScale="92500"/>
          </a:bodyPr>
          <a:lstStyle/>
          <a:p>
            <a:r>
              <a:rPr lang="fr-FR" sz="2400" b="1" dirty="0" err="1">
                <a:solidFill>
                  <a:srgbClr val="0E0E0E"/>
                </a:solidFill>
                <a:effectLst/>
              </a:rPr>
              <a:t>Multi-Cloud</a:t>
            </a:r>
            <a:r>
              <a:rPr lang="fr-FR" sz="2400" b="1" dirty="0">
                <a:solidFill>
                  <a:srgbClr val="0E0E0E"/>
                </a:solidFill>
                <a:effectLst/>
              </a:rPr>
              <a:t> &amp; Multi-Provider</a:t>
            </a:r>
            <a:r>
              <a:rPr lang="fr-FR" sz="24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Supporte de multiples fournisseurs (</a:t>
            </a:r>
            <a:r>
              <a:rPr lang="fr-FR" dirty="0" err="1">
                <a:solidFill>
                  <a:srgbClr val="0E0E0E"/>
                </a:solidFill>
                <a:effectLst/>
              </a:rPr>
              <a:t>clouds</a:t>
            </a:r>
            <a:r>
              <a:rPr lang="fr-FR" dirty="0">
                <a:solidFill>
                  <a:srgbClr val="0E0E0E"/>
                </a:solidFill>
                <a:effectLst/>
              </a:rPr>
              <a:t> publics, privés, et autres services).</a:t>
            </a:r>
          </a:p>
          <a:p>
            <a:r>
              <a:rPr lang="fr-FR" sz="2200" b="1" dirty="0">
                <a:solidFill>
                  <a:srgbClr val="0E0E0E"/>
                </a:solidFill>
                <a:effectLst/>
              </a:rPr>
              <a:t>Planification &amp; Prévisualisation</a:t>
            </a:r>
            <a:r>
              <a:rPr lang="fr-FR" sz="22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Commande </a:t>
            </a:r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plan permet de visualiser les modifications avant de les appliquer.</a:t>
            </a:r>
          </a:p>
          <a:p>
            <a:r>
              <a:rPr lang="fr-FR" sz="2200" b="1" dirty="0">
                <a:solidFill>
                  <a:srgbClr val="0E0E0E"/>
                </a:solidFill>
                <a:effectLst/>
              </a:rPr>
              <a:t>State Management</a:t>
            </a:r>
            <a:r>
              <a:rPr lang="fr-FR" sz="22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maintient un fichier d’état (</a:t>
            </a:r>
            <a:r>
              <a:rPr lang="fr-FR" dirty="0" err="1">
                <a:solidFill>
                  <a:srgbClr val="0E0E0E"/>
                </a:solidFill>
                <a:effectLst/>
              </a:rPr>
              <a:t>terraform.tfstate</a:t>
            </a:r>
            <a:r>
              <a:rPr lang="fr-FR" dirty="0">
                <a:solidFill>
                  <a:srgbClr val="0E0E0E"/>
                </a:solidFill>
                <a:effectLst/>
              </a:rPr>
              <a:t>) pour suivre les ressources gérées.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950977-0D4C-D382-5EAC-D1242C4DC0E0}"/>
              </a:ext>
            </a:extLst>
          </p:cNvPr>
          <p:cNvSpPr txBox="1"/>
          <p:nvPr/>
        </p:nvSpPr>
        <p:spPr>
          <a:xfrm>
            <a:off x="6364761" y="2273043"/>
            <a:ext cx="52557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E0E0E"/>
                </a:solidFill>
                <a:effectLst/>
              </a:rPr>
              <a:t>Modules</a:t>
            </a:r>
            <a:r>
              <a:rPr lang="fr-FR" sz="20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sz="2000" dirty="0">
                <a:solidFill>
                  <a:srgbClr val="0E0E0E"/>
                </a:solidFill>
                <a:effectLst/>
              </a:rPr>
              <a:t>Réutilisation du code via des modules pour structurer et standardiser l’infrastructure.</a:t>
            </a:r>
          </a:p>
          <a:p>
            <a:pPr lvl="1"/>
            <a:endParaRPr lang="fr-FR" sz="2000" dirty="0">
              <a:solidFill>
                <a:srgbClr val="0E0E0E"/>
              </a:solidFill>
              <a:effectLst/>
            </a:endParaRPr>
          </a:p>
          <a:p>
            <a:r>
              <a:rPr lang="fr-FR" sz="2000" b="1" dirty="0">
                <a:solidFill>
                  <a:srgbClr val="0E0E0E"/>
                </a:solidFill>
                <a:effectLst/>
              </a:rPr>
              <a:t>Immutabilité</a:t>
            </a:r>
            <a:r>
              <a:rPr lang="fr-FR" sz="20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sz="2000" dirty="0">
                <a:solidFill>
                  <a:srgbClr val="0E0E0E"/>
                </a:solidFill>
                <a:effectLst/>
              </a:rPr>
              <a:t>Infrastructure déclarée de manière immuable ; toute modification génère une nouvelle infrastructure plutôt qu’une modification en place.</a:t>
            </a:r>
            <a:endParaRPr lang="fr-FR" sz="1400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7789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57D15-2FAB-E902-3743-FEB7C67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- </a:t>
            </a:r>
            <a:r>
              <a:rPr lang="fr-FR" b="1" dirty="0"/>
              <a:t>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1F6E8-4BE2-5F13-5948-905B4BBF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5199106" cy="3910987"/>
          </a:xfrm>
        </p:spPr>
        <p:txBody>
          <a:bodyPr>
            <a:normAutofit/>
          </a:bodyPr>
          <a:lstStyle/>
          <a:p>
            <a:r>
              <a:rPr lang="fr-FR" sz="2400" b="1" dirty="0" err="1"/>
              <a:t>Terraform</a:t>
            </a:r>
            <a:r>
              <a:rPr lang="fr-FR" sz="2400" b="1" dirty="0"/>
              <a:t> init</a:t>
            </a:r>
          </a:p>
          <a:p>
            <a:pPr lvl="1"/>
            <a:r>
              <a:rPr lang="fr-FR" dirty="0"/>
              <a:t>Préparer le répertoire de travail pour d'autres commandes</a:t>
            </a:r>
          </a:p>
          <a:p>
            <a:r>
              <a:rPr lang="fr-FR" sz="2400" b="1" dirty="0" err="1"/>
              <a:t>Terraform</a:t>
            </a:r>
            <a:r>
              <a:rPr lang="fr-FR" sz="2400" b="1" dirty="0"/>
              <a:t> plan</a:t>
            </a:r>
          </a:p>
          <a:p>
            <a:pPr lvl="1"/>
            <a:r>
              <a:rPr lang="fr-FR" dirty="0"/>
              <a:t>Afficher les changements requis par la configuration actuelle</a:t>
            </a:r>
          </a:p>
          <a:p>
            <a:r>
              <a:rPr lang="fr-FR" sz="2400" b="1" dirty="0" err="1"/>
              <a:t>Terraform</a:t>
            </a:r>
            <a:r>
              <a:rPr lang="fr-FR" sz="2400" b="1" dirty="0"/>
              <a:t> </a:t>
            </a:r>
            <a:r>
              <a:rPr lang="fr-FR" sz="2400" b="1" dirty="0" err="1"/>
              <a:t>apply</a:t>
            </a:r>
            <a:endParaRPr lang="fr-FR" sz="2400" b="1" dirty="0"/>
          </a:p>
          <a:p>
            <a:pPr lvl="1"/>
            <a:r>
              <a:rPr lang="fr-FR" dirty="0"/>
              <a:t>Créer ou mettre à jour l'infrastructure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8A4D095-A886-8957-7C93-2D2045A58C00}"/>
              </a:ext>
            </a:extLst>
          </p:cNvPr>
          <p:cNvSpPr txBox="1">
            <a:spLocks/>
          </p:cNvSpPr>
          <p:nvPr/>
        </p:nvSpPr>
        <p:spPr>
          <a:xfrm>
            <a:off x="6421394" y="2075688"/>
            <a:ext cx="5199106" cy="391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2400" b="1" dirty="0" err="1"/>
              <a:t>Terraform</a:t>
            </a:r>
            <a:r>
              <a:rPr lang="fr-FR" sz="2400" b="1" dirty="0"/>
              <a:t> destroy</a:t>
            </a:r>
          </a:p>
          <a:p>
            <a:pPr lvl="1"/>
            <a:r>
              <a:rPr lang="fr-FR" dirty="0"/>
              <a:t>Détruire les infrastructures créées antérieurement</a:t>
            </a:r>
          </a:p>
          <a:p>
            <a:r>
              <a:rPr lang="fr-FR" sz="2600" b="1" dirty="0" err="1"/>
              <a:t>Terraform</a:t>
            </a:r>
            <a:r>
              <a:rPr lang="fr-FR" sz="2600" b="1" dirty="0"/>
              <a:t> </a:t>
            </a:r>
            <a:r>
              <a:rPr lang="fr-FR" sz="2600" b="1" dirty="0" err="1"/>
              <a:t>validate</a:t>
            </a:r>
            <a:endParaRPr lang="fr-FR" sz="2600" b="1" dirty="0"/>
          </a:p>
          <a:p>
            <a:pPr lvl="1"/>
            <a:r>
              <a:rPr lang="fr-FR" dirty="0"/>
              <a:t>Vérifier si la configuration est valide</a:t>
            </a:r>
          </a:p>
          <a:p>
            <a:r>
              <a:rPr lang="fr-FR" sz="2600" b="1" dirty="0" err="1"/>
              <a:t>Terraform</a:t>
            </a:r>
            <a:r>
              <a:rPr lang="fr-FR" sz="2600" b="1" dirty="0"/>
              <a:t> -help</a:t>
            </a:r>
          </a:p>
        </p:txBody>
      </p:sp>
    </p:spTree>
    <p:extLst>
      <p:ext uri="{BB962C8B-B14F-4D97-AF65-F5344CB8AC3E}">
        <p14:creationId xmlns:p14="http://schemas.microsoft.com/office/powerpoint/2010/main" val="4262461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82AEE-74C7-C5C2-ED02-0C5D2F0F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33B136-B26A-420C-FC9B-A98C9F00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31" y="1988674"/>
            <a:ext cx="9439849" cy="41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3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7BB25-FC4A-0FDA-6A9F-CB3AD19B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State Management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48AAC9-31E1-B9C9-11B3-645ED8EE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4826000" cy="391098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 err="1"/>
              <a:t>Terraform</a:t>
            </a:r>
            <a:r>
              <a:rPr lang="fr-FR" sz="2000" b="1" dirty="0"/>
              <a:t> State est un fichier (</a:t>
            </a:r>
            <a:r>
              <a:rPr lang="fr-FR" sz="2000" b="1" dirty="0" err="1"/>
              <a:t>terraform.tfstate</a:t>
            </a:r>
            <a:r>
              <a:rPr lang="fr-FR" sz="2000" b="1" dirty="0"/>
              <a:t>) qui stocke l’état actuel de votre infrastructure provisionnée.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/>
              <a:t>Il sert de source de vérité pour savoir quelles ressources existent déjà dans votre environnement.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CDFA30-FAA0-6B22-DED6-39969C87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1140"/>
            <a:ext cx="5119868" cy="30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BE6D-EFDB-32A3-B34E-79AF87E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management – 5 Points clés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55B1E7-B018-28EC-E82C-D0E42E8DE141}"/>
              </a:ext>
            </a:extLst>
          </p:cNvPr>
          <p:cNvSpPr txBox="1"/>
          <p:nvPr/>
        </p:nvSpPr>
        <p:spPr>
          <a:xfrm>
            <a:off x="336722" y="1909186"/>
            <a:ext cx="631121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dirty="0"/>
              <a:t>1. </a:t>
            </a:r>
            <a:r>
              <a:rPr lang="fr-FR" sz="2000" b="1" u="sng" dirty="0" err="1"/>
              <a:t>Tracking</a:t>
            </a:r>
            <a:r>
              <a:rPr lang="fr-FR" sz="2000" b="1" u="sng" dirty="0"/>
              <a:t> des Ressources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fichier d’état permet de suivre les ID des ressources, leur configuration, et leurs métadonnées, ce qui est essentiel pour les opérations futures (</a:t>
            </a:r>
            <a:r>
              <a:rPr lang="fr-FR" dirty="0" err="1"/>
              <a:t>apply</a:t>
            </a:r>
            <a:r>
              <a:rPr lang="fr-FR" dirty="0"/>
              <a:t>, destroy, etc.).</a:t>
            </a:r>
          </a:p>
          <a:p>
            <a:endParaRPr lang="fr-FR" dirty="0"/>
          </a:p>
          <a:p>
            <a:r>
              <a:rPr lang="fr-FR" sz="2000" b="1" u="sng" dirty="0"/>
              <a:t>2. Planification des Modifications </a:t>
            </a:r>
            <a:r>
              <a:rPr lang="fr-FR" sz="20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Terraform</a:t>
            </a:r>
            <a:r>
              <a:rPr lang="fr-FR" dirty="0"/>
              <a:t> compare l’état actuel avec la configuration désirée pour déterminer les actions à entreprendre (création, modification, suppression).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u="sng" dirty="0"/>
              <a:t>3. Backend de Stockage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L’état peut être stocké localement ou dans un backend distant (S3, Azure Blob, etc.) pour une gestion centralisée et sécurisée.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4ACDE7-4CD3-43A8-B45D-B0CC6260624C}"/>
              </a:ext>
            </a:extLst>
          </p:cNvPr>
          <p:cNvSpPr txBox="1"/>
          <p:nvPr/>
        </p:nvSpPr>
        <p:spPr>
          <a:xfrm>
            <a:off x="7166918" y="1909186"/>
            <a:ext cx="4843045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dirty="0"/>
              <a:t>4. Verrouillage d’État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Certains backends supportent le verrouillage d’état, évitant les conflits lors d’exécutions concurrentes (</a:t>
            </a:r>
            <a:r>
              <a:rPr lang="fr-FR" dirty="0" err="1"/>
              <a:t>terraform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u="sng" dirty="0"/>
              <a:t>5. Sensibilité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fichier d’état peut contenir des informations sensibles (ex: mots de passe), d’où l’importance de le protéger et de gérer l’accès.</a:t>
            </a:r>
          </a:p>
        </p:txBody>
      </p:sp>
    </p:spTree>
    <p:extLst>
      <p:ext uri="{BB962C8B-B14F-4D97-AF65-F5344CB8AC3E}">
        <p14:creationId xmlns:p14="http://schemas.microsoft.com/office/powerpoint/2010/main" val="3682562422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1C2732"/>
    </a:dk2>
    <a:lt2>
      <a:srgbClr val="F3F0F1"/>
    </a:lt2>
    <a:accent1>
      <a:srgbClr val="21B782"/>
    </a:accent1>
    <a:accent2>
      <a:srgbClr val="14B1BC"/>
    </a:accent2>
    <a:accent3>
      <a:srgbClr val="298CE7"/>
    </a:accent3>
    <a:accent4>
      <a:srgbClr val="2E40D9"/>
    </a:accent4>
    <a:accent5>
      <a:srgbClr val="6529E7"/>
    </a:accent5>
    <a:accent6>
      <a:srgbClr val="A217D5"/>
    </a:accent6>
    <a:hlink>
      <a:srgbClr val="BF3F6C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1C2732"/>
    </a:dk2>
    <a:lt2>
      <a:srgbClr val="F3F0F1"/>
    </a:lt2>
    <a:accent1>
      <a:srgbClr val="21B782"/>
    </a:accent1>
    <a:accent2>
      <a:srgbClr val="14B1BC"/>
    </a:accent2>
    <a:accent3>
      <a:srgbClr val="298CE7"/>
    </a:accent3>
    <a:accent4>
      <a:srgbClr val="2E40D9"/>
    </a:accent4>
    <a:accent5>
      <a:srgbClr val="6529E7"/>
    </a:accent5>
    <a:accent6>
      <a:srgbClr val="A217D5"/>
    </a:accent6>
    <a:hlink>
      <a:srgbClr val="BF3F6C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2009</Words>
  <Application>Microsoft Macintosh PowerPoint</Application>
  <PresentationFormat>Grand écran</PresentationFormat>
  <Paragraphs>261</Paragraphs>
  <Slides>33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Batang</vt:lpstr>
      <vt:lpstr>.AppleSystemUIFontMonospaced</vt:lpstr>
      <vt:lpstr>.SF NS</vt:lpstr>
      <vt:lpstr>Aptos</vt:lpstr>
      <vt:lpstr>Arial</vt:lpstr>
      <vt:lpstr>Avenir Next LT Pro Light</vt:lpstr>
      <vt:lpstr>Wingdings</vt:lpstr>
      <vt:lpstr>AlignmentVTI</vt:lpstr>
      <vt:lpstr>IaC – Infrastructure as Code</vt:lpstr>
      <vt:lpstr>Module IaC - Déroulement</vt:lpstr>
      <vt:lpstr>Terraform vs Ansible</vt:lpstr>
      <vt:lpstr>Terraform - Présentation</vt:lpstr>
      <vt:lpstr>Terraform – Points clés</vt:lpstr>
      <vt:lpstr>Terraform - Commandes</vt:lpstr>
      <vt:lpstr>Architecture</vt:lpstr>
      <vt:lpstr>Qu’est-ce que le State Management ?</vt:lpstr>
      <vt:lpstr>State management – 5 Points clés</vt:lpstr>
      <vt:lpstr>State management</vt:lpstr>
      <vt:lpstr>Idempotence</vt:lpstr>
      <vt:lpstr>Atelier</vt:lpstr>
      <vt:lpstr>Terraform – Organisation projet</vt:lpstr>
      <vt:lpstr>main.tf</vt:lpstr>
      <vt:lpstr>variables.tf</vt:lpstr>
      <vt:lpstr>providers.tf</vt:lpstr>
      <vt:lpstr>Module Terraform</vt:lpstr>
      <vt:lpstr>Ansible – Installation</vt:lpstr>
      <vt:lpstr>Ansible - Introduction</vt:lpstr>
      <vt:lpstr>Ansible – Pourquoi l’utiliser ?</vt:lpstr>
      <vt:lpstr>Ansible – Structure du projet </vt:lpstr>
      <vt:lpstr>Ansible – Inventory</vt:lpstr>
      <vt:lpstr>Ansible – Playbook</vt:lpstr>
      <vt:lpstr>Ansible – Roles</vt:lpstr>
      <vt:lpstr>Ansible – ansible.cfg</vt:lpstr>
      <vt:lpstr>Ansible – Module</vt:lpstr>
      <vt:lpstr>Ansible – Modules</vt:lpstr>
      <vt:lpstr>Ansible – Modules</vt:lpstr>
      <vt:lpstr>Ansible – Modules</vt:lpstr>
      <vt:lpstr>Ansible – Modules</vt:lpstr>
      <vt:lpstr>Ansible – Modules</vt:lpstr>
      <vt:lpstr>Ansible – Top Commands</vt:lpstr>
      <vt:lpstr>Ansible – Syntax &amp; Glossary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Ghandri</dc:creator>
  <cp:lastModifiedBy>Mahdi Ghandri</cp:lastModifiedBy>
  <cp:revision>31</cp:revision>
  <dcterms:created xsi:type="dcterms:W3CDTF">2024-09-01T10:52:49Z</dcterms:created>
  <dcterms:modified xsi:type="dcterms:W3CDTF">2024-09-03T08:41:48Z</dcterms:modified>
</cp:coreProperties>
</file>