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36"/>
  </p:notes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66" r:id="rId10"/>
    <p:sldId id="267" r:id="rId11"/>
    <p:sldId id="262" r:id="rId12"/>
    <p:sldId id="263" r:id="rId13"/>
    <p:sldId id="268" r:id="rId14"/>
    <p:sldId id="269" r:id="rId15"/>
    <p:sldId id="270" r:id="rId16"/>
    <p:sldId id="271" r:id="rId17"/>
    <p:sldId id="272" r:id="rId18"/>
    <p:sldId id="290" r:id="rId19"/>
    <p:sldId id="273" r:id="rId20"/>
    <p:sldId id="283" r:id="rId21"/>
    <p:sldId id="274" r:id="rId22"/>
    <p:sldId id="275" r:id="rId23"/>
    <p:sldId id="276" r:id="rId24"/>
    <p:sldId id="277" r:id="rId25"/>
    <p:sldId id="280" r:id="rId26"/>
    <p:sldId id="281" r:id="rId27"/>
    <p:sldId id="284" r:id="rId28"/>
    <p:sldId id="289" r:id="rId29"/>
    <p:sldId id="285" r:id="rId30"/>
    <p:sldId id="286" r:id="rId31"/>
    <p:sldId id="287" r:id="rId32"/>
    <p:sldId id="288" r:id="rId33"/>
    <p:sldId id="279" r:id="rId34"/>
    <p:sldId id="282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6"/>
    <p:restoredTop sz="83659"/>
  </p:normalViewPr>
  <p:slideViewPr>
    <p:cSldViewPr snapToGrid="0">
      <p:cViewPr varScale="1">
        <p:scale>
          <a:sx n="139" d="100"/>
          <a:sy n="139" d="100"/>
        </p:scale>
        <p:origin x="18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16F0B-265B-5041-8C26-E4D2256225CB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98029-4D65-5B41-A6D9-E9D164CD07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290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550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117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72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554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159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854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992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1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75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4077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64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77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415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075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fr-FR" b="1" dirty="0">
                <a:solidFill>
                  <a:srgbClr val="0E0E0E"/>
                </a:solidFill>
                <a:effectLst/>
                <a:latin typeface=".SF NS"/>
              </a:rPr>
              <a:t>Organisation des Dossiers et Fichiers</a:t>
            </a:r>
            <a:endParaRPr lang="fr-FR" dirty="0">
              <a:solidFill>
                <a:srgbClr val="0E0E0E"/>
              </a:solidFill>
              <a:effectLst/>
              <a:latin typeface=".SF NS"/>
            </a:endParaRPr>
          </a:p>
          <a:p>
            <a:pPr lvl="1"/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fr-FR" b="1" dirty="0">
                <a:solidFill>
                  <a:srgbClr val="0E0E0E"/>
                </a:solidFill>
                <a:effectLst/>
                <a:latin typeface=".SF NS"/>
              </a:rPr>
              <a:t>Root Directory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: Contient le fichier principal (</a:t>
            </a:r>
            <a:r>
              <a:rPr lang="fr-FR" dirty="0" err="1">
                <a:solidFill>
                  <a:srgbClr val="0E0E0E"/>
                </a:solidFill>
                <a:effectLst/>
                <a:latin typeface=".AppleSystemUIFontMonospaced"/>
              </a:rPr>
              <a:t>main.tf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) et les fichiers de configuration globaux.</a:t>
            </a:r>
          </a:p>
          <a:p>
            <a:pPr lvl="1"/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fr-FR" b="1" dirty="0" err="1">
                <a:solidFill>
                  <a:srgbClr val="0E0E0E"/>
                </a:solidFill>
                <a:effectLst/>
                <a:latin typeface=".SF NS"/>
              </a:rPr>
              <a:t>Environments</a:t>
            </a:r>
            <a:r>
              <a:rPr lang="fr-FR" b="1" dirty="0">
                <a:solidFill>
                  <a:srgbClr val="0E0E0E"/>
                </a:solidFill>
                <a:effectLst/>
                <a:latin typeface=".SF NS"/>
              </a:rPr>
              <a:t> Directory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: Contient les configurations spécifiques à chaque environnement (ex. </a:t>
            </a:r>
            <a:r>
              <a:rPr lang="fr-FR" dirty="0">
                <a:solidFill>
                  <a:srgbClr val="0E0E0E"/>
                </a:solidFill>
                <a:effectLst/>
                <a:latin typeface=".AppleSystemUIFontMonospaced"/>
              </a:rPr>
              <a:t>dev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fr-FR" dirty="0">
                <a:solidFill>
                  <a:srgbClr val="0E0E0E"/>
                </a:solidFill>
                <a:effectLst/>
                <a:latin typeface=".AppleSystemUIFontMonospaced"/>
              </a:rPr>
              <a:t>prod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).</a:t>
            </a:r>
          </a:p>
          <a:p>
            <a:pPr lvl="1"/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fr-FR" b="1" dirty="0">
                <a:solidFill>
                  <a:srgbClr val="0E0E0E"/>
                </a:solidFill>
                <a:effectLst/>
                <a:latin typeface=".SF NS"/>
              </a:rPr>
              <a:t>Modules Directory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: Contient des modules réutilisables qui encapsulent des blocs de code </a:t>
            </a:r>
            <a:r>
              <a:rPr lang="fr-FR" dirty="0" err="1">
                <a:solidFill>
                  <a:srgbClr val="0E0E0E"/>
                </a:solidFill>
                <a:effectLst/>
                <a:latin typeface=".SF NS"/>
              </a:rPr>
              <a:t>Terraform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827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669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491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035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66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96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44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59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8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96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63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07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37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3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50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89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6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erraform.i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ocs.ansible.com/ansible/latest/installation_guide/intro_installatio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reference_appendices/glossary.html" TargetMode="External"/><Relationship Id="rId2" Type="http://schemas.openxmlformats.org/officeDocument/2006/relationships/hyperlink" Target="https://docs.ansible.com/ansible/latest/reference_appendices/YAMLSynta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rière-plan vectoriel de couleurs vives qui éclaboussent">
            <a:extLst>
              <a:ext uri="{FF2B5EF4-FFF2-40B4-BE49-F238E27FC236}">
                <a16:creationId xmlns:a16="http://schemas.microsoft.com/office/drawing/2014/main" id="{1717378F-71AE-E966-D6FF-0226324E87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72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444960D-2755-4FA4-86F5-DFB471F17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4819615"/>
            <a:ext cx="7300616" cy="1264936"/>
          </a:xfrm>
        </p:spPr>
        <p:txBody>
          <a:bodyPr anchor="ctr">
            <a:normAutofit fontScale="90000"/>
          </a:bodyPr>
          <a:lstStyle/>
          <a:p>
            <a:r>
              <a:rPr lang="fr-FR" dirty="0" err="1">
                <a:solidFill>
                  <a:srgbClr val="FFFFFF"/>
                </a:solidFill>
              </a:rPr>
              <a:t>IaC</a:t>
            </a:r>
            <a:r>
              <a:rPr lang="fr-FR" dirty="0">
                <a:solidFill>
                  <a:srgbClr val="FFFFFF"/>
                </a:solidFill>
              </a:rPr>
              <a:t> – Infrastructure as Code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1ABB4B-0DC1-9249-CDA4-F69DDA250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2516" y="4901919"/>
            <a:ext cx="3483615" cy="1100329"/>
          </a:xfrm>
        </p:spPr>
        <p:txBody>
          <a:bodyPr anchor="ctr">
            <a:normAutofit fontScale="92500" lnSpcReduction="20000"/>
          </a:bodyPr>
          <a:lstStyle/>
          <a:p>
            <a:r>
              <a:rPr lang="fr-FR" sz="1600" dirty="0">
                <a:solidFill>
                  <a:srgbClr val="FFFFFF"/>
                </a:solidFill>
              </a:rPr>
              <a:t>EPSI Grenoble</a:t>
            </a:r>
          </a:p>
          <a:p>
            <a:r>
              <a:rPr lang="fr-FR" sz="1600" dirty="0">
                <a:solidFill>
                  <a:srgbClr val="FFFFFF"/>
                </a:solidFill>
              </a:rPr>
              <a:t>2024-2025</a:t>
            </a:r>
          </a:p>
          <a:p>
            <a:r>
              <a:rPr lang="fr-FR" sz="1600" dirty="0" err="1">
                <a:solidFill>
                  <a:srgbClr val="FFFFFF"/>
                </a:solidFill>
              </a:rPr>
              <a:t>maHDI</a:t>
            </a:r>
            <a:r>
              <a:rPr lang="fr-FR" sz="1600" dirty="0">
                <a:solidFill>
                  <a:srgbClr val="FFFFFF"/>
                </a:solidFill>
              </a:rPr>
              <a:t> GHANDRI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981B13-F880-47D1-BA19-C2C84FC75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4610607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889C86-81F5-4E2B-A1BF-3DC57716B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4300" y="4614653"/>
            <a:ext cx="0" cy="167486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1651B2-663F-4ED2-A7D2-9D74A5DFD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755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03BE6D-EFDB-32A3-B34E-79AF87EC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State management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336B446-53D7-E67C-EA2F-7BF0B6809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94" y="1992709"/>
            <a:ext cx="10216105" cy="417600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B846183-0699-A0DF-B490-140E444B2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0" y="786839"/>
            <a:ext cx="22225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22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5043BA-55E8-8E39-9FC8-FE8908E8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Idempotence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66FF667-9E83-53C8-E2B9-DB94B1FD1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3133411"/>
            <a:ext cx="7035800" cy="30353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E9A3619-6081-864D-CA74-53C0D83DAD00}"/>
              </a:ext>
            </a:extLst>
          </p:cNvPr>
          <p:cNvSpPr txBox="1"/>
          <p:nvPr/>
        </p:nvSpPr>
        <p:spPr>
          <a:xfrm>
            <a:off x="416688" y="2139529"/>
            <a:ext cx="1120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0" i="0" dirty="0">
                <a:solidFill>
                  <a:srgbClr val="BFBFBF"/>
                </a:solidFill>
                <a:effectLst/>
                <a:highlight>
                  <a:srgbClr val="1F1F1F"/>
                </a:highlight>
                <a:latin typeface="Arial" panose="020B0604020202020204" pitchFamily="34" charset="0"/>
              </a:rPr>
              <a:t>En mathématiques et en informatique, l'idempotence signifie qu'une opération a le même effet qu’on</a:t>
            </a:r>
          </a:p>
          <a:p>
            <a:pPr algn="ctr"/>
            <a:r>
              <a:rPr lang="fr-FR" b="0" i="0" dirty="0">
                <a:solidFill>
                  <a:srgbClr val="BFBFBF"/>
                </a:solidFill>
                <a:effectLst/>
                <a:highlight>
                  <a:srgbClr val="1F1F1F"/>
                </a:highlight>
                <a:latin typeface="Arial" panose="020B0604020202020204" pitchFamily="34" charset="0"/>
              </a:rPr>
              <a:t> l'applique une ou plusieurs fois. 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65AFA8F-C15C-8B4E-380E-30C323D1E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0" y="786839"/>
            <a:ext cx="22225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68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445CAC-AE0B-8B70-D621-C0CA07374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Atelier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75720E-D2AD-1DFF-CD95-2FF6560E9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Créer votre compte chez un fournisseur de cloud (Azure, AWS ou GCP).</a:t>
            </a:r>
          </a:p>
          <a:p>
            <a:endParaRPr lang="fr-FR" dirty="0"/>
          </a:p>
          <a:p>
            <a:r>
              <a:rPr lang="fr-FR" dirty="0"/>
              <a:t>Installer </a:t>
            </a:r>
            <a:r>
              <a:rPr lang="fr-FR" dirty="0" err="1"/>
              <a:t>Terraform</a:t>
            </a:r>
            <a:endParaRPr lang="fr-FR" dirty="0"/>
          </a:p>
          <a:p>
            <a:pPr lvl="1"/>
            <a:r>
              <a:rPr lang="fr-FR" dirty="0" err="1"/>
              <a:t>Brew</a:t>
            </a:r>
            <a:r>
              <a:rPr lang="fr-FR" dirty="0"/>
              <a:t>, </a:t>
            </a:r>
            <a:r>
              <a:rPr lang="fr-FR" dirty="0" err="1"/>
              <a:t>apt</a:t>
            </a:r>
            <a:r>
              <a:rPr lang="fr-FR" dirty="0"/>
              <a:t>, </a:t>
            </a:r>
            <a:r>
              <a:rPr lang="fr-FR" dirty="0" err="1"/>
              <a:t>powershell</a:t>
            </a:r>
            <a:r>
              <a:rPr lang="fr-FR" dirty="0"/>
              <a:t> ou autres…</a:t>
            </a:r>
          </a:p>
          <a:p>
            <a:pPr lvl="1"/>
            <a:r>
              <a:rPr lang="fr-FR" dirty="0">
                <a:hlinkClick r:id="rId2"/>
              </a:rPr>
              <a:t>https://www.terraform.io/</a:t>
            </a:r>
            <a:r>
              <a:rPr lang="fr-FR" dirty="0"/>
              <a:t> </a:t>
            </a:r>
          </a:p>
          <a:p>
            <a:pPr marL="228600" lvl="1" indent="0">
              <a:buNone/>
            </a:pPr>
            <a:endParaRPr lang="fr-FR" dirty="0"/>
          </a:p>
          <a:p>
            <a:r>
              <a:rPr lang="fr-FR" dirty="0"/>
              <a:t>Utilisez Visual Studio Code.</a:t>
            </a:r>
          </a:p>
          <a:p>
            <a:r>
              <a:rPr lang="fr-FR" dirty="0"/>
              <a:t>Cloner et gérer votre projet avec Git.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8253585-CBF3-A05D-037D-238A1DDC3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0" y="786839"/>
            <a:ext cx="22225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49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BC5C2B-CF79-1F9B-511D-84CA58EB6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Terraform</a:t>
            </a:r>
            <a:r>
              <a:rPr lang="fr-FR" dirty="0"/>
              <a:t> – Organisation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30CDD7-97CF-1E07-6604-3B16B9361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 err="1"/>
              <a:t>project</a:t>
            </a:r>
            <a:r>
              <a:rPr lang="fr-FR" dirty="0"/>
              <a:t>-root/</a:t>
            </a:r>
          </a:p>
          <a:p>
            <a:pPr marL="0" indent="0">
              <a:buNone/>
            </a:pPr>
            <a:r>
              <a:rPr lang="fr-FR" dirty="0"/>
              <a:t>├── </a:t>
            </a:r>
            <a:r>
              <a:rPr lang="fr-FR" dirty="0" err="1"/>
              <a:t>main.tf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├── </a:t>
            </a:r>
            <a:r>
              <a:rPr lang="fr-FR" dirty="0" err="1"/>
              <a:t>variables.tf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├── </a:t>
            </a:r>
            <a:r>
              <a:rPr lang="fr-FR" dirty="0" err="1"/>
              <a:t>outputs.tf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├── </a:t>
            </a:r>
            <a:r>
              <a:rPr lang="fr-FR" dirty="0" err="1"/>
              <a:t>providers.tf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├── </a:t>
            </a:r>
            <a:r>
              <a:rPr lang="fr-FR" dirty="0" err="1"/>
              <a:t>environments</a:t>
            </a:r>
            <a:r>
              <a:rPr lang="fr-FR" dirty="0"/>
              <a:t>/</a:t>
            </a:r>
          </a:p>
          <a:p>
            <a:pPr marL="0" indent="0">
              <a:buNone/>
            </a:pPr>
            <a:r>
              <a:rPr lang="fr-FR" dirty="0"/>
              <a:t>	└── dev/</a:t>
            </a:r>
          </a:p>
          <a:p>
            <a:pPr marL="0" indent="0">
              <a:buNone/>
            </a:pPr>
            <a:r>
              <a:rPr lang="fr-FR" dirty="0"/>
              <a:t>└── modules/</a:t>
            </a:r>
          </a:p>
          <a:p>
            <a:pPr marL="0" indent="0">
              <a:buNone/>
            </a:pPr>
            <a:r>
              <a:rPr lang="fr-FR" dirty="0"/>
              <a:t>    	└── network/</a:t>
            </a:r>
          </a:p>
          <a:p>
            <a:pPr marL="0" indent="0">
              <a:buNone/>
            </a:pPr>
            <a:r>
              <a:rPr lang="fr-FR" dirty="0"/>
              <a:t>	└── </a:t>
            </a:r>
            <a:r>
              <a:rPr lang="fr-FR" dirty="0" err="1"/>
              <a:t>compute</a:t>
            </a:r>
            <a:r>
              <a:rPr lang="fr-FR" dirty="0"/>
              <a:t>/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9888D40-04B1-80B4-4861-4F6509249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328" y="1990687"/>
            <a:ext cx="2595093" cy="391098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1D439DE-21F9-43AA-B766-1CC2AF160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000" y="786839"/>
            <a:ext cx="22225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22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main.tf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6492FB-61C6-7510-BC96-2B656A62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Fonction du Fichier </a:t>
            </a:r>
            <a:r>
              <a:rPr lang="fr-FR" b="1" dirty="0" err="1"/>
              <a:t>main.tf</a:t>
            </a:r>
            <a:r>
              <a:rPr lang="fr-FR" dirty="0"/>
              <a:t>:</a:t>
            </a:r>
          </a:p>
          <a:p>
            <a:pPr marL="0" indent="0">
              <a:buNone/>
            </a:pPr>
            <a:endParaRPr lang="fr-FR" dirty="0"/>
          </a:p>
          <a:p>
            <a:pPr lvl="2"/>
            <a:r>
              <a:rPr lang="fr-FR" b="1" dirty="0"/>
              <a:t>Point d’entrée principal de la configuration.</a:t>
            </a:r>
          </a:p>
          <a:p>
            <a:pPr lvl="2"/>
            <a:r>
              <a:rPr lang="fr-FR" b="1" dirty="0"/>
              <a:t>Contient la définition des ressources à créer.</a:t>
            </a:r>
          </a:p>
          <a:p>
            <a:pPr lvl="2"/>
            <a:r>
              <a:rPr lang="fr-FR" b="1" dirty="0"/>
              <a:t>Appelle les modules si utilisés.</a:t>
            </a:r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DCA9DDC-34DC-5172-84E9-E3839DC6B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773" y="2690774"/>
            <a:ext cx="4857132" cy="246809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7019F31-437C-F193-2DC6-02FB806DE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0" y="786839"/>
            <a:ext cx="22225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84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variables.tf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6492FB-61C6-7510-BC96-2B656A62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Fonction du Fichier </a:t>
            </a:r>
            <a:r>
              <a:rPr lang="fr-FR" b="1" dirty="0" err="1"/>
              <a:t>variables.tf</a:t>
            </a:r>
            <a:r>
              <a:rPr lang="fr-FR" dirty="0"/>
              <a:t>:</a:t>
            </a:r>
          </a:p>
          <a:p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Définition des variables d’entrée utilisées dans le projet.</a:t>
            </a:r>
          </a:p>
          <a:p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Facilite la réutilisation du code et rend la configuration plus flexible.</a:t>
            </a:r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634C58-8B79-4ED7-7896-C6F668660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277" y="3836579"/>
            <a:ext cx="5385699" cy="188103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A97EF57-ED66-B58D-CE1F-878F1AFE3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0" y="786839"/>
            <a:ext cx="22225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94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providers.tf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6492FB-61C6-7510-BC96-2B656A62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Fonction du Fichier </a:t>
            </a:r>
            <a:r>
              <a:rPr lang="fr-FR" b="1" dirty="0" err="1"/>
              <a:t>providers.tf</a:t>
            </a:r>
            <a:r>
              <a:rPr lang="fr-FR" dirty="0"/>
              <a:t>:</a:t>
            </a:r>
          </a:p>
          <a:p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Spécifie les fournisseurs de cloud (Azure, AWS, etc.) que </a:t>
            </a:r>
            <a:r>
              <a:rPr lang="fr-FR" dirty="0" err="1">
                <a:solidFill>
                  <a:srgbClr val="0E0E0E"/>
                </a:solidFill>
                <a:effectLst/>
                <a:latin typeface=".SF NS"/>
              </a:rPr>
              <a:t>Terraform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 utilisera.</a:t>
            </a:r>
          </a:p>
          <a:p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Définit les informations d’authentification et de configuration globales pour ces fournisseurs.</a:t>
            </a:r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2D45664-EE2C-B867-C3B0-A7573D74D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540" y="3988698"/>
            <a:ext cx="5384800" cy="14859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E2F8995-DE1A-E023-5CFB-96CD6D6B5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0" y="786839"/>
            <a:ext cx="22225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12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</a:t>
            </a:r>
            <a:r>
              <a:rPr lang="fr-FR" dirty="0" err="1"/>
              <a:t>Terraform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6492FB-61C6-7510-BC96-2B656A62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Qu’est-ce qu’un module </a:t>
            </a:r>
            <a:r>
              <a:rPr lang="fr-FR" dirty="0" err="1"/>
              <a:t>Terraform</a:t>
            </a:r>
            <a:r>
              <a:rPr lang="fr-FR" dirty="0"/>
              <a:t> ?</a:t>
            </a:r>
          </a:p>
          <a:p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Un groupe de ressources configurées ensemble pour être réutilisées.</a:t>
            </a:r>
          </a:p>
          <a:p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Encouragent la modularité et la réutilisation du code.</a:t>
            </a:r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E04FD20-F89C-D20E-4D56-3F03D4AE7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968" y="3851695"/>
            <a:ext cx="6607052" cy="146477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923C589-C5D9-4017-D1B9-174A474D9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0" y="786839"/>
            <a:ext cx="22225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2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F5C8B8-175C-6A49-2999-427297FD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Terraform</a:t>
            </a:r>
            <a:r>
              <a:rPr lang="fr-FR" dirty="0"/>
              <a:t> &amp; Ansible - complémentarité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FB1E04-216A-8BC6-18C4-F252E7DD0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3099816"/>
            <a:ext cx="4805172" cy="2905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0E0E0E"/>
                </a:solidFill>
                <a:effectLst/>
              </a:rPr>
              <a:t>Provisionnement avec </a:t>
            </a:r>
            <a:r>
              <a:rPr lang="fr-FR" b="1" dirty="0" err="1">
                <a:solidFill>
                  <a:srgbClr val="0E0E0E"/>
                </a:solidFill>
                <a:effectLst/>
              </a:rPr>
              <a:t>Terraform</a:t>
            </a:r>
            <a:r>
              <a:rPr lang="fr-FR" b="1" dirty="0">
                <a:solidFill>
                  <a:srgbClr val="0E0E0E"/>
                </a:solidFill>
                <a:effectLst/>
              </a:rPr>
              <a:t> :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r>
              <a:rPr lang="fr-FR" dirty="0" err="1">
                <a:solidFill>
                  <a:srgbClr val="0E0E0E"/>
                </a:solidFill>
                <a:effectLst/>
              </a:rPr>
              <a:t>Terraform</a:t>
            </a:r>
            <a:r>
              <a:rPr lang="fr-FR" dirty="0">
                <a:solidFill>
                  <a:srgbClr val="0E0E0E"/>
                </a:solidFill>
                <a:effectLst/>
              </a:rPr>
              <a:t> crée l’infrastructure brute (VM, réseaux, stockage).</a:t>
            </a:r>
          </a:p>
          <a:p>
            <a:r>
              <a:rPr lang="fr-FR" dirty="0">
                <a:solidFill>
                  <a:srgbClr val="0E0E0E"/>
                </a:solidFill>
                <a:effectLst/>
              </a:rPr>
              <a:t>Idéal pour gérer l’état global de l’infrastructure et garantir la reproductibilité.</a:t>
            </a:r>
          </a:p>
          <a:p>
            <a:endParaRPr lang="fr-FR" dirty="0">
              <a:solidFill>
                <a:srgbClr val="0E0E0E"/>
              </a:solidFill>
              <a:effectLst/>
            </a:endParaRP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0C49233-BC01-B6B0-5CCC-0F6C918F8D0E}"/>
              </a:ext>
            </a:extLst>
          </p:cNvPr>
          <p:cNvSpPr txBox="1"/>
          <p:nvPr/>
        </p:nvSpPr>
        <p:spPr>
          <a:xfrm>
            <a:off x="5838444" y="3164485"/>
            <a:ext cx="60990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2000" b="1" dirty="0">
                <a:solidFill>
                  <a:srgbClr val="0E0E0E"/>
                </a:solidFill>
                <a:effectLst/>
              </a:rPr>
              <a:t>Configuration avec Ansible :</a:t>
            </a:r>
          </a:p>
          <a:p>
            <a:pPr marL="0" indent="0">
              <a:buNone/>
            </a:pPr>
            <a:endParaRPr lang="fr-FR" sz="2000" b="1" dirty="0">
              <a:solidFill>
                <a:srgbClr val="0E0E0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E0E0E"/>
                </a:solidFill>
                <a:effectLst/>
              </a:rPr>
              <a:t>Une fois l’infrastructure déployée par </a:t>
            </a:r>
            <a:r>
              <a:rPr lang="fr-FR" sz="2000" dirty="0" err="1">
                <a:solidFill>
                  <a:srgbClr val="0E0E0E"/>
                </a:solidFill>
                <a:effectLst/>
              </a:rPr>
              <a:t>Terraform</a:t>
            </a:r>
            <a:r>
              <a:rPr lang="fr-FR" sz="2000" dirty="0">
                <a:solidFill>
                  <a:srgbClr val="0E0E0E"/>
                </a:solidFill>
                <a:effectLst/>
              </a:rPr>
              <a:t>, Ansible est utilisé pour installer des logiciels, configurer des services, et maintenir les configurations.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E0E0E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E0E0E"/>
                </a:solidFill>
                <a:effectLst/>
              </a:rPr>
              <a:t>Gère les mises à jour, la configuration continue et l’application des changements.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4FAF5F3-15CD-688E-C0BE-088F79D91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679" y="1970527"/>
            <a:ext cx="1129289" cy="112928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2FC6328-9F40-C85A-F722-615C73710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920" y="2035196"/>
            <a:ext cx="2222500" cy="889000"/>
          </a:xfrm>
          <a:prstGeom prst="rect">
            <a:avLst/>
          </a:prstGeom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522EE2F-A59A-839B-EAFB-2BAF20307BE0}"/>
              </a:ext>
            </a:extLst>
          </p:cNvPr>
          <p:cNvCxnSpPr/>
          <p:nvPr/>
        </p:nvCxnSpPr>
        <p:spPr>
          <a:xfrm>
            <a:off x="5376672" y="2035196"/>
            <a:ext cx="0" cy="406385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974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Ansible – Installation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6492FB-61C6-7510-BC96-2B656A62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>
                <a:solidFill>
                  <a:srgbClr val="0E0E0E"/>
                </a:solidFill>
                <a:effectLst/>
              </a:rPr>
              <a:t>Pré-requis</a:t>
            </a:r>
            <a:r>
              <a:rPr lang="fr-FR" dirty="0">
                <a:solidFill>
                  <a:srgbClr val="0E0E0E"/>
                </a:solidFill>
                <a:effectLst/>
              </a:rPr>
              <a:t> :</a:t>
            </a:r>
          </a:p>
          <a:p>
            <a:pPr lvl="1"/>
            <a:r>
              <a:rPr lang="fr-FR" b="1" dirty="0">
                <a:solidFill>
                  <a:srgbClr val="0E0E0E"/>
                </a:solidFill>
                <a:effectLst/>
              </a:rPr>
              <a:t>Système d’exploitation: </a:t>
            </a:r>
            <a:r>
              <a:rPr lang="fr-FR" dirty="0">
                <a:solidFill>
                  <a:srgbClr val="0E0E0E"/>
                </a:solidFill>
                <a:effectLst/>
              </a:rPr>
              <a:t>Windows, Linux (Ubuntu, CentOS, etc.) ou </a:t>
            </a:r>
            <a:r>
              <a:rPr lang="fr-FR" dirty="0" err="1">
                <a:solidFill>
                  <a:srgbClr val="0E0E0E"/>
                </a:solidFill>
                <a:effectLst/>
              </a:rPr>
              <a:t>macOS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lvl="1"/>
            <a:r>
              <a:rPr lang="fr-FR" b="1" dirty="0">
                <a:solidFill>
                  <a:srgbClr val="0E0E0E"/>
                </a:solidFill>
                <a:effectLst/>
              </a:rPr>
              <a:t>Python 3:</a:t>
            </a:r>
            <a:r>
              <a:rPr lang="fr-FR" dirty="0">
                <a:solidFill>
                  <a:srgbClr val="0E0E0E"/>
                </a:solidFill>
                <a:effectLst/>
              </a:rPr>
              <a:t> Ansible nécessite Python 3 ou &gt;. Sur la plupart des systèmes, Python est déjà installé.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Guide d’installation :</a:t>
            </a:r>
          </a:p>
          <a:p>
            <a:pPr lvl="1"/>
            <a:r>
              <a:rPr lang="fr-FR" dirty="0">
                <a:hlinkClick r:id="rId2"/>
              </a:rPr>
              <a:t>https://docs.ansible.com/ansible/latest/installation_guide/intro_installation.html</a:t>
            </a:r>
            <a:r>
              <a:rPr lang="fr-FR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5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8E6C8D-C7D6-1A79-D503-774233034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Module </a:t>
            </a:r>
            <a:r>
              <a:rPr lang="fr-FR" dirty="0" err="1"/>
              <a:t>IaC</a:t>
            </a:r>
            <a:r>
              <a:rPr lang="fr-FR" dirty="0"/>
              <a:t> - Déroulement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9BC403-9ED7-5A2A-5AB2-43E17F00F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Groupe de 2 à 3 personnes.</a:t>
            </a:r>
          </a:p>
          <a:p>
            <a:r>
              <a:rPr lang="fr-FR" dirty="0"/>
              <a:t>Atelier technique :</a:t>
            </a:r>
          </a:p>
          <a:p>
            <a:pPr lvl="1"/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jour : </a:t>
            </a:r>
            <a:r>
              <a:rPr lang="fr-FR" dirty="0" err="1"/>
              <a:t>Terraform</a:t>
            </a:r>
            <a:endParaRPr lang="fr-FR" dirty="0"/>
          </a:p>
          <a:p>
            <a:pPr lvl="1"/>
            <a:r>
              <a:rPr lang="fr-FR" dirty="0"/>
              <a:t>2</a:t>
            </a:r>
            <a:r>
              <a:rPr lang="fr-FR" baseline="30000" dirty="0"/>
              <a:t>ème</a:t>
            </a:r>
            <a:r>
              <a:rPr lang="fr-FR" dirty="0"/>
              <a:t> jour : Ansible</a:t>
            </a:r>
          </a:p>
          <a:p>
            <a:r>
              <a:rPr lang="fr-FR" dirty="0"/>
              <a:t>Compte Cloud (Azure, AWS ou GCP)</a:t>
            </a:r>
          </a:p>
          <a:p>
            <a:r>
              <a:rPr lang="fr-FR" dirty="0"/>
              <a:t>Notation</a:t>
            </a:r>
          </a:p>
          <a:p>
            <a:pPr lvl="1"/>
            <a:r>
              <a:rPr lang="fr-FR" dirty="0"/>
              <a:t>Repos git (code et configuration </a:t>
            </a:r>
            <a:r>
              <a:rPr lang="fr-FR" dirty="0" err="1"/>
              <a:t>Terraform</a:t>
            </a:r>
            <a:r>
              <a:rPr lang="fr-FR" dirty="0"/>
              <a:t> &amp; Ansible) </a:t>
            </a:r>
            <a:endParaRPr lang="fr-FR" b="1" dirty="0"/>
          </a:p>
          <a:p>
            <a:pPr lvl="1"/>
            <a:r>
              <a:rPr lang="fr-FR" dirty="0"/>
              <a:t>Documentation (Problèmes rencontrés, mise en place, commentaires, </a:t>
            </a:r>
            <a:r>
              <a:rPr lang="fr-FR" dirty="0" err="1"/>
              <a:t>screenshot</a:t>
            </a:r>
            <a:r>
              <a:rPr lang="fr-FR" dirty="0"/>
              <a:t> output)</a:t>
            </a:r>
          </a:p>
        </p:txBody>
      </p:sp>
    </p:spTree>
    <p:extLst>
      <p:ext uri="{BB962C8B-B14F-4D97-AF65-F5344CB8AC3E}">
        <p14:creationId xmlns:p14="http://schemas.microsoft.com/office/powerpoint/2010/main" val="3584391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Ansible - 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6492FB-61C6-7510-BC96-2B656A62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>
                <a:solidFill>
                  <a:srgbClr val="0E0E0E"/>
                </a:solidFill>
                <a:effectLst/>
              </a:rPr>
              <a:t>Ansible est un outil open-source d’automatisation de l’infrastructure, utilisé pour la gestion de la configuration, le déploiement d’applications, et l’orchestration.</a:t>
            </a:r>
          </a:p>
          <a:p>
            <a:r>
              <a:rPr lang="fr-FR" dirty="0">
                <a:solidFill>
                  <a:srgbClr val="0E0E0E"/>
                </a:solidFill>
                <a:effectLst/>
              </a:rPr>
              <a:t>Ansible est </a:t>
            </a:r>
            <a:r>
              <a:rPr lang="fr-FR" dirty="0" err="1">
                <a:solidFill>
                  <a:srgbClr val="0E0E0E"/>
                </a:solidFill>
                <a:effectLst/>
              </a:rPr>
              <a:t>agentless</a:t>
            </a:r>
            <a:r>
              <a:rPr lang="fr-FR" dirty="0">
                <a:solidFill>
                  <a:srgbClr val="0E0E0E"/>
                </a:solidFill>
                <a:effectLst/>
              </a:rPr>
              <a:t> (sans agent) : il n’y a pas besoin d’installer de logiciel sur les serveurs gérés, car il utilise SSH pour les connexions.</a:t>
            </a:r>
          </a:p>
          <a:p>
            <a:endParaRPr lang="fr-FR" dirty="0"/>
          </a:p>
          <a:p>
            <a:r>
              <a:rPr lang="fr-FR" b="1" dirty="0">
                <a:solidFill>
                  <a:srgbClr val="0E0E0E"/>
                </a:solidFill>
                <a:effectLst/>
              </a:rPr>
              <a:t>Fonctionnement :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Ansible exécute des “</a:t>
            </a:r>
            <a:r>
              <a:rPr lang="fr-FR" dirty="0" err="1">
                <a:solidFill>
                  <a:srgbClr val="0E0E0E"/>
                </a:solidFill>
                <a:effectLst/>
              </a:rPr>
              <a:t>playbooks</a:t>
            </a:r>
            <a:r>
              <a:rPr lang="fr-FR" dirty="0">
                <a:solidFill>
                  <a:srgbClr val="0E0E0E"/>
                </a:solidFill>
                <a:effectLst/>
              </a:rPr>
              <a:t>” écrits en YAML, un langage simple et lisible par l’humain, pour définir l’état désiré des systèmes.</a:t>
            </a: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Il peut gérer des milliers de machines en parallèle, automatisant les tâches répétitives et réduisant les erreurs humaines.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77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Ansible – Pourquoi l’utiliser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6492FB-61C6-7510-BC96-2B656A62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b="1" dirty="0">
                <a:solidFill>
                  <a:srgbClr val="0E0E0E"/>
                </a:solidFill>
                <a:effectLst/>
              </a:rPr>
              <a:t>Simplicité :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Ansible est facile à installer et à utiliser, avec une courbe d’apprentissage douce. Il n’y a pas besoin de connaissances approfondies en programmation.</a:t>
            </a:r>
          </a:p>
          <a:p>
            <a:r>
              <a:rPr lang="fr-FR" b="1" dirty="0" err="1">
                <a:solidFill>
                  <a:srgbClr val="0E0E0E"/>
                </a:solidFill>
                <a:effectLst/>
              </a:rPr>
              <a:t>Agentless</a:t>
            </a:r>
            <a:r>
              <a:rPr lang="fr-FR" b="1" dirty="0">
                <a:solidFill>
                  <a:srgbClr val="0E0E0E"/>
                </a:solidFill>
                <a:effectLst/>
              </a:rPr>
              <a:t> :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Contrairement à d’autres outils, Ansible ne nécessite pas d’agent sur les serveurs gérés. Il utilise SSH pour se connecter aux hôtes, simplifiant ainsi la gestion.</a:t>
            </a:r>
          </a:p>
          <a:p>
            <a:r>
              <a:rPr lang="fr-FR" b="1" dirty="0">
                <a:solidFill>
                  <a:srgbClr val="0E0E0E"/>
                </a:solidFill>
                <a:effectLst/>
              </a:rPr>
              <a:t>Idempotence :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Ansible garantit que les tâches sont idempotentes, ce qui signifie que vous pouvez exécuter un </a:t>
            </a:r>
            <a:r>
              <a:rPr lang="fr-FR" dirty="0" err="1">
                <a:solidFill>
                  <a:srgbClr val="0E0E0E"/>
                </a:solidFill>
                <a:effectLst/>
              </a:rPr>
              <a:t>playbook</a:t>
            </a:r>
            <a:r>
              <a:rPr lang="fr-FR" dirty="0">
                <a:solidFill>
                  <a:srgbClr val="0E0E0E"/>
                </a:solidFill>
                <a:effectLst/>
              </a:rPr>
              <a:t> plusieurs fois sans changer l’état des systèmes s’ils sont déjà configurés correctement.</a:t>
            </a:r>
          </a:p>
          <a:p>
            <a:r>
              <a:rPr lang="fr-FR" b="1" dirty="0">
                <a:solidFill>
                  <a:srgbClr val="0E0E0E"/>
                </a:solidFill>
                <a:effectLst/>
              </a:rPr>
              <a:t>Grande communauté et intégration :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Large communauté open-source offrant des modules et des rôles prédéfinis pour un large éventail de tâches. Compatible avec de nombreux outils DevOps et services cloud.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37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Ansible – Structure du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6492FB-61C6-7510-BC96-2B656A62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b="1" dirty="0">
                <a:solidFill>
                  <a:srgbClr val="0E0E0E"/>
                </a:solidFill>
                <a:effectLst/>
              </a:rPr>
              <a:t>Dossier Inventory: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Fichier hosts listant les serveurs gérés par Ansible, organisés en groupes (ex : </a:t>
            </a:r>
            <a:r>
              <a:rPr lang="fr-FR" dirty="0" err="1">
                <a:solidFill>
                  <a:srgbClr val="0E0E0E"/>
                </a:solidFill>
                <a:effectLst/>
              </a:rPr>
              <a:t>webservers</a:t>
            </a:r>
            <a:r>
              <a:rPr lang="fr-FR" dirty="0">
                <a:solidFill>
                  <a:srgbClr val="0E0E0E"/>
                </a:solidFill>
                <a:effectLst/>
              </a:rPr>
              <a:t>, </a:t>
            </a:r>
            <a:r>
              <a:rPr lang="fr-FR" dirty="0" err="1">
                <a:solidFill>
                  <a:srgbClr val="0E0E0E"/>
                </a:solidFill>
                <a:effectLst/>
              </a:rPr>
              <a:t>dbservers</a:t>
            </a:r>
            <a:r>
              <a:rPr lang="fr-FR" dirty="0">
                <a:solidFill>
                  <a:srgbClr val="0E0E0E"/>
                </a:solidFill>
                <a:effectLst/>
              </a:rPr>
              <a:t>).</a:t>
            </a:r>
          </a:p>
          <a:p>
            <a:r>
              <a:rPr lang="fr-FR" b="1" dirty="0">
                <a:solidFill>
                  <a:srgbClr val="0E0E0E"/>
                </a:solidFill>
                <a:effectLst/>
              </a:rPr>
              <a:t>Dossier </a:t>
            </a:r>
            <a:r>
              <a:rPr lang="fr-FR" b="1" dirty="0" err="1">
                <a:solidFill>
                  <a:srgbClr val="0E0E0E"/>
                </a:solidFill>
                <a:effectLst/>
              </a:rPr>
              <a:t>Playbooks</a:t>
            </a:r>
            <a:r>
              <a:rPr lang="fr-FR" b="1" dirty="0">
                <a:solidFill>
                  <a:srgbClr val="0E0E0E"/>
                </a:solidFill>
                <a:effectLst/>
              </a:rPr>
              <a:t> :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Document écrit en YAML décrivant les tâches à exécuter sur les serveurs. Contient une ou plusieurs “</a:t>
            </a:r>
            <a:r>
              <a:rPr lang="fr-FR" dirty="0" err="1">
                <a:solidFill>
                  <a:srgbClr val="0E0E0E"/>
                </a:solidFill>
                <a:effectLst/>
              </a:rPr>
              <a:t>plays</a:t>
            </a:r>
            <a:r>
              <a:rPr lang="fr-FR" dirty="0">
                <a:solidFill>
                  <a:srgbClr val="0E0E0E"/>
                </a:solidFill>
                <a:effectLst/>
              </a:rPr>
              <a:t>”, chacune ciblant un groupe d’hôtes.</a:t>
            </a:r>
          </a:p>
          <a:p>
            <a:r>
              <a:rPr lang="fr-FR" b="1" dirty="0">
                <a:solidFill>
                  <a:srgbClr val="0E0E0E"/>
                </a:solidFill>
                <a:effectLst/>
              </a:rPr>
              <a:t>Dossier </a:t>
            </a:r>
            <a:r>
              <a:rPr lang="fr-FR" b="1" dirty="0" err="1">
                <a:solidFill>
                  <a:srgbClr val="0E0E0E"/>
                </a:solidFill>
                <a:effectLst/>
              </a:rPr>
              <a:t>Roles</a:t>
            </a:r>
            <a:r>
              <a:rPr lang="fr-FR" b="1" dirty="0">
                <a:solidFill>
                  <a:srgbClr val="0E0E0E"/>
                </a:solidFill>
              </a:rPr>
              <a:t> </a:t>
            </a:r>
            <a:r>
              <a:rPr lang="fr-FR" b="1" dirty="0">
                <a:solidFill>
                  <a:srgbClr val="0E0E0E"/>
                </a:solidFill>
                <a:effectLst/>
              </a:rPr>
              <a:t>: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Structure modulaire permettant de réutiliser des tâches, fichiers, </a:t>
            </a:r>
            <a:r>
              <a:rPr lang="fr-FR" dirty="0" err="1">
                <a:solidFill>
                  <a:srgbClr val="0E0E0E"/>
                </a:solidFill>
                <a:effectLst/>
              </a:rPr>
              <a:t>templates</a:t>
            </a:r>
            <a:r>
              <a:rPr lang="fr-FR" dirty="0">
                <a:solidFill>
                  <a:srgbClr val="0E0E0E"/>
                </a:solidFill>
                <a:effectLst/>
              </a:rPr>
              <a:t> et variables de manière organisée. Exemples : </a:t>
            </a:r>
            <a:r>
              <a:rPr lang="fr-FR" dirty="0" err="1">
                <a:solidFill>
                  <a:srgbClr val="0E0E0E"/>
                </a:solidFill>
                <a:effectLst/>
              </a:rPr>
              <a:t>roles</a:t>
            </a:r>
            <a:r>
              <a:rPr lang="fr-FR" dirty="0">
                <a:solidFill>
                  <a:srgbClr val="0E0E0E"/>
                </a:solidFill>
                <a:effectLst/>
              </a:rPr>
              <a:t>/web, </a:t>
            </a:r>
            <a:r>
              <a:rPr lang="fr-FR" dirty="0" err="1">
                <a:solidFill>
                  <a:srgbClr val="0E0E0E"/>
                </a:solidFill>
                <a:effectLst/>
              </a:rPr>
              <a:t>roles</a:t>
            </a:r>
            <a:r>
              <a:rPr lang="fr-FR" dirty="0">
                <a:solidFill>
                  <a:srgbClr val="0E0E0E"/>
                </a:solidFill>
                <a:effectLst/>
              </a:rPr>
              <a:t>/</a:t>
            </a:r>
            <a:r>
              <a:rPr lang="fr-FR" dirty="0" err="1">
                <a:solidFill>
                  <a:srgbClr val="0E0E0E"/>
                </a:solidFill>
                <a:effectLst/>
              </a:rPr>
              <a:t>db</a:t>
            </a:r>
            <a:r>
              <a:rPr lang="fr-FR" dirty="0">
                <a:solidFill>
                  <a:srgbClr val="0E0E0E"/>
                </a:solidFill>
                <a:effectLst/>
              </a:rPr>
              <a:t>.</a:t>
            </a:r>
          </a:p>
          <a:p>
            <a:r>
              <a:rPr lang="fr-FR" b="1" dirty="0">
                <a:solidFill>
                  <a:srgbClr val="0E0E0E"/>
                </a:solidFill>
                <a:effectLst/>
              </a:rPr>
              <a:t>Configuration (</a:t>
            </a:r>
            <a:r>
              <a:rPr lang="fr-FR" b="1" dirty="0" err="1">
                <a:solidFill>
                  <a:srgbClr val="0E0E0E"/>
                </a:solidFill>
                <a:effectLst/>
              </a:rPr>
              <a:t>ansible.cfg</a:t>
            </a:r>
            <a:r>
              <a:rPr lang="fr-FR" b="1" dirty="0">
                <a:solidFill>
                  <a:srgbClr val="0E0E0E"/>
                </a:solidFill>
                <a:effectLst/>
              </a:rPr>
              <a:t>) :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Fichier de configuration globale définissant les options par défaut pour Ansible, comme l’inventaire à utiliser ou le comportement des privilèges.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28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Ansible – Inventory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20719785-630E-FAAD-79D6-B38F0A692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04268" y="2751292"/>
            <a:ext cx="5523820" cy="321898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B0675A7-1ACF-3536-8CD3-C90D49E92C99}"/>
              </a:ext>
            </a:extLst>
          </p:cNvPr>
          <p:cNvSpPr txBox="1"/>
          <p:nvPr/>
        </p:nvSpPr>
        <p:spPr>
          <a:xfrm>
            <a:off x="1657028" y="2217218"/>
            <a:ext cx="8877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E0E0E"/>
                </a:solidFill>
                <a:effectLst/>
              </a:rPr>
              <a:t>Un fichier </a:t>
            </a:r>
            <a:r>
              <a:rPr lang="fr-FR" dirty="0" err="1">
                <a:solidFill>
                  <a:srgbClr val="0E0E0E"/>
                </a:solidFill>
                <a:effectLst/>
              </a:rPr>
              <a:t>inventory.yml</a:t>
            </a:r>
            <a:r>
              <a:rPr lang="fr-FR" dirty="0">
                <a:solidFill>
                  <a:srgbClr val="0E0E0E"/>
                </a:solidFill>
                <a:effectLst/>
              </a:rPr>
              <a:t> listant les serveurs gérés par Ansible, organisés en groupes.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8678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Ansible – </a:t>
            </a:r>
            <a:r>
              <a:rPr lang="fr-FR" dirty="0" err="1"/>
              <a:t>Playbook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B5743EF-13ED-5CAA-E040-61C5241A4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34699" y="2920193"/>
            <a:ext cx="4987729" cy="294973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7FE29B7-9B5B-9DB0-90FA-2800CCB48C4D}"/>
              </a:ext>
            </a:extLst>
          </p:cNvPr>
          <p:cNvSpPr txBox="1"/>
          <p:nvPr/>
        </p:nvSpPr>
        <p:spPr>
          <a:xfrm>
            <a:off x="2132126" y="2273862"/>
            <a:ext cx="6992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E0E0E"/>
                </a:solidFill>
                <a:effectLst/>
              </a:rPr>
              <a:t>Un fichier </a:t>
            </a:r>
            <a:r>
              <a:rPr lang="fr-FR" dirty="0" err="1">
                <a:solidFill>
                  <a:srgbClr val="0E0E0E"/>
                </a:solidFill>
                <a:effectLst/>
              </a:rPr>
              <a:t>site.yml</a:t>
            </a:r>
            <a:r>
              <a:rPr lang="fr-FR" dirty="0">
                <a:solidFill>
                  <a:srgbClr val="0E0E0E"/>
                </a:solidFill>
                <a:effectLst/>
              </a:rPr>
              <a:t> qui décrit les tâches à exécuter sur les serveurs.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3734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Ansible – </a:t>
            </a:r>
            <a:r>
              <a:rPr lang="fr-FR" dirty="0" err="1"/>
              <a:t>Roles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155F5B7-7A0B-04B7-B8AE-6BF316E17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904133"/>
          </a:xfrm>
        </p:spPr>
        <p:txBody>
          <a:bodyPr/>
          <a:lstStyle/>
          <a:p>
            <a:r>
              <a:rPr lang="fr-FR" dirty="0">
                <a:solidFill>
                  <a:srgbClr val="0E0E0E"/>
                </a:solidFill>
                <a:effectLst/>
              </a:rPr>
              <a:t>Structure modulaire permettant de réutiliser des tâches, fichiers, </a:t>
            </a:r>
            <a:r>
              <a:rPr lang="fr-FR" dirty="0" err="1">
                <a:solidFill>
                  <a:srgbClr val="0E0E0E"/>
                </a:solidFill>
                <a:effectLst/>
              </a:rPr>
              <a:t>templates</a:t>
            </a:r>
            <a:r>
              <a:rPr lang="fr-FR" dirty="0">
                <a:solidFill>
                  <a:srgbClr val="0E0E0E"/>
                </a:solidFill>
                <a:effectLst/>
              </a:rPr>
              <a:t>, et variables. Voici un exemple simple pour les rôles web et </a:t>
            </a:r>
            <a:r>
              <a:rPr lang="fr-FR" dirty="0" err="1">
                <a:solidFill>
                  <a:srgbClr val="0E0E0E"/>
                </a:solidFill>
                <a:effectLst/>
              </a:rPr>
              <a:t>db</a:t>
            </a:r>
            <a:r>
              <a:rPr lang="fr-FR" dirty="0">
                <a:solidFill>
                  <a:srgbClr val="0E0E0E"/>
                </a:solidFill>
                <a:effectLst/>
              </a:rPr>
              <a:t>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5F602DF-74BF-45BA-126A-87C9D61F1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15" y="4135799"/>
            <a:ext cx="1945124" cy="163846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0B820C8-35FB-CD5F-5A96-F44D1A660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2646" y="3782399"/>
            <a:ext cx="2313351" cy="234525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9AE1296-BF59-6896-AAAA-9D86B5ACE6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670" y="3964791"/>
            <a:ext cx="2671337" cy="198047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975DE1D-802D-4935-B2A6-81E376541C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3606" y="3581586"/>
            <a:ext cx="2870197" cy="105744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8221613-0F4F-89F2-7B2F-F8582BF4EC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3606" y="5176668"/>
            <a:ext cx="2760617" cy="88915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2BB552-5899-E021-F942-35DF35F27F76}"/>
              </a:ext>
            </a:extLst>
          </p:cNvPr>
          <p:cNvSpPr txBox="1"/>
          <p:nvPr/>
        </p:nvSpPr>
        <p:spPr>
          <a:xfrm>
            <a:off x="702404" y="3655441"/>
            <a:ext cx="1974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>
                <a:solidFill>
                  <a:srgbClr val="0E0E0E"/>
                </a:solidFill>
                <a:effectLst/>
                <a:latin typeface=".SF NS"/>
              </a:rPr>
              <a:t>Structure des rôles</a:t>
            </a:r>
            <a:endParaRPr lang="fr-FR" sz="1800" dirty="0">
              <a:solidFill>
                <a:srgbClr val="0E0E0E"/>
              </a:solidFill>
              <a:effectLst/>
              <a:latin typeface=".SF NS"/>
            </a:endParaRPr>
          </a:p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91E21A7-CE9D-977A-7CD1-8218B048A157}"/>
              </a:ext>
            </a:extLst>
          </p:cNvPr>
          <p:cNvSpPr txBox="1"/>
          <p:nvPr/>
        </p:nvSpPr>
        <p:spPr>
          <a:xfrm>
            <a:off x="3249326" y="3454628"/>
            <a:ext cx="16818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dirty="0" err="1">
                <a:solidFill>
                  <a:srgbClr val="0E0E0E"/>
                </a:solidFill>
                <a:effectLst/>
                <a:latin typeface=".SF NS"/>
              </a:rPr>
              <a:t>roles</a:t>
            </a:r>
            <a:r>
              <a:rPr lang="fr-FR" sz="1050" b="1" dirty="0">
                <a:solidFill>
                  <a:srgbClr val="0E0E0E"/>
                </a:solidFill>
                <a:effectLst/>
                <a:latin typeface=".SF NS"/>
              </a:rPr>
              <a:t>/web/</a:t>
            </a:r>
            <a:r>
              <a:rPr lang="fr-FR" sz="1050" b="1" dirty="0" err="1">
                <a:solidFill>
                  <a:srgbClr val="0E0E0E"/>
                </a:solidFill>
                <a:effectLst/>
                <a:latin typeface=".SF NS"/>
              </a:rPr>
              <a:t>tasks</a:t>
            </a:r>
            <a:r>
              <a:rPr lang="fr-FR" sz="1050" b="1" dirty="0">
                <a:solidFill>
                  <a:srgbClr val="0E0E0E"/>
                </a:solidFill>
                <a:effectLst/>
                <a:latin typeface=".SF NS"/>
              </a:rPr>
              <a:t>/</a:t>
            </a:r>
            <a:r>
              <a:rPr lang="fr-FR" sz="1050" b="1" dirty="0" err="1">
                <a:solidFill>
                  <a:srgbClr val="0E0E0E"/>
                </a:solidFill>
                <a:effectLst/>
                <a:latin typeface=".SF NS"/>
              </a:rPr>
              <a:t>main.yml</a:t>
            </a:r>
            <a:endParaRPr lang="fr-FR" sz="1050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0E9D47F-3237-84DC-986E-91AF5F279430}"/>
              </a:ext>
            </a:extLst>
          </p:cNvPr>
          <p:cNvSpPr txBox="1"/>
          <p:nvPr/>
        </p:nvSpPr>
        <p:spPr>
          <a:xfrm>
            <a:off x="5924932" y="3655441"/>
            <a:ext cx="1585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dirty="0" err="1">
                <a:solidFill>
                  <a:srgbClr val="0E0E0E"/>
                </a:solidFill>
                <a:effectLst/>
                <a:latin typeface=".SF NS"/>
              </a:rPr>
              <a:t>roles</a:t>
            </a:r>
            <a:r>
              <a:rPr lang="fr-FR" sz="1050" b="1" dirty="0">
                <a:solidFill>
                  <a:srgbClr val="0E0E0E"/>
                </a:solidFill>
                <a:effectLst/>
                <a:latin typeface=".SF NS"/>
              </a:rPr>
              <a:t>/</a:t>
            </a:r>
            <a:r>
              <a:rPr lang="fr-FR" sz="1050" b="1" dirty="0" err="1">
                <a:solidFill>
                  <a:srgbClr val="0E0E0E"/>
                </a:solidFill>
                <a:effectLst/>
                <a:latin typeface=".SF NS"/>
              </a:rPr>
              <a:t>db</a:t>
            </a:r>
            <a:r>
              <a:rPr lang="fr-FR" sz="1050" b="1" dirty="0">
                <a:solidFill>
                  <a:srgbClr val="0E0E0E"/>
                </a:solidFill>
                <a:effectLst/>
                <a:latin typeface=".SF NS"/>
              </a:rPr>
              <a:t>/</a:t>
            </a:r>
            <a:r>
              <a:rPr lang="fr-FR" sz="1050" b="1" dirty="0" err="1">
                <a:solidFill>
                  <a:srgbClr val="0E0E0E"/>
                </a:solidFill>
                <a:effectLst/>
                <a:latin typeface=".SF NS"/>
              </a:rPr>
              <a:t>tasks</a:t>
            </a:r>
            <a:r>
              <a:rPr lang="fr-FR" sz="1050" b="1" dirty="0">
                <a:solidFill>
                  <a:srgbClr val="0E0E0E"/>
                </a:solidFill>
                <a:effectLst/>
                <a:latin typeface=".SF NS"/>
              </a:rPr>
              <a:t>/</a:t>
            </a:r>
            <a:r>
              <a:rPr lang="fr-FR" sz="1050" b="1" dirty="0" err="1">
                <a:solidFill>
                  <a:srgbClr val="0E0E0E"/>
                </a:solidFill>
                <a:effectLst/>
                <a:latin typeface=".SF NS"/>
              </a:rPr>
              <a:t>main.yml</a:t>
            </a:r>
            <a:endParaRPr lang="fr-FR" sz="1050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071C7B4-EDF9-9753-2968-40025EF6BDD3}"/>
              </a:ext>
            </a:extLst>
          </p:cNvPr>
          <p:cNvSpPr txBox="1"/>
          <p:nvPr/>
        </p:nvSpPr>
        <p:spPr>
          <a:xfrm>
            <a:off x="8568772" y="3226333"/>
            <a:ext cx="2278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>
                <a:solidFill>
                  <a:srgbClr val="0E0E0E"/>
                </a:solidFill>
                <a:effectLst/>
                <a:latin typeface=".SF NS"/>
              </a:rPr>
              <a:t>roles</a:t>
            </a:r>
            <a:r>
              <a:rPr lang="fr-FR" sz="1100" b="1" dirty="0">
                <a:solidFill>
                  <a:srgbClr val="0E0E0E"/>
                </a:solidFill>
                <a:effectLst/>
                <a:latin typeface=".SF NS"/>
              </a:rPr>
              <a:t>/web/</a:t>
            </a:r>
            <a:r>
              <a:rPr lang="fr-FR" sz="1100" b="1" dirty="0" err="1">
                <a:solidFill>
                  <a:srgbClr val="0E0E0E"/>
                </a:solidFill>
                <a:effectLst/>
                <a:latin typeface=".SF NS"/>
              </a:rPr>
              <a:t>templates</a:t>
            </a:r>
            <a:r>
              <a:rPr lang="fr-FR" sz="1100" b="1" dirty="0">
                <a:solidFill>
                  <a:srgbClr val="0E0E0E"/>
                </a:solidFill>
                <a:effectLst/>
                <a:latin typeface=".SF NS"/>
              </a:rPr>
              <a:t>/index.html.j2</a:t>
            </a:r>
            <a:endParaRPr lang="fr-FR" sz="1100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3EEBDD9-4515-8208-3A77-F18E9F0590BC}"/>
              </a:ext>
            </a:extLst>
          </p:cNvPr>
          <p:cNvSpPr txBox="1"/>
          <p:nvPr/>
        </p:nvSpPr>
        <p:spPr>
          <a:xfrm>
            <a:off x="8941900" y="4893963"/>
            <a:ext cx="1669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>
                <a:solidFill>
                  <a:srgbClr val="0E0E0E"/>
                </a:solidFill>
                <a:effectLst/>
                <a:latin typeface=".SF NS"/>
              </a:rPr>
              <a:t>roles</a:t>
            </a:r>
            <a:r>
              <a:rPr lang="fr-FR" sz="1100" b="1" dirty="0">
                <a:solidFill>
                  <a:srgbClr val="0E0E0E"/>
                </a:solidFill>
                <a:effectLst/>
                <a:latin typeface=".SF NS"/>
              </a:rPr>
              <a:t>/</a:t>
            </a:r>
            <a:r>
              <a:rPr lang="fr-FR" sz="1100" b="1" dirty="0" err="1">
                <a:solidFill>
                  <a:srgbClr val="0E0E0E"/>
                </a:solidFill>
                <a:effectLst/>
                <a:latin typeface=".SF NS"/>
              </a:rPr>
              <a:t>db</a:t>
            </a:r>
            <a:r>
              <a:rPr lang="fr-FR" sz="1100" b="1" dirty="0">
                <a:solidFill>
                  <a:srgbClr val="0E0E0E"/>
                </a:solidFill>
                <a:effectLst/>
                <a:latin typeface=".SF NS"/>
              </a:rPr>
              <a:t>/vars/</a:t>
            </a:r>
            <a:r>
              <a:rPr lang="fr-FR" sz="1100" b="1" dirty="0" err="1">
                <a:solidFill>
                  <a:srgbClr val="0E0E0E"/>
                </a:solidFill>
                <a:effectLst/>
                <a:latin typeface=".SF NS"/>
              </a:rPr>
              <a:t>main.yml</a:t>
            </a:r>
            <a:r>
              <a:rPr lang="fr-FR" sz="1100" b="1" dirty="0">
                <a:solidFill>
                  <a:srgbClr val="0E0E0E"/>
                </a:solidFill>
                <a:effectLst/>
                <a:latin typeface=".SF NS"/>
              </a:rPr>
              <a:t> :</a:t>
            </a:r>
            <a:endParaRPr lang="fr-FR" sz="1100" dirty="0">
              <a:solidFill>
                <a:srgbClr val="0E0E0E"/>
              </a:solidFill>
              <a:effectLst/>
              <a:latin typeface=".SF NS"/>
            </a:endParaRPr>
          </a:p>
          <a:p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961676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Ansible – </a:t>
            </a:r>
            <a:r>
              <a:rPr lang="fr-FR" dirty="0" err="1"/>
              <a:t>ansible.cfg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7FE29B7-9B5B-9DB0-90FA-2800CCB48C4D}"/>
              </a:ext>
            </a:extLst>
          </p:cNvPr>
          <p:cNvSpPr txBox="1"/>
          <p:nvPr/>
        </p:nvSpPr>
        <p:spPr>
          <a:xfrm>
            <a:off x="1930042" y="2354782"/>
            <a:ext cx="838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E0E0E"/>
                </a:solidFill>
                <a:effectLst/>
              </a:rPr>
              <a:t>Fichier de configuration globale </a:t>
            </a:r>
            <a:r>
              <a:rPr lang="fr-FR" dirty="0" err="1">
                <a:solidFill>
                  <a:srgbClr val="0E0E0E"/>
                </a:solidFill>
                <a:effectLst/>
              </a:rPr>
              <a:t>ansible.cfg</a:t>
            </a:r>
            <a:r>
              <a:rPr lang="fr-FR" dirty="0">
                <a:solidFill>
                  <a:srgbClr val="0E0E0E"/>
                </a:solidFill>
                <a:effectLst/>
              </a:rPr>
              <a:t> pour définir les options par défaut.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56C6AE7-9D4F-8E6B-E65B-835D37843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950" y="2999561"/>
            <a:ext cx="46101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47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Ansible – Module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5936707-CCE0-505A-AE87-0FE76E9B7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739" y="1977149"/>
            <a:ext cx="5613400" cy="4127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7EB5116-8006-35FD-031E-3032414E2561}"/>
              </a:ext>
            </a:extLst>
          </p:cNvPr>
          <p:cNvSpPr/>
          <p:nvPr/>
        </p:nvSpPr>
        <p:spPr>
          <a:xfrm>
            <a:off x="6294575" y="3213752"/>
            <a:ext cx="4681728" cy="6400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921FB5-CBE3-C7ED-CFE4-1CC44F6FFFCE}"/>
              </a:ext>
            </a:extLst>
          </p:cNvPr>
          <p:cNvSpPr/>
          <p:nvPr/>
        </p:nvSpPr>
        <p:spPr>
          <a:xfrm>
            <a:off x="6437831" y="4019119"/>
            <a:ext cx="4681728" cy="7794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7A2C61-3ABF-C9C8-58C5-98F7E8FDAF27}"/>
              </a:ext>
            </a:extLst>
          </p:cNvPr>
          <p:cNvSpPr/>
          <p:nvPr/>
        </p:nvSpPr>
        <p:spPr>
          <a:xfrm>
            <a:off x="6437831" y="4967308"/>
            <a:ext cx="4681728" cy="10693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5D9D89B-4233-E09B-AC05-FE045846C624}"/>
              </a:ext>
            </a:extLst>
          </p:cNvPr>
          <p:cNvSpPr txBox="1"/>
          <p:nvPr/>
        </p:nvSpPr>
        <p:spPr>
          <a:xfrm>
            <a:off x="288740" y="3253667"/>
            <a:ext cx="52354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E0E0E"/>
                </a:solidFill>
                <a:effectLst/>
              </a:rPr>
              <a:t>Ansible dispose de centaines de modules couvrant divers aspects de l’administration des systèmes, de la gestion de la configuration, et du déploiement d’applications.</a:t>
            </a:r>
          </a:p>
        </p:txBody>
      </p:sp>
    </p:spTree>
    <p:extLst>
      <p:ext uri="{BB962C8B-B14F-4D97-AF65-F5344CB8AC3E}">
        <p14:creationId xmlns:p14="http://schemas.microsoft.com/office/powerpoint/2010/main" val="3691237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Ansible – Modules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7FE29B7-9B5B-9DB0-90FA-2800CCB48C4D}"/>
              </a:ext>
            </a:extLst>
          </p:cNvPr>
          <p:cNvSpPr txBox="1"/>
          <p:nvPr/>
        </p:nvSpPr>
        <p:spPr>
          <a:xfrm>
            <a:off x="1808255" y="2443796"/>
            <a:ext cx="857548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E0E0E"/>
                </a:solidFill>
                <a:effectLst/>
              </a:rPr>
              <a:t>Modules de Gestion de Paquets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apt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paquets sur les systèmes basés sur Debian/Ubuntu.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yum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paquets sur les systèmes basés sur Red Hat/CentOS.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dnf</a:t>
            </a:r>
            <a:r>
              <a:rPr lang="fr-FR" dirty="0">
                <a:solidFill>
                  <a:srgbClr val="0E0E0E"/>
                </a:solidFill>
                <a:effectLst/>
              </a:rPr>
              <a:t> : Remplaçant de </a:t>
            </a:r>
            <a:r>
              <a:rPr lang="fr-FR" dirty="0" err="1">
                <a:solidFill>
                  <a:srgbClr val="0E0E0E"/>
                </a:solidFill>
                <a:effectLst/>
              </a:rPr>
              <a:t>yum</a:t>
            </a:r>
            <a:r>
              <a:rPr lang="fr-FR" dirty="0">
                <a:solidFill>
                  <a:srgbClr val="0E0E0E"/>
                </a:solidFill>
                <a:effectLst/>
              </a:rPr>
              <a:t>, utilisé sur les versions récentes de Red Hat/CentOS.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E0E0E"/>
                </a:solidFill>
                <a:effectLst/>
              </a:rPr>
              <a:t>package</a:t>
            </a:r>
            <a:r>
              <a:rPr lang="fr-FR" dirty="0">
                <a:solidFill>
                  <a:srgbClr val="0E0E0E"/>
                </a:solidFill>
                <a:effectLst/>
              </a:rPr>
              <a:t> : Interface générique pour les gestionnaires de paquets.</a:t>
            </a:r>
          </a:p>
          <a:p>
            <a:endParaRPr lang="fr-FR" b="1" dirty="0">
              <a:solidFill>
                <a:srgbClr val="0E0E0E"/>
              </a:solidFill>
            </a:endParaRPr>
          </a:p>
          <a:p>
            <a:r>
              <a:rPr lang="fr-FR" b="1" dirty="0">
                <a:solidFill>
                  <a:srgbClr val="0E0E0E"/>
                </a:solidFill>
                <a:effectLst/>
              </a:rPr>
              <a:t>Modules de Gestion de Fichiers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E0E0E"/>
                </a:solidFill>
                <a:effectLst/>
              </a:rPr>
              <a:t>copy</a:t>
            </a:r>
            <a:r>
              <a:rPr lang="fr-FR" dirty="0">
                <a:solidFill>
                  <a:srgbClr val="0E0E0E"/>
                </a:solidFill>
                <a:effectLst/>
              </a:rPr>
              <a:t> : Copie un fichier depuis le système local vers les hôtes distants.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E0E0E"/>
                </a:solidFill>
                <a:effectLst/>
              </a:rPr>
              <a:t>file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permissions, les propriétaires et les types de fichiers.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template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fichiers Jinja2 </a:t>
            </a:r>
            <a:r>
              <a:rPr lang="fr-FR" dirty="0" err="1">
                <a:solidFill>
                  <a:srgbClr val="0E0E0E"/>
                </a:solidFill>
                <a:effectLst/>
              </a:rPr>
              <a:t>templates</a:t>
            </a:r>
            <a:r>
              <a:rPr lang="fr-FR" dirty="0">
                <a:solidFill>
                  <a:srgbClr val="0E0E0E"/>
                </a:solidFill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fetch</a:t>
            </a:r>
            <a:r>
              <a:rPr lang="fr-FR" dirty="0">
                <a:solidFill>
                  <a:srgbClr val="0E0E0E"/>
                </a:solidFill>
                <a:effectLst/>
              </a:rPr>
              <a:t> : Récupère un fichier depuis un hôte distant vers le contrôleur local.</a:t>
            </a:r>
          </a:p>
          <a:p>
            <a:endParaRPr lang="fr-FR" dirty="0">
              <a:solidFill>
                <a:srgbClr val="0E0E0E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24040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Ansible – Modules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7FE29B7-9B5B-9DB0-90FA-2800CCB48C4D}"/>
              </a:ext>
            </a:extLst>
          </p:cNvPr>
          <p:cNvSpPr txBox="1"/>
          <p:nvPr/>
        </p:nvSpPr>
        <p:spPr>
          <a:xfrm>
            <a:off x="2530889" y="2346691"/>
            <a:ext cx="713022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E0E0E"/>
                </a:solidFill>
                <a:effectLst/>
              </a:rPr>
              <a:t>Modules de Gestion d’Utilisateurs et de Groupes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E0E0E"/>
                </a:solidFill>
                <a:effectLst/>
              </a:rPr>
              <a:t>user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utilisateurs sur les hôtes.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E0E0E"/>
                </a:solidFill>
                <a:effectLst/>
              </a:rPr>
              <a:t>group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groupes sur les hôtes.</a:t>
            </a:r>
          </a:p>
          <a:p>
            <a:endParaRPr lang="fr-FR" dirty="0">
              <a:solidFill>
                <a:srgbClr val="0E0E0E"/>
              </a:solidFill>
              <a:effectLst/>
            </a:endParaRPr>
          </a:p>
          <a:p>
            <a:r>
              <a:rPr lang="fr-FR" b="1" dirty="0">
                <a:solidFill>
                  <a:srgbClr val="0E0E0E"/>
                </a:solidFill>
                <a:effectLst/>
              </a:rPr>
              <a:t>Modules de Commandes et 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E0E0E"/>
                </a:solidFill>
                <a:effectLst/>
              </a:rPr>
              <a:t>command</a:t>
            </a:r>
            <a:r>
              <a:rPr lang="fr-FR" dirty="0">
                <a:solidFill>
                  <a:srgbClr val="0E0E0E"/>
                </a:solidFill>
                <a:effectLst/>
              </a:rPr>
              <a:t> : Exécute des commandes sur l’hôte distant.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shell</a:t>
            </a:r>
            <a:r>
              <a:rPr lang="fr-FR" dirty="0">
                <a:solidFill>
                  <a:srgbClr val="0E0E0E"/>
                </a:solidFill>
                <a:effectLst/>
              </a:rPr>
              <a:t> : Exécute des commandes dans un </a:t>
            </a:r>
            <a:r>
              <a:rPr lang="fr-FR" dirty="0" err="1">
                <a:solidFill>
                  <a:srgbClr val="0E0E0E"/>
                </a:solidFill>
                <a:effectLst/>
              </a:rPr>
              <a:t>shell</a:t>
            </a:r>
            <a:r>
              <a:rPr lang="fr-FR" dirty="0">
                <a:solidFill>
                  <a:srgbClr val="0E0E0E"/>
                </a:solidFill>
                <a:effectLst/>
              </a:rPr>
              <a:t> sur l’hôte distant.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E0E0E"/>
                </a:solidFill>
                <a:effectLst/>
              </a:rPr>
              <a:t>script</a:t>
            </a:r>
            <a:r>
              <a:rPr lang="fr-FR" dirty="0">
                <a:solidFill>
                  <a:srgbClr val="0E0E0E"/>
                </a:solidFill>
                <a:effectLst/>
              </a:rPr>
              <a:t> : Transfère un script et l’exécute sur l’hôte distant.</a:t>
            </a:r>
          </a:p>
          <a:p>
            <a:endParaRPr lang="fr-FR" dirty="0">
              <a:solidFill>
                <a:srgbClr val="0E0E0E"/>
              </a:solidFill>
              <a:effectLst/>
            </a:endParaRPr>
          </a:p>
          <a:p>
            <a:r>
              <a:rPr lang="fr-FR" b="1" dirty="0">
                <a:solidFill>
                  <a:srgbClr val="0E0E0E"/>
                </a:solidFill>
                <a:effectLst/>
              </a:rPr>
              <a:t>Modules de Gestion de Services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E0E0E"/>
                </a:solidFill>
                <a:effectLst/>
              </a:rPr>
              <a:t>service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services (démarrage, arrêt, redémarrage, etc.).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systemd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services via </a:t>
            </a:r>
            <a:r>
              <a:rPr lang="fr-FR" dirty="0" err="1">
                <a:solidFill>
                  <a:srgbClr val="0E0E0E"/>
                </a:solidFill>
                <a:effectLst/>
              </a:rPr>
              <a:t>systemd</a:t>
            </a:r>
            <a:r>
              <a:rPr lang="fr-FR" dirty="0">
                <a:solidFill>
                  <a:srgbClr val="0E0E0E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180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8EED1F-64A3-BC34-FFFB-5329B1AC9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Terraform</a:t>
            </a:r>
            <a:r>
              <a:rPr lang="fr-FR" dirty="0"/>
              <a:t> vs Ansible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CA33BB6-E804-CB73-E19B-19FE3EADB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038" y="1954041"/>
            <a:ext cx="5976100" cy="426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43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Ansible – Modules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7FE29B7-9B5B-9DB0-90FA-2800CCB48C4D}"/>
              </a:ext>
            </a:extLst>
          </p:cNvPr>
          <p:cNvSpPr txBox="1"/>
          <p:nvPr/>
        </p:nvSpPr>
        <p:spPr>
          <a:xfrm>
            <a:off x="1604225" y="2516624"/>
            <a:ext cx="898355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E0E0E"/>
                </a:solidFill>
                <a:effectLst/>
              </a:rPr>
              <a:t>Modules de Gestion de Réseau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firewalld</a:t>
            </a:r>
            <a:r>
              <a:rPr lang="fr-FR" dirty="0">
                <a:solidFill>
                  <a:srgbClr val="0E0E0E"/>
                </a:solidFill>
                <a:effectLst/>
              </a:rPr>
              <a:t> : Gère le pare-feu </a:t>
            </a:r>
            <a:r>
              <a:rPr lang="fr-FR" dirty="0" err="1">
                <a:solidFill>
                  <a:srgbClr val="0E0E0E"/>
                </a:solidFill>
                <a:effectLst/>
              </a:rPr>
              <a:t>firewalld</a:t>
            </a:r>
            <a:r>
              <a:rPr lang="fr-FR" dirty="0">
                <a:solidFill>
                  <a:srgbClr val="0E0E0E"/>
                </a:solidFill>
                <a:effectLst/>
              </a:rPr>
              <a:t> sur les systèmes Red Hat.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iptables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règles de pare-feu </a:t>
            </a:r>
            <a:r>
              <a:rPr lang="fr-FR" dirty="0" err="1">
                <a:solidFill>
                  <a:srgbClr val="0E0E0E"/>
                </a:solidFill>
                <a:effectLst/>
              </a:rPr>
              <a:t>iptables</a:t>
            </a:r>
            <a:r>
              <a:rPr lang="fr-FR" dirty="0">
                <a:solidFill>
                  <a:srgbClr val="0E0E0E"/>
                </a:solidFill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network_interfaces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interfaces réseau sur les systèmes Linux.</a:t>
            </a:r>
          </a:p>
          <a:p>
            <a:br>
              <a:rPr lang="fr-FR" dirty="0">
                <a:solidFill>
                  <a:srgbClr val="0E0E0E"/>
                </a:solidFill>
                <a:effectLst/>
              </a:rPr>
            </a:br>
            <a:endParaRPr lang="fr-FR" dirty="0">
              <a:solidFill>
                <a:srgbClr val="0E0E0E"/>
              </a:solidFill>
              <a:effectLst/>
            </a:endParaRPr>
          </a:p>
          <a:p>
            <a:r>
              <a:rPr lang="fr-FR" b="1" dirty="0">
                <a:solidFill>
                  <a:srgbClr val="0E0E0E"/>
                </a:solidFill>
                <a:effectLst/>
              </a:rPr>
              <a:t>Modules Cloud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E0E0E"/>
                </a:solidFill>
                <a:effectLst/>
              </a:rPr>
              <a:t>ec2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instances EC2 sur AWS.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azure_rm_virtualmachine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machines virtuelles sur Azure.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gcp_compute_instance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instances de calcul sur Google Cloud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digital_ocean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ressources sur </a:t>
            </a:r>
            <a:r>
              <a:rPr lang="fr-FR" dirty="0" err="1">
                <a:solidFill>
                  <a:srgbClr val="0E0E0E"/>
                </a:solidFill>
                <a:effectLst/>
              </a:rPr>
              <a:t>DigitalOcean</a:t>
            </a:r>
            <a:r>
              <a:rPr lang="fr-FR" dirty="0">
                <a:solidFill>
                  <a:srgbClr val="0E0E0E"/>
                </a:solidFill>
                <a:effectLst/>
              </a:rPr>
              <a:t>.</a:t>
            </a:r>
          </a:p>
          <a:p>
            <a:endParaRPr lang="fr-FR" dirty="0">
              <a:solidFill>
                <a:srgbClr val="0E0E0E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35618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Ansible – Modules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7FE29B7-9B5B-9DB0-90FA-2800CCB48C4D}"/>
              </a:ext>
            </a:extLst>
          </p:cNvPr>
          <p:cNvSpPr txBox="1"/>
          <p:nvPr/>
        </p:nvSpPr>
        <p:spPr>
          <a:xfrm>
            <a:off x="2219522" y="2265771"/>
            <a:ext cx="775295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E0E0E"/>
                </a:solidFill>
                <a:effectLst/>
              </a:rPr>
              <a:t>Modules Docker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docker_container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conteneurs Docker.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docker_image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images Docker.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docker_network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réseaux Docker.</a:t>
            </a:r>
          </a:p>
          <a:p>
            <a:endParaRPr lang="fr-FR" dirty="0">
              <a:solidFill>
                <a:srgbClr val="0E0E0E"/>
              </a:solidFill>
              <a:effectLst/>
            </a:endParaRPr>
          </a:p>
          <a:p>
            <a:r>
              <a:rPr lang="fr-FR" b="1" dirty="0">
                <a:solidFill>
                  <a:srgbClr val="0E0E0E"/>
                </a:solidFill>
                <a:effectLst/>
              </a:rPr>
              <a:t>Modules de Gestion de Bases de Données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mysql_db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bases de données MySQL.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postgresql_db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bases de données PostgreSQL.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mongodb_user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utilisateurs MongoDB.</a:t>
            </a:r>
          </a:p>
          <a:p>
            <a:endParaRPr lang="fr-FR" dirty="0">
              <a:solidFill>
                <a:srgbClr val="0E0E0E"/>
              </a:solidFill>
              <a:effectLst/>
            </a:endParaRPr>
          </a:p>
          <a:p>
            <a:r>
              <a:rPr lang="fr-FR" b="1" dirty="0">
                <a:solidFill>
                  <a:srgbClr val="0E0E0E"/>
                </a:solidFill>
                <a:effectLst/>
              </a:rPr>
              <a:t>Modules de Gestion de Configuration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ini_file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fichiers de configuration au format INI.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lineinfile</a:t>
            </a:r>
            <a:r>
              <a:rPr lang="fr-FR" dirty="0">
                <a:solidFill>
                  <a:srgbClr val="0E0E0E"/>
                </a:solidFill>
                <a:effectLst/>
              </a:rPr>
              <a:t> : Assure qu’une ligne spécifique est présente dans un fichier.</a:t>
            </a:r>
          </a:p>
        </p:txBody>
      </p:sp>
    </p:spTree>
    <p:extLst>
      <p:ext uri="{BB962C8B-B14F-4D97-AF65-F5344CB8AC3E}">
        <p14:creationId xmlns:p14="http://schemas.microsoft.com/office/powerpoint/2010/main" val="1778192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Ansible – Modules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7FE29B7-9B5B-9DB0-90FA-2800CCB48C4D}"/>
              </a:ext>
            </a:extLst>
          </p:cNvPr>
          <p:cNvSpPr txBox="1"/>
          <p:nvPr/>
        </p:nvSpPr>
        <p:spPr>
          <a:xfrm>
            <a:off x="2822315" y="2605637"/>
            <a:ext cx="65473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E0E0E"/>
                </a:solidFill>
                <a:effectLst/>
              </a:rPr>
              <a:t>Modules de Contrôle de Version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E0E0E"/>
                </a:solidFill>
                <a:effectLst/>
              </a:rPr>
              <a:t>git</a:t>
            </a:r>
            <a:r>
              <a:rPr lang="fr-FR" dirty="0">
                <a:solidFill>
                  <a:srgbClr val="0E0E0E"/>
                </a:solidFill>
                <a:effectLst/>
              </a:rPr>
              <a:t> : Clone ou met à jour un dépôt Git.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E0E0E"/>
                </a:solidFill>
                <a:effectLst/>
              </a:rPr>
              <a:t>subversion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dépôts SVN.</a:t>
            </a:r>
          </a:p>
          <a:p>
            <a:br>
              <a:rPr lang="fr-FR" dirty="0">
                <a:solidFill>
                  <a:srgbClr val="0E0E0E"/>
                </a:solidFill>
                <a:effectLst/>
              </a:rPr>
            </a:br>
            <a:endParaRPr lang="fr-FR" dirty="0">
              <a:solidFill>
                <a:srgbClr val="0E0E0E"/>
              </a:solidFill>
              <a:effectLst/>
            </a:endParaRPr>
          </a:p>
          <a:p>
            <a:r>
              <a:rPr lang="fr-FR" b="1" dirty="0">
                <a:solidFill>
                  <a:srgbClr val="0E0E0E"/>
                </a:solidFill>
                <a:effectLst/>
              </a:rPr>
              <a:t>Modules Windows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win_copy</a:t>
            </a:r>
            <a:r>
              <a:rPr lang="fr-FR" dirty="0">
                <a:solidFill>
                  <a:srgbClr val="0E0E0E"/>
                </a:solidFill>
                <a:effectLst/>
              </a:rPr>
              <a:t> : Copie des fichiers sur des machines Windows.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win_user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utilisateurs sur des systèmes Windows.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win_service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services Windows.</a:t>
            </a:r>
          </a:p>
        </p:txBody>
      </p:sp>
    </p:spTree>
    <p:extLst>
      <p:ext uri="{BB962C8B-B14F-4D97-AF65-F5344CB8AC3E}">
        <p14:creationId xmlns:p14="http://schemas.microsoft.com/office/powerpoint/2010/main" val="1417196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204DD4-5828-E7F4-698E-9F618D31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Ansible – Top </a:t>
            </a:r>
            <a:r>
              <a:rPr lang="fr-FR" dirty="0" err="1"/>
              <a:t>Commands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0B77DA-F1AE-F253-507F-93ECC6F4A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112021"/>
            <a:ext cx="11250964" cy="4056690"/>
          </a:xfrm>
        </p:spPr>
        <p:txBody>
          <a:bodyPr>
            <a:normAutofit fontScale="55000" lnSpcReduction="20000"/>
          </a:bodyPr>
          <a:lstStyle/>
          <a:p>
            <a:r>
              <a:rPr lang="fr-FR" dirty="0">
                <a:solidFill>
                  <a:srgbClr val="0E0E0E"/>
                </a:solidFill>
                <a:effectLst/>
              </a:rPr>
              <a:t>Exécute des tâches </a:t>
            </a:r>
            <a:r>
              <a:rPr lang="fr-FR" dirty="0" err="1">
                <a:solidFill>
                  <a:srgbClr val="0E0E0E"/>
                </a:solidFill>
                <a:effectLst/>
              </a:rPr>
              <a:t>Ad-Hoc</a:t>
            </a:r>
            <a:r>
              <a:rPr lang="fr-FR" dirty="0">
                <a:solidFill>
                  <a:srgbClr val="0E0E0E"/>
                </a:solidFill>
                <a:effectLst/>
              </a:rPr>
              <a:t> sur un ou plusieurs hôtes spécifiés dans un inventaire :</a:t>
            </a:r>
            <a:endParaRPr lang="fr-FR" dirty="0"/>
          </a:p>
          <a:p>
            <a:pPr lvl="1"/>
            <a:r>
              <a:rPr lang="fr-FR" i="1" dirty="0">
                <a:solidFill>
                  <a:srgbClr val="00B050"/>
                </a:solidFill>
              </a:rPr>
              <a:t>ansible all -m ping</a:t>
            </a:r>
          </a:p>
          <a:p>
            <a:r>
              <a:rPr lang="fr-FR" dirty="0">
                <a:solidFill>
                  <a:srgbClr val="0E0E0E"/>
                </a:solidFill>
                <a:effectLst/>
              </a:rPr>
              <a:t>Exécute un </a:t>
            </a:r>
            <a:r>
              <a:rPr lang="fr-FR" dirty="0" err="1">
                <a:solidFill>
                  <a:srgbClr val="0E0E0E"/>
                </a:solidFill>
                <a:effectLst/>
              </a:rPr>
              <a:t>playbook</a:t>
            </a:r>
            <a:r>
              <a:rPr lang="fr-FR" dirty="0">
                <a:solidFill>
                  <a:srgbClr val="0E0E0E"/>
                </a:solidFill>
                <a:effectLst/>
              </a:rPr>
              <a:t> Ansible, qui est un ensemble de tâches organisées pour configurer un ou plusieurs hôtes :</a:t>
            </a:r>
          </a:p>
          <a:p>
            <a:pPr lvl="1"/>
            <a:r>
              <a:rPr lang="fr-FR" i="1" dirty="0">
                <a:solidFill>
                  <a:srgbClr val="00B050"/>
                </a:solidFill>
              </a:rPr>
              <a:t>ansible-</a:t>
            </a:r>
            <a:r>
              <a:rPr lang="fr-FR" i="1" dirty="0" err="1">
                <a:solidFill>
                  <a:srgbClr val="00B050"/>
                </a:solidFill>
              </a:rPr>
              <a:t>playbook</a:t>
            </a:r>
            <a:r>
              <a:rPr lang="fr-FR" i="1" dirty="0">
                <a:solidFill>
                  <a:srgbClr val="00B050"/>
                </a:solidFill>
              </a:rPr>
              <a:t> </a:t>
            </a:r>
            <a:r>
              <a:rPr lang="fr-FR" i="1" dirty="0" err="1">
                <a:solidFill>
                  <a:srgbClr val="00B050"/>
                </a:solidFill>
              </a:rPr>
              <a:t>site.yml</a:t>
            </a:r>
            <a:endParaRPr lang="fr-FR" i="1" dirty="0">
              <a:solidFill>
                <a:srgbClr val="00B050"/>
              </a:solidFill>
            </a:endParaRPr>
          </a:p>
          <a:p>
            <a:r>
              <a:rPr lang="fr-FR" dirty="0">
                <a:solidFill>
                  <a:srgbClr val="0E0E0E"/>
                </a:solidFill>
                <a:effectLst/>
              </a:rPr>
              <a:t>Gère les rôles Ansible, y compris l’installation, la suppression et la création de rôles à partir d’Ansible Galaxy :</a:t>
            </a:r>
          </a:p>
          <a:p>
            <a:pPr lvl="1"/>
            <a:r>
              <a:rPr lang="fr-FR" i="1" dirty="0">
                <a:solidFill>
                  <a:srgbClr val="00B050"/>
                </a:solidFill>
              </a:rPr>
              <a:t>ansible-</a:t>
            </a:r>
            <a:r>
              <a:rPr lang="fr-FR" i="1" dirty="0" err="1">
                <a:solidFill>
                  <a:srgbClr val="00B050"/>
                </a:solidFill>
              </a:rPr>
              <a:t>galaxy</a:t>
            </a:r>
            <a:r>
              <a:rPr lang="fr-FR" i="1" dirty="0">
                <a:solidFill>
                  <a:srgbClr val="00B050"/>
                </a:solidFill>
              </a:rPr>
              <a:t> </a:t>
            </a:r>
            <a:r>
              <a:rPr lang="fr-FR" i="1" dirty="0" err="1">
                <a:solidFill>
                  <a:srgbClr val="00B050"/>
                </a:solidFill>
              </a:rPr>
              <a:t>install</a:t>
            </a:r>
            <a:r>
              <a:rPr lang="fr-FR" i="1" dirty="0">
                <a:solidFill>
                  <a:srgbClr val="00B050"/>
                </a:solidFill>
              </a:rPr>
              <a:t> </a:t>
            </a:r>
            <a:r>
              <a:rPr lang="fr-FR" i="1" dirty="0" err="1">
                <a:solidFill>
                  <a:srgbClr val="00B050"/>
                </a:solidFill>
              </a:rPr>
              <a:t>geerlingguy.nginx</a:t>
            </a:r>
            <a:endParaRPr lang="fr-FR" i="1" dirty="0">
              <a:solidFill>
                <a:srgbClr val="00B050"/>
              </a:solidFill>
            </a:endParaRPr>
          </a:p>
          <a:p>
            <a:r>
              <a:rPr lang="fr-FR" dirty="0">
                <a:solidFill>
                  <a:srgbClr val="0E0E0E"/>
                </a:solidFill>
                <a:effectLst/>
              </a:rPr>
              <a:t>Affiche ou modifie le contenu des fichiers d’inventaire :</a:t>
            </a:r>
          </a:p>
          <a:p>
            <a:pPr lvl="1"/>
            <a:r>
              <a:rPr lang="fr-FR" i="1" dirty="0">
                <a:solidFill>
                  <a:srgbClr val="00B050"/>
                </a:solidFill>
              </a:rPr>
              <a:t>ansible-</a:t>
            </a:r>
            <a:r>
              <a:rPr lang="fr-FR" i="1" dirty="0" err="1">
                <a:solidFill>
                  <a:srgbClr val="00B050"/>
                </a:solidFill>
              </a:rPr>
              <a:t>inventory</a:t>
            </a:r>
            <a:r>
              <a:rPr lang="fr-FR" i="1" dirty="0">
                <a:solidFill>
                  <a:srgbClr val="00B050"/>
                </a:solidFill>
              </a:rPr>
              <a:t> --</a:t>
            </a:r>
            <a:r>
              <a:rPr lang="fr-FR" i="1" dirty="0" err="1">
                <a:solidFill>
                  <a:srgbClr val="00B050"/>
                </a:solidFill>
              </a:rPr>
              <a:t>list</a:t>
            </a:r>
            <a:r>
              <a:rPr lang="fr-FR" i="1" dirty="0">
                <a:solidFill>
                  <a:srgbClr val="00B050"/>
                </a:solidFill>
              </a:rPr>
              <a:t> –y</a:t>
            </a:r>
          </a:p>
          <a:p>
            <a:r>
              <a:rPr lang="fr-FR" dirty="0">
                <a:solidFill>
                  <a:srgbClr val="0E0E0E"/>
                </a:solidFill>
                <a:effectLst/>
              </a:rPr>
              <a:t>Gère les fichiers chiffrés par Ansible Vault pour sécuriser les informations sensibles :</a:t>
            </a:r>
            <a:endParaRPr lang="fr-FR" dirty="0"/>
          </a:p>
          <a:p>
            <a:pPr lvl="1"/>
            <a:r>
              <a:rPr lang="fr-FR" i="1" dirty="0">
                <a:solidFill>
                  <a:srgbClr val="00B050"/>
                </a:solidFill>
              </a:rPr>
              <a:t>ansible-</a:t>
            </a:r>
            <a:r>
              <a:rPr lang="fr-FR" i="1" dirty="0" err="1">
                <a:solidFill>
                  <a:srgbClr val="00B050"/>
                </a:solidFill>
              </a:rPr>
              <a:t>vault</a:t>
            </a:r>
            <a:r>
              <a:rPr lang="fr-FR" i="1" dirty="0">
                <a:solidFill>
                  <a:srgbClr val="00B050"/>
                </a:solidFill>
              </a:rPr>
              <a:t> </a:t>
            </a:r>
            <a:r>
              <a:rPr lang="fr-FR" i="1" dirty="0" err="1">
                <a:solidFill>
                  <a:srgbClr val="00B050"/>
                </a:solidFill>
              </a:rPr>
              <a:t>create</a:t>
            </a:r>
            <a:r>
              <a:rPr lang="fr-FR" i="1" dirty="0">
                <a:solidFill>
                  <a:srgbClr val="00B050"/>
                </a:solidFill>
              </a:rPr>
              <a:t> </a:t>
            </a:r>
            <a:r>
              <a:rPr lang="fr-FR" i="1" dirty="0" err="1">
                <a:solidFill>
                  <a:srgbClr val="00B050"/>
                </a:solidFill>
              </a:rPr>
              <a:t>secrets.yml</a:t>
            </a:r>
            <a:endParaRPr lang="fr-FR" i="1" dirty="0">
              <a:solidFill>
                <a:srgbClr val="00B050"/>
              </a:solidFill>
            </a:endParaRPr>
          </a:p>
          <a:p>
            <a:r>
              <a:rPr lang="fr-FR" dirty="0">
                <a:solidFill>
                  <a:srgbClr val="0E0E0E"/>
                </a:solidFill>
                <a:effectLst/>
              </a:rPr>
              <a:t>Affiche la documentation des modules Ansible :</a:t>
            </a:r>
          </a:p>
          <a:p>
            <a:pPr lvl="1"/>
            <a:r>
              <a:rPr lang="fr-FR" i="1" dirty="0">
                <a:solidFill>
                  <a:srgbClr val="00B050"/>
                </a:solidFill>
              </a:rPr>
              <a:t>ansible-doc </a:t>
            </a:r>
            <a:r>
              <a:rPr lang="fr-FR" i="1" dirty="0" err="1">
                <a:solidFill>
                  <a:srgbClr val="00B050"/>
                </a:solidFill>
              </a:rPr>
              <a:t>apt</a:t>
            </a:r>
            <a:endParaRPr lang="fr-FR" i="1" dirty="0">
              <a:solidFill>
                <a:srgbClr val="00B050"/>
              </a:solidFill>
            </a:endParaRPr>
          </a:p>
          <a:p>
            <a:r>
              <a:rPr lang="fr-FR" dirty="0">
                <a:solidFill>
                  <a:srgbClr val="0E0E0E"/>
                </a:solidFill>
                <a:effectLst/>
              </a:rPr>
              <a:t>Gère et inspecte les fichiers de configuration Ansible</a:t>
            </a:r>
          </a:p>
          <a:p>
            <a:pPr lvl="1"/>
            <a:r>
              <a:rPr lang="fr-FR" i="1" dirty="0">
                <a:solidFill>
                  <a:srgbClr val="00B050"/>
                </a:solidFill>
              </a:rPr>
              <a:t>ansible-</a:t>
            </a:r>
            <a:r>
              <a:rPr lang="fr-FR" i="1" dirty="0" err="1">
                <a:solidFill>
                  <a:srgbClr val="00B050"/>
                </a:solidFill>
              </a:rPr>
              <a:t>lint</a:t>
            </a:r>
            <a:r>
              <a:rPr lang="fr-FR" i="1" dirty="0">
                <a:solidFill>
                  <a:srgbClr val="00B050"/>
                </a:solidFill>
              </a:rPr>
              <a:t> </a:t>
            </a:r>
            <a:r>
              <a:rPr lang="fr-FR" i="1" dirty="0" err="1">
                <a:solidFill>
                  <a:srgbClr val="00B050"/>
                </a:solidFill>
              </a:rPr>
              <a:t>site.yml</a:t>
            </a:r>
            <a:endParaRPr lang="fr-FR" i="1" dirty="0">
              <a:solidFill>
                <a:srgbClr val="00B050"/>
              </a:solidFill>
            </a:endParaRPr>
          </a:p>
          <a:p>
            <a:r>
              <a:rPr lang="fr-FR" dirty="0">
                <a:solidFill>
                  <a:srgbClr val="0E0E0E"/>
                </a:solidFill>
                <a:effectLst/>
              </a:rPr>
              <a:t>Commande utilisée pour tester Ansible lui-même, souvent utilisée dans les environnements de développement :</a:t>
            </a:r>
          </a:p>
          <a:p>
            <a:pPr lvl="1"/>
            <a:r>
              <a:rPr lang="fr-FR" i="1" dirty="0">
                <a:solidFill>
                  <a:srgbClr val="00B050"/>
                </a:solidFill>
              </a:rPr>
              <a:t>ansible-test </a:t>
            </a:r>
            <a:r>
              <a:rPr lang="fr-FR" i="1" dirty="0" err="1">
                <a:solidFill>
                  <a:srgbClr val="00B050"/>
                </a:solidFill>
              </a:rPr>
              <a:t>units</a:t>
            </a:r>
            <a:endParaRPr lang="fr-FR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5049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204DD4-5828-E7F4-698E-9F618D31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Ansible – </a:t>
            </a:r>
            <a:r>
              <a:rPr lang="fr-FR" dirty="0" err="1"/>
              <a:t>Syntax</a:t>
            </a:r>
            <a:r>
              <a:rPr lang="fr-FR" dirty="0"/>
              <a:t> &amp; </a:t>
            </a:r>
            <a:r>
              <a:rPr lang="fr-FR" dirty="0" err="1"/>
              <a:t>Glossary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0B77DA-F1AE-F253-507F-93ECC6F4A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94" y="2723052"/>
            <a:ext cx="11059811" cy="2585324"/>
          </a:xfrm>
        </p:spPr>
        <p:txBody>
          <a:bodyPr/>
          <a:lstStyle/>
          <a:p>
            <a:r>
              <a:rPr lang="fr-FR" b="1" dirty="0"/>
              <a:t>YAML </a:t>
            </a:r>
            <a:r>
              <a:rPr lang="fr-FR" b="1" dirty="0" err="1"/>
              <a:t>Syntax</a:t>
            </a:r>
            <a:endParaRPr lang="fr-FR" b="1" dirty="0">
              <a:hlinkClick r:id="rId2"/>
            </a:endParaRPr>
          </a:p>
          <a:p>
            <a:pPr lvl="1"/>
            <a:r>
              <a:rPr lang="fr-FR" dirty="0">
                <a:hlinkClick r:id="rId2"/>
              </a:rPr>
              <a:t>https://docs.ansible.com/ansible/latest/reference_appendices/YAMLSyntax.html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b="1" dirty="0" err="1"/>
              <a:t>Glossary</a:t>
            </a:r>
            <a:endParaRPr lang="fr-FR" b="1" dirty="0"/>
          </a:p>
          <a:p>
            <a:pPr lvl="1"/>
            <a:r>
              <a:rPr lang="fr-FR" dirty="0">
                <a:hlinkClick r:id="rId3"/>
              </a:rPr>
              <a:t>https://docs.ansible.com/ansible/latest/reference_appendices/glossary.html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72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11A101-8FE4-2948-E381-63148547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Terraform</a:t>
            </a:r>
            <a:r>
              <a:rPr lang="fr-FR" dirty="0"/>
              <a:t> -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98FA97-FD99-D49A-B332-4A4C1D7AE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ü"/>
            </a:pPr>
            <a:endParaRPr lang="fr-FR" dirty="0">
              <a:solidFill>
                <a:srgbClr val="0E0E0E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Terraform</a:t>
            </a:r>
            <a:r>
              <a:rPr lang="fr-FR" dirty="0">
                <a:solidFill>
                  <a:srgbClr val="0E0E0E"/>
                </a:solidFill>
                <a:effectLst/>
              </a:rPr>
              <a:t> est un outil d’</a:t>
            </a:r>
            <a:r>
              <a:rPr lang="fr-FR" b="1" dirty="0">
                <a:solidFill>
                  <a:srgbClr val="0E0E0E"/>
                </a:solidFill>
                <a:effectLst/>
              </a:rPr>
              <a:t>Infrastructure as Code (</a:t>
            </a:r>
            <a:r>
              <a:rPr lang="fr-FR" b="1" dirty="0" err="1">
                <a:solidFill>
                  <a:srgbClr val="0E0E0E"/>
                </a:solidFill>
                <a:effectLst/>
              </a:rPr>
              <a:t>IaC</a:t>
            </a:r>
            <a:r>
              <a:rPr lang="fr-FR" b="1" dirty="0">
                <a:solidFill>
                  <a:srgbClr val="0E0E0E"/>
                </a:solidFill>
                <a:effectLst/>
              </a:rPr>
              <a:t>)</a:t>
            </a:r>
            <a:r>
              <a:rPr lang="fr-FR" dirty="0">
                <a:solidFill>
                  <a:srgbClr val="0E0E0E"/>
                </a:solidFill>
                <a:effectLst/>
              </a:rPr>
              <a:t> développé par </a:t>
            </a:r>
            <a:r>
              <a:rPr lang="fr-FR" dirty="0" err="1">
                <a:solidFill>
                  <a:srgbClr val="0E0E0E"/>
                </a:solidFill>
                <a:effectLst/>
              </a:rPr>
              <a:t>HashiCorp</a:t>
            </a:r>
            <a:r>
              <a:rPr lang="fr-FR" dirty="0">
                <a:solidFill>
                  <a:srgbClr val="0E0E0E"/>
                </a:solidFill>
                <a:effectLst/>
              </a:rPr>
              <a:t>.</a:t>
            </a:r>
          </a:p>
          <a:p>
            <a:pPr lvl="1">
              <a:buFont typeface="Wingdings" pitchFamily="2" charset="2"/>
              <a:buChar char="ü"/>
            </a:pPr>
            <a:endParaRPr lang="fr-FR" dirty="0">
              <a:solidFill>
                <a:srgbClr val="0E0E0E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fr-FR" dirty="0">
                <a:solidFill>
                  <a:srgbClr val="0E0E0E"/>
                </a:solidFill>
                <a:effectLst/>
              </a:rPr>
              <a:t>Il permet de </a:t>
            </a:r>
            <a:r>
              <a:rPr lang="fr-FR" b="1" dirty="0">
                <a:solidFill>
                  <a:srgbClr val="0E0E0E"/>
                </a:solidFill>
                <a:effectLst/>
              </a:rPr>
              <a:t>provisionner, gérer et versionner</a:t>
            </a:r>
            <a:r>
              <a:rPr lang="fr-FR" dirty="0">
                <a:solidFill>
                  <a:srgbClr val="0E0E0E"/>
                </a:solidFill>
                <a:effectLst/>
              </a:rPr>
              <a:t> des ressources d’infrastructure à travers un langage déclaratif (HCL - </a:t>
            </a:r>
            <a:r>
              <a:rPr lang="fr-FR" dirty="0" err="1">
                <a:solidFill>
                  <a:srgbClr val="0E0E0E"/>
                </a:solidFill>
                <a:effectLst/>
              </a:rPr>
              <a:t>HashiCorp</a:t>
            </a:r>
            <a:r>
              <a:rPr lang="fr-FR" dirty="0">
                <a:solidFill>
                  <a:srgbClr val="0E0E0E"/>
                </a:solidFill>
                <a:effectLst/>
              </a:rPr>
              <a:t> Configuration </a:t>
            </a:r>
            <a:r>
              <a:rPr lang="fr-FR" dirty="0" err="1">
                <a:solidFill>
                  <a:srgbClr val="0E0E0E"/>
                </a:solidFill>
                <a:effectLst/>
              </a:rPr>
              <a:t>Language</a:t>
            </a:r>
            <a:r>
              <a:rPr lang="fr-FR" dirty="0">
                <a:solidFill>
                  <a:srgbClr val="0E0E0E"/>
                </a:solidFill>
                <a:effectLst/>
              </a:rPr>
              <a:t>).</a:t>
            </a:r>
          </a:p>
          <a:p>
            <a:pPr lvl="1">
              <a:buFont typeface="Wingdings" pitchFamily="2" charset="2"/>
              <a:buChar char="ü"/>
            </a:pPr>
            <a:endParaRPr lang="fr-FR" dirty="0">
              <a:solidFill>
                <a:srgbClr val="0E0E0E"/>
              </a:solidFill>
              <a:effectLst/>
            </a:endParaRPr>
          </a:p>
          <a:p>
            <a:pPr lvl="1">
              <a:buFont typeface="Wingdings" pitchFamily="2" charset="2"/>
              <a:buChar char="ü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Terraform</a:t>
            </a:r>
            <a:r>
              <a:rPr lang="fr-FR" dirty="0">
                <a:solidFill>
                  <a:srgbClr val="0E0E0E"/>
                </a:solidFill>
                <a:effectLst/>
              </a:rPr>
              <a:t> peut gérer une infrastructure sur plusieurs plateformes cloud (AWS, Azure, GCP) ainsi que des environnements locaux </a:t>
            </a:r>
            <a:r>
              <a:rPr lang="fr-FR" dirty="0">
                <a:solidFill>
                  <a:srgbClr val="0E0E0E"/>
                </a:solidFill>
              </a:rPr>
              <a:t>(</a:t>
            </a:r>
            <a:r>
              <a:rPr lang="fr-FR" dirty="0" err="1">
                <a:solidFill>
                  <a:srgbClr val="0E0E0E"/>
                </a:solidFill>
              </a:rPr>
              <a:t>BareMetal</a:t>
            </a:r>
            <a:r>
              <a:rPr lang="fr-FR" dirty="0">
                <a:solidFill>
                  <a:srgbClr val="0E0E0E"/>
                </a:solidFill>
              </a:rPr>
              <a:t>, Machine Virtuelle)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>
              <a:buFont typeface="Wingdings" pitchFamily="2" charset="2"/>
              <a:buChar char="ü"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834C460-BD7C-D73C-60AC-99140F4E8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0" y="786839"/>
            <a:ext cx="22225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07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11A101-8FE4-2948-E381-63148547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Terraform</a:t>
            </a:r>
            <a:r>
              <a:rPr lang="fr-FR" dirty="0"/>
              <a:t> – Points 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98FA97-FD99-D49A-B332-4A4C1D7AE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8" y="2075688"/>
            <a:ext cx="5524501" cy="3910987"/>
          </a:xfrm>
        </p:spPr>
        <p:txBody>
          <a:bodyPr>
            <a:normAutofit fontScale="92500"/>
          </a:bodyPr>
          <a:lstStyle/>
          <a:p>
            <a:r>
              <a:rPr lang="fr-FR" sz="2400" b="1" dirty="0" err="1">
                <a:solidFill>
                  <a:srgbClr val="0E0E0E"/>
                </a:solidFill>
                <a:effectLst/>
              </a:rPr>
              <a:t>Multi-Cloud</a:t>
            </a:r>
            <a:r>
              <a:rPr lang="fr-FR" sz="2400" b="1" dirty="0">
                <a:solidFill>
                  <a:srgbClr val="0E0E0E"/>
                </a:solidFill>
                <a:effectLst/>
              </a:rPr>
              <a:t> &amp; Multi-Provider</a:t>
            </a:r>
            <a:r>
              <a:rPr lang="fr-FR" sz="2400" dirty="0">
                <a:solidFill>
                  <a:srgbClr val="0E0E0E"/>
                </a:solidFill>
                <a:effectLst/>
              </a:rPr>
              <a:t> :</a:t>
            </a: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Supporte de multiples fournisseurs (</a:t>
            </a:r>
            <a:r>
              <a:rPr lang="fr-FR" dirty="0" err="1">
                <a:solidFill>
                  <a:srgbClr val="0E0E0E"/>
                </a:solidFill>
                <a:effectLst/>
              </a:rPr>
              <a:t>clouds</a:t>
            </a:r>
            <a:r>
              <a:rPr lang="fr-FR" dirty="0">
                <a:solidFill>
                  <a:srgbClr val="0E0E0E"/>
                </a:solidFill>
                <a:effectLst/>
              </a:rPr>
              <a:t> publics, privés, et autres services).</a:t>
            </a:r>
          </a:p>
          <a:p>
            <a:r>
              <a:rPr lang="fr-FR" sz="2200" b="1" dirty="0">
                <a:solidFill>
                  <a:srgbClr val="0E0E0E"/>
                </a:solidFill>
                <a:effectLst/>
              </a:rPr>
              <a:t>Planification &amp; Prévisualisation</a:t>
            </a:r>
            <a:r>
              <a:rPr lang="fr-FR" sz="2200" dirty="0">
                <a:solidFill>
                  <a:srgbClr val="0E0E0E"/>
                </a:solidFill>
                <a:effectLst/>
              </a:rPr>
              <a:t> :</a:t>
            </a: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Commande </a:t>
            </a:r>
            <a:r>
              <a:rPr lang="fr-FR" dirty="0" err="1">
                <a:solidFill>
                  <a:srgbClr val="0E0E0E"/>
                </a:solidFill>
                <a:effectLst/>
              </a:rPr>
              <a:t>terraform</a:t>
            </a:r>
            <a:r>
              <a:rPr lang="fr-FR" dirty="0">
                <a:solidFill>
                  <a:srgbClr val="0E0E0E"/>
                </a:solidFill>
                <a:effectLst/>
              </a:rPr>
              <a:t> plan permet de visualiser les modifications avant de les appliquer.</a:t>
            </a:r>
          </a:p>
          <a:p>
            <a:r>
              <a:rPr lang="fr-FR" sz="2200" b="1" dirty="0">
                <a:solidFill>
                  <a:srgbClr val="0E0E0E"/>
                </a:solidFill>
                <a:effectLst/>
              </a:rPr>
              <a:t>State Management</a:t>
            </a:r>
            <a:r>
              <a:rPr lang="fr-FR" sz="2200" dirty="0">
                <a:solidFill>
                  <a:srgbClr val="0E0E0E"/>
                </a:solidFill>
                <a:effectLst/>
              </a:rPr>
              <a:t> :</a:t>
            </a:r>
          </a:p>
          <a:p>
            <a:pPr lvl="1"/>
            <a:r>
              <a:rPr lang="fr-FR" dirty="0" err="1">
                <a:solidFill>
                  <a:srgbClr val="0E0E0E"/>
                </a:solidFill>
                <a:effectLst/>
              </a:rPr>
              <a:t>Terraform</a:t>
            </a:r>
            <a:r>
              <a:rPr lang="fr-FR" dirty="0">
                <a:solidFill>
                  <a:srgbClr val="0E0E0E"/>
                </a:solidFill>
                <a:effectLst/>
              </a:rPr>
              <a:t> maintient un fichier d’état (</a:t>
            </a:r>
            <a:r>
              <a:rPr lang="fr-FR" dirty="0" err="1">
                <a:solidFill>
                  <a:srgbClr val="0E0E0E"/>
                </a:solidFill>
                <a:effectLst/>
              </a:rPr>
              <a:t>terraform.tfstate</a:t>
            </a:r>
            <a:r>
              <a:rPr lang="fr-FR" dirty="0">
                <a:solidFill>
                  <a:srgbClr val="0E0E0E"/>
                </a:solidFill>
                <a:effectLst/>
              </a:rPr>
              <a:t>) pour suivre les ressources gérées.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7950977-0D4C-D382-5EAC-D1242C4DC0E0}"/>
              </a:ext>
            </a:extLst>
          </p:cNvPr>
          <p:cNvSpPr txBox="1"/>
          <p:nvPr/>
        </p:nvSpPr>
        <p:spPr>
          <a:xfrm>
            <a:off x="6364761" y="2273043"/>
            <a:ext cx="525573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E0E0E"/>
                </a:solidFill>
                <a:effectLst/>
              </a:rPr>
              <a:t>Modules</a:t>
            </a:r>
            <a:r>
              <a:rPr lang="fr-FR" sz="2000" dirty="0">
                <a:solidFill>
                  <a:srgbClr val="0E0E0E"/>
                </a:solidFill>
                <a:effectLst/>
              </a:rPr>
              <a:t> :</a:t>
            </a:r>
          </a:p>
          <a:p>
            <a:pPr lvl="1"/>
            <a:r>
              <a:rPr lang="fr-FR" sz="2000" dirty="0">
                <a:solidFill>
                  <a:srgbClr val="0E0E0E"/>
                </a:solidFill>
                <a:effectLst/>
              </a:rPr>
              <a:t>Réutilisation du code via des modules pour structurer et standardiser l’infrastructure.</a:t>
            </a:r>
          </a:p>
          <a:p>
            <a:pPr lvl="1"/>
            <a:endParaRPr lang="fr-FR" sz="2000" dirty="0">
              <a:solidFill>
                <a:srgbClr val="0E0E0E"/>
              </a:solidFill>
              <a:effectLst/>
            </a:endParaRPr>
          </a:p>
          <a:p>
            <a:r>
              <a:rPr lang="fr-FR" sz="2000" b="1" dirty="0">
                <a:solidFill>
                  <a:srgbClr val="0E0E0E"/>
                </a:solidFill>
                <a:effectLst/>
              </a:rPr>
              <a:t>Immutabilité</a:t>
            </a:r>
            <a:r>
              <a:rPr lang="fr-FR" sz="2000" dirty="0">
                <a:solidFill>
                  <a:srgbClr val="0E0E0E"/>
                </a:solidFill>
                <a:effectLst/>
              </a:rPr>
              <a:t> :</a:t>
            </a:r>
          </a:p>
          <a:p>
            <a:pPr lvl="1"/>
            <a:r>
              <a:rPr lang="fr-FR" sz="2000" dirty="0">
                <a:solidFill>
                  <a:srgbClr val="0E0E0E"/>
                </a:solidFill>
                <a:effectLst/>
              </a:rPr>
              <a:t>Infrastructure déclarée de manière immuable ; toute modification génère une nouvelle infrastructure plutôt qu’une modification en place.</a:t>
            </a:r>
            <a:endParaRPr lang="fr-FR" sz="1400" dirty="0">
              <a:solidFill>
                <a:srgbClr val="0E0E0E"/>
              </a:solidFill>
              <a:effectLst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80C9C15-1690-2447-6982-6897EF656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000" y="786839"/>
            <a:ext cx="22225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89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B57D15-2FAB-E902-3743-FEB7C671C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Terraform</a:t>
            </a:r>
            <a:r>
              <a:rPr lang="fr-FR" dirty="0"/>
              <a:t> - </a:t>
            </a:r>
            <a:r>
              <a:rPr lang="fr-FR" b="1" dirty="0"/>
              <a:t>Commandes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81F6E8-4BE2-5F13-5948-905B4BBF0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075688"/>
            <a:ext cx="5199106" cy="3910987"/>
          </a:xfrm>
        </p:spPr>
        <p:txBody>
          <a:bodyPr>
            <a:normAutofit/>
          </a:bodyPr>
          <a:lstStyle/>
          <a:p>
            <a:r>
              <a:rPr lang="fr-FR" sz="2400" b="1" dirty="0" err="1"/>
              <a:t>Terraform</a:t>
            </a:r>
            <a:r>
              <a:rPr lang="fr-FR" sz="2400" b="1" dirty="0"/>
              <a:t> init</a:t>
            </a:r>
          </a:p>
          <a:p>
            <a:pPr lvl="1"/>
            <a:r>
              <a:rPr lang="fr-FR" dirty="0"/>
              <a:t>Préparer le répertoire de travail pour d'autres commandes</a:t>
            </a:r>
          </a:p>
          <a:p>
            <a:r>
              <a:rPr lang="fr-FR" sz="2400" b="1" dirty="0" err="1"/>
              <a:t>Terraform</a:t>
            </a:r>
            <a:r>
              <a:rPr lang="fr-FR" sz="2400" b="1" dirty="0"/>
              <a:t> plan</a:t>
            </a:r>
          </a:p>
          <a:p>
            <a:pPr lvl="1"/>
            <a:r>
              <a:rPr lang="fr-FR" dirty="0"/>
              <a:t>Afficher les changements requis par la configuration actuelle</a:t>
            </a:r>
          </a:p>
          <a:p>
            <a:r>
              <a:rPr lang="fr-FR" sz="2400" b="1" dirty="0" err="1"/>
              <a:t>Terraform</a:t>
            </a:r>
            <a:r>
              <a:rPr lang="fr-FR" sz="2400" b="1" dirty="0"/>
              <a:t> </a:t>
            </a:r>
            <a:r>
              <a:rPr lang="fr-FR" sz="2400" b="1" dirty="0" err="1"/>
              <a:t>apply</a:t>
            </a:r>
            <a:endParaRPr lang="fr-FR" sz="2400" b="1" dirty="0"/>
          </a:p>
          <a:p>
            <a:pPr lvl="1"/>
            <a:r>
              <a:rPr lang="fr-FR" dirty="0"/>
              <a:t>Créer ou mettre à jour l'infrastructure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8A4D095-A886-8957-7C93-2D2045A58C00}"/>
              </a:ext>
            </a:extLst>
          </p:cNvPr>
          <p:cNvSpPr txBox="1">
            <a:spLocks/>
          </p:cNvSpPr>
          <p:nvPr/>
        </p:nvSpPr>
        <p:spPr>
          <a:xfrm>
            <a:off x="6421394" y="2075688"/>
            <a:ext cx="5199106" cy="3910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r>
              <a:rPr lang="fr-FR" sz="2400" b="1" dirty="0" err="1"/>
              <a:t>Terraform</a:t>
            </a:r>
            <a:r>
              <a:rPr lang="fr-FR" sz="2400" b="1" dirty="0"/>
              <a:t> destroy</a:t>
            </a:r>
          </a:p>
          <a:p>
            <a:pPr lvl="1"/>
            <a:r>
              <a:rPr lang="fr-FR" dirty="0"/>
              <a:t>Détruire les infrastructures créées antérieurement</a:t>
            </a:r>
          </a:p>
          <a:p>
            <a:r>
              <a:rPr lang="fr-FR" sz="2600" b="1" dirty="0" err="1"/>
              <a:t>Terraform</a:t>
            </a:r>
            <a:r>
              <a:rPr lang="fr-FR" sz="2600" b="1" dirty="0"/>
              <a:t> </a:t>
            </a:r>
            <a:r>
              <a:rPr lang="fr-FR" sz="2600" b="1" dirty="0" err="1"/>
              <a:t>validate</a:t>
            </a:r>
            <a:endParaRPr lang="fr-FR" sz="2600" b="1" dirty="0"/>
          </a:p>
          <a:p>
            <a:pPr lvl="1"/>
            <a:r>
              <a:rPr lang="fr-FR" dirty="0"/>
              <a:t>Vérifier si la configuration est valide</a:t>
            </a:r>
          </a:p>
          <a:p>
            <a:r>
              <a:rPr lang="fr-FR" sz="2600" b="1" dirty="0" err="1"/>
              <a:t>Terraform</a:t>
            </a:r>
            <a:r>
              <a:rPr lang="fr-FR" sz="2600" b="1" dirty="0"/>
              <a:t> -help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B6154CA-2403-C367-3E21-040B67D0E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000" y="786839"/>
            <a:ext cx="22225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61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F82AEE-74C7-C5C2-ED02-0C5D2F0F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033B136-B26A-420C-FC9B-A98C9F005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331" y="1988674"/>
            <a:ext cx="9439849" cy="418003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BB68E89-82D4-8F5D-05AD-70B78F823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0" y="786839"/>
            <a:ext cx="22225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31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87BB25-FC4A-0FDA-6A9F-CB3AD19B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que le State Management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48AAC9-31E1-B9C9-11B3-645ED8EE5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075688"/>
            <a:ext cx="4826000" cy="3910987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2000" b="1" dirty="0" err="1"/>
              <a:t>Terraform</a:t>
            </a:r>
            <a:r>
              <a:rPr lang="fr-FR" sz="2000" b="1" dirty="0"/>
              <a:t> State est un fichier (</a:t>
            </a:r>
            <a:r>
              <a:rPr lang="fr-FR" sz="2000" b="1" dirty="0" err="1"/>
              <a:t>terraform.tfstate</a:t>
            </a:r>
            <a:r>
              <a:rPr lang="fr-FR" sz="2000" b="1" dirty="0"/>
              <a:t>) qui stocke l’état actuel de votre infrastructure provisionnée.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20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b="1" dirty="0"/>
              <a:t>Il sert de source de vérité pour savoir quelles ressources existent déjà dans votre environnement.</a:t>
            </a:r>
          </a:p>
          <a:p>
            <a:pPr lvl="1"/>
            <a:endParaRPr lang="fr-FR" sz="2000" dirty="0"/>
          </a:p>
          <a:p>
            <a:endParaRPr lang="fr-FR" sz="2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ECDFA30-FAA0-6B22-DED6-39969C876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41140"/>
            <a:ext cx="5119868" cy="304497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3301103-932E-89A0-27DA-892E19A74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0" y="786839"/>
            <a:ext cx="22225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5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03BE6D-EFDB-32A3-B34E-79AF87EC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State management – 5 Points clés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55B1E7-B018-28EC-E82C-D0E42E8DE141}"/>
              </a:ext>
            </a:extLst>
          </p:cNvPr>
          <p:cNvSpPr txBox="1"/>
          <p:nvPr/>
        </p:nvSpPr>
        <p:spPr>
          <a:xfrm>
            <a:off x="336722" y="1909186"/>
            <a:ext cx="6311214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dirty="0"/>
              <a:t>1. </a:t>
            </a:r>
            <a:r>
              <a:rPr lang="fr-FR" sz="2000" b="1" u="sng" dirty="0" err="1"/>
              <a:t>Tracking</a:t>
            </a:r>
            <a:r>
              <a:rPr lang="fr-FR" sz="2000" b="1" u="sng" dirty="0"/>
              <a:t> des Ressources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Le fichier d’état permet de suivre les ID des ressources, leur configuration, et leurs métadonnées, ce qui est essentiel pour les opérations futures (</a:t>
            </a:r>
            <a:r>
              <a:rPr lang="fr-FR" dirty="0" err="1"/>
              <a:t>apply</a:t>
            </a:r>
            <a:r>
              <a:rPr lang="fr-FR" dirty="0"/>
              <a:t>, destroy, etc.).</a:t>
            </a:r>
          </a:p>
          <a:p>
            <a:endParaRPr lang="fr-FR" dirty="0"/>
          </a:p>
          <a:p>
            <a:r>
              <a:rPr lang="fr-FR" sz="2000" b="1" u="sng" dirty="0"/>
              <a:t>2. Planification des Modifications </a:t>
            </a:r>
            <a:r>
              <a:rPr lang="fr-FR" sz="2000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Terraform</a:t>
            </a:r>
            <a:r>
              <a:rPr lang="fr-FR" dirty="0"/>
              <a:t> compare l’état actuel avec la configuration désirée pour déterminer les actions à entreprendre (création, modification, suppression).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sz="2000" b="1" u="sng" dirty="0"/>
              <a:t>3. Backend de Stockage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L’état peut être stocké localement ou dans un backend distant (S3, Azure Blob, etc.) pour une gestion centralisée et sécurisée.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4ACDE7-4CD3-43A8-B45D-B0CC6260624C}"/>
              </a:ext>
            </a:extLst>
          </p:cNvPr>
          <p:cNvSpPr txBox="1"/>
          <p:nvPr/>
        </p:nvSpPr>
        <p:spPr>
          <a:xfrm>
            <a:off x="7166918" y="1909186"/>
            <a:ext cx="4843045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dirty="0"/>
              <a:t>4. Verrouillage d’État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Certains backends supportent le verrouillage d’état, évitant les conflits lors d’exécutions concurrentes (</a:t>
            </a:r>
            <a:r>
              <a:rPr lang="fr-FR" dirty="0" err="1"/>
              <a:t>terraform</a:t>
            </a:r>
            <a:r>
              <a:rPr lang="fr-FR" dirty="0"/>
              <a:t> </a:t>
            </a:r>
            <a:r>
              <a:rPr lang="fr-FR" dirty="0" err="1"/>
              <a:t>apply</a:t>
            </a:r>
            <a:r>
              <a:rPr lang="fr-FR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sz="2000" b="1" u="sng" dirty="0"/>
              <a:t>5. Sensibilité des Données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Le fichier d’état peut contenir des informations sensibles (ex: mots de passe), d’où l’importance de le protéger et de gérer l’accès.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9D0CB4A-6FA9-4DA1-2C9C-230BAEC35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0" y="786839"/>
            <a:ext cx="22225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62422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AnalogousFromRegularSeedRightStep">
    <a:dk1>
      <a:srgbClr val="000000"/>
    </a:dk1>
    <a:lt1>
      <a:srgbClr val="FFFFFF"/>
    </a:lt1>
    <a:dk2>
      <a:srgbClr val="1C2732"/>
    </a:dk2>
    <a:lt2>
      <a:srgbClr val="F3F0F1"/>
    </a:lt2>
    <a:accent1>
      <a:srgbClr val="21B782"/>
    </a:accent1>
    <a:accent2>
      <a:srgbClr val="14B1BC"/>
    </a:accent2>
    <a:accent3>
      <a:srgbClr val="298CE7"/>
    </a:accent3>
    <a:accent4>
      <a:srgbClr val="2E40D9"/>
    </a:accent4>
    <a:accent5>
      <a:srgbClr val="6529E7"/>
    </a:accent5>
    <a:accent6>
      <a:srgbClr val="A217D5"/>
    </a:accent6>
    <a:hlink>
      <a:srgbClr val="BF3F6C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AnalogousFromRegularSeedRightStep">
    <a:dk1>
      <a:srgbClr val="000000"/>
    </a:dk1>
    <a:lt1>
      <a:srgbClr val="FFFFFF"/>
    </a:lt1>
    <a:dk2>
      <a:srgbClr val="1C2732"/>
    </a:dk2>
    <a:lt2>
      <a:srgbClr val="F3F0F1"/>
    </a:lt2>
    <a:accent1>
      <a:srgbClr val="21B782"/>
    </a:accent1>
    <a:accent2>
      <a:srgbClr val="14B1BC"/>
    </a:accent2>
    <a:accent3>
      <a:srgbClr val="298CE7"/>
    </a:accent3>
    <a:accent4>
      <a:srgbClr val="2E40D9"/>
    </a:accent4>
    <a:accent5>
      <a:srgbClr val="6529E7"/>
    </a:accent5>
    <a:accent6>
      <a:srgbClr val="A217D5"/>
    </a:accent6>
    <a:hlink>
      <a:srgbClr val="BF3F6C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2856</TotalTime>
  <Words>2087</Words>
  <Application>Microsoft Macintosh PowerPoint</Application>
  <PresentationFormat>Grand écran</PresentationFormat>
  <Paragraphs>270</Paragraphs>
  <Slides>34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2" baseType="lpstr">
      <vt:lpstr>Batang</vt:lpstr>
      <vt:lpstr>.AppleSystemUIFontMonospaced</vt:lpstr>
      <vt:lpstr>.SF NS</vt:lpstr>
      <vt:lpstr>Aptos</vt:lpstr>
      <vt:lpstr>Arial</vt:lpstr>
      <vt:lpstr>Avenir Next LT Pro Light</vt:lpstr>
      <vt:lpstr>Wingdings</vt:lpstr>
      <vt:lpstr>AlignmentVTI</vt:lpstr>
      <vt:lpstr>IaC – Infrastructure as Code</vt:lpstr>
      <vt:lpstr>Module IaC - Déroulement</vt:lpstr>
      <vt:lpstr>Terraform vs Ansible</vt:lpstr>
      <vt:lpstr>Terraform - Présentation</vt:lpstr>
      <vt:lpstr>Terraform – Points clés</vt:lpstr>
      <vt:lpstr>Terraform - Commandes</vt:lpstr>
      <vt:lpstr>Architecture</vt:lpstr>
      <vt:lpstr>Qu’est-ce que le State Management ?</vt:lpstr>
      <vt:lpstr>State management – 5 Points clés</vt:lpstr>
      <vt:lpstr>State management</vt:lpstr>
      <vt:lpstr>Idempotence</vt:lpstr>
      <vt:lpstr>Atelier</vt:lpstr>
      <vt:lpstr>Terraform – Organisation projet</vt:lpstr>
      <vt:lpstr>main.tf</vt:lpstr>
      <vt:lpstr>variables.tf</vt:lpstr>
      <vt:lpstr>providers.tf</vt:lpstr>
      <vt:lpstr>Module Terraform</vt:lpstr>
      <vt:lpstr>Terraform &amp; Ansible - complémentarité</vt:lpstr>
      <vt:lpstr>Ansible – Installation</vt:lpstr>
      <vt:lpstr>Ansible - Introduction</vt:lpstr>
      <vt:lpstr>Ansible – Pourquoi l’utiliser ?</vt:lpstr>
      <vt:lpstr>Ansible – Structure du projet </vt:lpstr>
      <vt:lpstr>Ansible – Inventory</vt:lpstr>
      <vt:lpstr>Ansible – Playbook</vt:lpstr>
      <vt:lpstr>Ansible – Roles</vt:lpstr>
      <vt:lpstr>Ansible – ansible.cfg</vt:lpstr>
      <vt:lpstr>Ansible – Module</vt:lpstr>
      <vt:lpstr>Ansible – Modules</vt:lpstr>
      <vt:lpstr>Ansible – Modules</vt:lpstr>
      <vt:lpstr>Ansible – Modules</vt:lpstr>
      <vt:lpstr>Ansible – Modules</vt:lpstr>
      <vt:lpstr>Ansible – Modules</vt:lpstr>
      <vt:lpstr>Ansible – Top Commands</vt:lpstr>
      <vt:lpstr>Ansible – Syntax &amp; Glossary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Mahdi Ghandri</dc:creator>
  <cp:lastModifiedBy>Mahdi Ghandri</cp:lastModifiedBy>
  <cp:revision>48</cp:revision>
  <dcterms:created xsi:type="dcterms:W3CDTF">2024-09-01T10:52:49Z</dcterms:created>
  <dcterms:modified xsi:type="dcterms:W3CDTF">2024-09-03T10:31:30Z</dcterms:modified>
</cp:coreProperties>
</file>