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3"/>
    <p:restoredTop sz="83659"/>
  </p:normalViewPr>
  <p:slideViewPr>
    <p:cSldViewPr snapToGrid="0">
      <p:cViewPr varScale="1">
        <p:scale>
          <a:sx n="158" d="100"/>
          <a:sy n="158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6F0B-265B-5041-8C26-E4D2256225CB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8029-4D65-5B41-A6D9-E9D164CD0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5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1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Organisation des Dossiers et Fichiers</a:t>
            </a:r>
            <a:endParaRPr lang="fr-FR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Root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 fichier principal (</a:t>
            </a:r>
            <a:r>
              <a:rPr lang="fr-FR" dirty="0" err="1">
                <a:solidFill>
                  <a:srgbClr val="0E0E0E"/>
                </a:solidFill>
                <a:effectLst/>
                <a:latin typeface=".AppleSystemUIFontMonospaced"/>
              </a:rPr>
              <a:t>main.tf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 et les fichiers de configuration globaux.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les configurations spécifiques à chaque environnement (ex.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dev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prod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Modules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des modules réutilisables qui encapsulent des blocs de code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2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1717378F-71AE-E966-D6FF-0226324E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44960D-2755-4FA4-86F5-DFB471F1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7300616" cy="1264936"/>
          </a:xfrm>
        </p:spPr>
        <p:txBody>
          <a:bodyPr anchor="ctr"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IaC</a:t>
            </a:r>
            <a:r>
              <a:rPr lang="fr-FR" dirty="0">
                <a:solidFill>
                  <a:srgbClr val="FFFFFF"/>
                </a:solidFill>
              </a:rPr>
              <a:t> – Infrastructure as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ABB4B-0DC1-9249-CDA4-F69DDA25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EPSI Grenoble</a:t>
            </a:r>
          </a:p>
          <a:p>
            <a:r>
              <a:rPr lang="fr-FR" sz="1600" dirty="0">
                <a:solidFill>
                  <a:srgbClr val="FFFFFF"/>
                </a:solidFill>
              </a:rPr>
              <a:t>2024-2025</a:t>
            </a:r>
          </a:p>
          <a:p>
            <a:r>
              <a:rPr lang="fr-FR" sz="1600" dirty="0" err="1">
                <a:solidFill>
                  <a:srgbClr val="FFFFFF"/>
                </a:solidFill>
              </a:rPr>
              <a:t>maHDI</a:t>
            </a:r>
            <a:r>
              <a:rPr lang="fr-FR" sz="1600" dirty="0">
                <a:solidFill>
                  <a:srgbClr val="FFFFFF"/>
                </a:solidFill>
              </a:rPr>
              <a:t> GHANDRI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36B446-53D7-E67C-EA2F-7BF0B680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4" y="1992709"/>
            <a:ext cx="10216105" cy="41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43BA-55E8-8E39-9FC8-FE8908E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Idempotence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FF667-9E83-53C8-E2B9-DB94B1F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133411"/>
            <a:ext cx="7035800" cy="3035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9A3619-6081-864D-CA74-53C0D83DAD00}"/>
              </a:ext>
            </a:extLst>
          </p:cNvPr>
          <p:cNvSpPr txBox="1"/>
          <p:nvPr/>
        </p:nvSpPr>
        <p:spPr>
          <a:xfrm>
            <a:off x="416688" y="2139529"/>
            <a:ext cx="1120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En mathématiques et en informatique, l'idempotence signifie qu'une opération a le même effet qu’on</a:t>
            </a:r>
          </a:p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 l'applique une ou plusieurs fois.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16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45CAC-AE0B-8B70-D621-C0CA073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5720E-D2AD-1DFF-CD95-2FF6560E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votre compte chez un fournisseur de cloud (Azure, AWS ou GCP).</a:t>
            </a:r>
          </a:p>
          <a:p>
            <a:endParaRPr lang="fr-FR" dirty="0"/>
          </a:p>
          <a:p>
            <a:r>
              <a:rPr lang="fr-FR" dirty="0"/>
              <a:t>Installer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, </a:t>
            </a:r>
            <a:r>
              <a:rPr lang="fr-FR" dirty="0" err="1"/>
              <a:t>apt</a:t>
            </a:r>
            <a:r>
              <a:rPr lang="fr-FR" dirty="0"/>
              <a:t>, </a:t>
            </a:r>
            <a:r>
              <a:rPr lang="fr-FR" dirty="0" err="1"/>
              <a:t>powershell</a:t>
            </a:r>
            <a:r>
              <a:rPr lang="fr-FR" dirty="0"/>
              <a:t> ou autres…</a:t>
            </a:r>
          </a:p>
          <a:p>
            <a:pPr lvl="1"/>
            <a:r>
              <a:rPr lang="fr-FR" dirty="0">
                <a:hlinkClick r:id="rId2"/>
              </a:rPr>
              <a:t>https://www.terraform.io/</a:t>
            </a:r>
            <a:r>
              <a:rPr lang="fr-FR" dirty="0"/>
              <a:t> 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Utilisez Visual Studio Code.</a:t>
            </a:r>
          </a:p>
          <a:p>
            <a:r>
              <a:rPr lang="fr-FR" dirty="0"/>
              <a:t>Cloner et gérer votre projet avec Git.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8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C5C2B-CF79-1F9B-511D-84CA58E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Organisation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CDD7-97CF-1E07-6604-3B16B936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project</a:t>
            </a:r>
            <a:r>
              <a:rPr lang="fr-FR" dirty="0"/>
              <a:t>-root/</a:t>
            </a:r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main.tf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variables.tf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outputs.tf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providers.tf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environments</a:t>
            </a:r>
            <a:r>
              <a:rPr lang="fr-FR" dirty="0"/>
              <a:t>/</a:t>
            </a:r>
          </a:p>
          <a:p>
            <a:pPr marL="0" indent="0">
              <a:buNone/>
            </a:pPr>
            <a:r>
              <a:rPr lang="fr-FR" dirty="0"/>
              <a:t>	└── dev/</a:t>
            </a:r>
          </a:p>
          <a:p>
            <a:pPr marL="0" indent="0">
              <a:buNone/>
            </a:pPr>
            <a:r>
              <a:rPr lang="fr-FR" dirty="0"/>
              <a:t>└── modules/</a:t>
            </a:r>
          </a:p>
          <a:p>
            <a:pPr marL="0" indent="0">
              <a:buNone/>
            </a:pPr>
            <a:r>
              <a:rPr lang="fr-FR" dirty="0"/>
              <a:t>    	└── network/</a:t>
            </a:r>
          </a:p>
          <a:p>
            <a:pPr marL="0" indent="0">
              <a:buNone/>
            </a:pPr>
            <a:r>
              <a:rPr lang="fr-FR" dirty="0"/>
              <a:t>	└── </a:t>
            </a:r>
            <a:r>
              <a:rPr lang="fr-FR" dirty="0" err="1"/>
              <a:t>compute</a:t>
            </a:r>
            <a:r>
              <a:rPr lang="fr-FR" dirty="0"/>
              <a:t>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888D40-04B1-80B4-4861-4F65092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8" y="1990687"/>
            <a:ext cx="2595093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main.tf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main.tf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/>
            <a:r>
              <a:rPr lang="fr-FR" b="1" dirty="0"/>
              <a:t>Point d’entrée principal de la configuration.</a:t>
            </a:r>
          </a:p>
          <a:p>
            <a:pPr lvl="2"/>
            <a:r>
              <a:rPr lang="fr-FR" b="1" dirty="0"/>
              <a:t>Contient la définition des ressources à créer.</a:t>
            </a:r>
          </a:p>
          <a:p>
            <a:pPr lvl="2"/>
            <a:r>
              <a:rPr lang="fr-FR" b="1" dirty="0"/>
              <a:t>Appelle les modules si utilisés.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A9DDC-34DC-5172-84E9-E3839DC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73" y="2690774"/>
            <a:ext cx="4857132" cy="2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variables.tf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variables.tf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Définition des variables d’entrée utilisées dans le projet.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Facilite la réutilisation du code et rend la configuration plus flexible.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34C58-8B79-4ED7-7896-C6F66866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77" y="3836579"/>
            <a:ext cx="5385699" cy="18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providers.tf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providers.tf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Spécifie les fournisseurs de cloud (Azure, AWS, etc.) que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utilisera.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 les informations d’authentification et de configuration globales pour ces fournisseurs.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D45664-EE2C-B867-C3B0-A7573D7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40" y="3988698"/>
            <a:ext cx="5384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Qu’est-ce qu’un module </a:t>
            </a:r>
            <a:r>
              <a:rPr lang="fr-FR" dirty="0" err="1"/>
              <a:t>Terraform</a:t>
            </a:r>
            <a:r>
              <a:rPr lang="fr-FR" dirty="0"/>
              <a:t> ?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Un groupe de ressources configurées ensemble pour être réutilisées.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Encouragent la modularité et la réutilisation du code.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04FD20-F89C-D20E-4D56-3F03D4AE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68" y="3851695"/>
            <a:ext cx="6607052" cy="14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E6C8D-C7D6-1A79-D503-7742330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IaC</a:t>
            </a:r>
            <a:r>
              <a:rPr lang="fr-FR" dirty="0"/>
              <a:t> -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BC403-9ED7-5A2A-5AB2-43E17F0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de 2 à 3 personnes.</a:t>
            </a:r>
          </a:p>
          <a:p>
            <a:r>
              <a:rPr lang="fr-FR" dirty="0"/>
              <a:t>Atelier technique :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jour : Ansible</a:t>
            </a:r>
          </a:p>
          <a:p>
            <a:r>
              <a:rPr lang="fr-FR" dirty="0"/>
              <a:t>Compte Cloud (Azure, AWS ou GCP)</a:t>
            </a:r>
          </a:p>
          <a:p>
            <a:r>
              <a:rPr lang="fr-FR" dirty="0"/>
              <a:t>Notation</a:t>
            </a:r>
          </a:p>
          <a:p>
            <a:pPr lvl="1"/>
            <a:r>
              <a:rPr lang="fr-FR" dirty="0"/>
              <a:t>Repos git (code et configuration </a:t>
            </a:r>
            <a:r>
              <a:rPr lang="fr-FR" dirty="0" err="1"/>
              <a:t>Terraform</a:t>
            </a:r>
            <a:r>
              <a:rPr lang="fr-FR" dirty="0"/>
              <a:t> &amp; Ansible) </a:t>
            </a:r>
            <a:endParaRPr lang="fr-FR" b="1" dirty="0"/>
          </a:p>
          <a:p>
            <a:pPr lvl="1"/>
            <a:r>
              <a:rPr lang="fr-FR" dirty="0"/>
              <a:t>Documentation (Problèmes rencontrés, mise en place, commentaires, </a:t>
            </a:r>
            <a:r>
              <a:rPr lang="fr-FR" dirty="0" err="1"/>
              <a:t>screenshot</a:t>
            </a:r>
            <a:r>
              <a:rPr lang="fr-FR" dirty="0"/>
              <a:t> output)</a:t>
            </a:r>
          </a:p>
        </p:txBody>
      </p:sp>
    </p:spTree>
    <p:extLst>
      <p:ext uri="{BB962C8B-B14F-4D97-AF65-F5344CB8AC3E}">
        <p14:creationId xmlns:p14="http://schemas.microsoft.com/office/powerpoint/2010/main" val="358439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ED1F-64A3-BC34-FFFB-5329B1A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vs Ansible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33BB6-E804-CB73-E19B-19FE3EAD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8" y="1954041"/>
            <a:ext cx="5976100" cy="42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est un outil d’</a:t>
            </a:r>
            <a:r>
              <a:rPr lang="fr-FR" b="1" dirty="0">
                <a:solidFill>
                  <a:srgbClr val="0E0E0E"/>
                </a:solidFill>
                <a:effectLst/>
              </a:rPr>
              <a:t>Infrastructure as Code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IaC</a:t>
            </a:r>
            <a:r>
              <a:rPr lang="fr-FR" b="1" dirty="0">
                <a:solidFill>
                  <a:srgbClr val="0E0E0E"/>
                </a:solidFill>
                <a:effectLst/>
              </a:rPr>
              <a:t>)</a:t>
            </a:r>
            <a:r>
              <a:rPr lang="fr-FR" dirty="0">
                <a:solidFill>
                  <a:srgbClr val="0E0E0E"/>
                </a:solidFill>
                <a:effectLst/>
              </a:rPr>
              <a:t> développé par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>
                <a:solidFill>
                  <a:srgbClr val="0E0E0E"/>
                </a:solidFill>
                <a:effectLst/>
              </a:rPr>
              <a:t>Il permet de </a:t>
            </a:r>
            <a:r>
              <a:rPr lang="fr-FR" b="1" dirty="0">
                <a:solidFill>
                  <a:srgbClr val="0E0E0E"/>
                </a:solidFill>
                <a:effectLst/>
              </a:rPr>
              <a:t>provisionner, gérer et versionner</a:t>
            </a:r>
            <a:r>
              <a:rPr lang="fr-FR" dirty="0">
                <a:solidFill>
                  <a:srgbClr val="0E0E0E"/>
                </a:solidFill>
                <a:effectLst/>
              </a:rPr>
              <a:t> des ressources d’infrastructure à travers un langage déclaratif (HCL -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 Configuration </a:t>
            </a:r>
            <a:r>
              <a:rPr lang="fr-FR" dirty="0" err="1">
                <a:solidFill>
                  <a:srgbClr val="0E0E0E"/>
                </a:solidFill>
                <a:effectLst/>
              </a:rPr>
              <a:t>Language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  <a:effectLst/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peut gérer une infrastructure sur plusieurs plateformes cloud (AWS, Azure, GCP) ainsi que des environnements locaux </a:t>
            </a:r>
            <a:r>
              <a:rPr lang="fr-FR" dirty="0">
                <a:solidFill>
                  <a:srgbClr val="0E0E0E"/>
                </a:solidFill>
              </a:rPr>
              <a:t>(</a:t>
            </a:r>
            <a:r>
              <a:rPr lang="fr-FR" dirty="0" err="1">
                <a:solidFill>
                  <a:srgbClr val="0E0E0E"/>
                </a:solidFill>
              </a:rPr>
              <a:t>BareMetal</a:t>
            </a:r>
            <a:r>
              <a:rPr lang="fr-FR" dirty="0">
                <a:solidFill>
                  <a:srgbClr val="0E0E0E"/>
                </a:solidFill>
              </a:rPr>
              <a:t>, Machine Virtuelle)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9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Points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2075688"/>
            <a:ext cx="5524501" cy="3910987"/>
          </a:xfrm>
        </p:spPr>
        <p:txBody>
          <a:bodyPr>
            <a:normAutofit fontScale="92500"/>
          </a:bodyPr>
          <a:lstStyle/>
          <a:p>
            <a:r>
              <a:rPr lang="fr-FR" sz="2400" b="1" dirty="0" err="1">
                <a:solidFill>
                  <a:srgbClr val="0E0E0E"/>
                </a:solidFill>
                <a:effectLst/>
              </a:rPr>
              <a:t>Multi-Cloud</a:t>
            </a:r>
            <a:r>
              <a:rPr lang="fr-FR" sz="2400" b="1" dirty="0">
                <a:solidFill>
                  <a:srgbClr val="0E0E0E"/>
                </a:solidFill>
                <a:effectLst/>
              </a:rPr>
              <a:t> &amp; Multi-Provider</a:t>
            </a:r>
            <a:r>
              <a:rPr lang="fr-FR" sz="24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Supporte de multiples fournisseurs (</a:t>
            </a:r>
            <a:r>
              <a:rPr lang="fr-FR" dirty="0" err="1">
                <a:solidFill>
                  <a:srgbClr val="0E0E0E"/>
                </a:solidFill>
                <a:effectLst/>
              </a:rPr>
              <a:t>clouds</a:t>
            </a:r>
            <a:r>
              <a:rPr lang="fr-FR" dirty="0">
                <a:solidFill>
                  <a:srgbClr val="0E0E0E"/>
                </a:solidFill>
                <a:effectLst/>
              </a:rPr>
              <a:t> publics, privés, et autres services).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Planification &amp; Prévisualisation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Commande 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plan permet de visualiser les modifications avant de les appliquer.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State Management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maintient un fichier d’état (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terraform.tfstate</a:t>
            </a:r>
            <a:r>
              <a:rPr lang="fr-FR" dirty="0">
                <a:solidFill>
                  <a:srgbClr val="0E0E0E"/>
                </a:solidFill>
                <a:effectLst/>
              </a:rPr>
              <a:t>) pour suivre les ressources gérées.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950977-0D4C-D382-5EAC-D1242C4DC0E0}"/>
              </a:ext>
            </a:extLst>
          </p:cNvPr>
          <p:cNvSpPr txBox="1"/>
          <p:nvPr/>
        </p:nvSpPr>
        <p:spPr>
          <a:xfrm>
            <a:off x="6364761" y="2273043"/>
            <a:ext cx="52557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E0E0E"/>
                </a:solidFill>
                <a:effectLst/>
              </a:rPr>
              <a:t>Modules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Réutilisation du code via des modules pour structurer et standardiser l’infrastructure.</a:t>
            </a:r>
          </a:p>
          <a:p>
            <a:pPr lvl="1"/>
            <a:endParaRPr lang="fr-FR" sz="2000" dirty="0">
              <a:solidFill>
                <a:srgbClr val="0E0E0E"/>
              </a:solidFill>
              <a:effectLst/>
            </a:endParaRPr>
          </a:p>
          <a:p>
            <a:r>
              <a:rPr lang="fr-FR" sz="2000" b="1" dirty="0">
                <a:solidFill>
                  <a:srgbClr val="0E0E0E"/>
                </a:solidFill>
                <a:effectLst/>
              </a:rPr>
              <a:t>Immutabilité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Infrastructure déclarée de manière immuable ; toute modification génère une nouvelle infrastructure plutôt qu’une modification en place.</a:t>
            </a:r>
            <a:endParaRPr lang="fr-FR" sz="1400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78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7D15-2FAB-E902-3743-FEB7C67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</a:t>
            </a:r>
            <a:r>
              <a:rPr lang="fr-FR" b="1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1F6E8-4BE2-5F13-5948-905B4BB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5199106" cy="3910987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Terraform</a:t>
            </a:r>
            <a:r>
              <a:rPr lang="fr-FR" sz="2400" b="1" dirty="0"/>
              <a:t> init</a:t>
            </a:r>
          </a:p>
          <a:p>
            <a:pPr lvl="1"/>
            <a:r>
              <a:rPr lang="fr-FR" dirty="0"/>
              <a:t>Préparer le répertoire de travail pour d'autres commandes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plan</a:t>
            </a:r>
          </a:p>
          <a:p>
            <a:pPr lvl="1"/>
            <a:r>
              <a:rPr lang="fr-FR" dirty="0"/>
              <a:t>Afficher les changements requis par la configuration actuelle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</a:t>
            </a:r>
            <a:r>
              <a:rPr lang="fr-FR" sz="2400" b="1" dirty="0" err="1"/>
              <a:t>apply</a:t>
            </a:r>
            <a:endParaRPr lang="fr-FR" sz="2400" b="1" dirty="0"/>
          </a:p>
          <a:p>
            <a:pPr lvl="1"/>
            <a:r>
              <a:rPr lang="fr-FR" dirty="0"/>
              <a:t>Créer ou mettre à jour l'infrastructure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8A4D095-A886-8957-7C93-2D2045A58C00}"/>
              </a:ext>
            </a:extLst>
          </p:cNvPr>
          <p:cNvSpPr txBox="1">
            <a:spLocks/>
          </p:cNvSpPr>
          <p:nvPr/>
        </p:nvSpPr>
        <p:spPr>
          <a:xfrm>
            <a:off x="6421394" y="2075688"/>
            <a:ext cx="5199106" cy="391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2400" b="1" dirty="0" err="1"/>
              <a:t>Terraform</a:t>
            </a:r>
            <a:r>
              <a:rPr lang="fr-FR" sz="2400" b="1" dirty="0"/>
              <a:t> destroy</a:t>
            </a:r>
          </a:p>
          <a:p>
            <a:pPr lvl="1"/>
            <a:r>
              <a:rPr lang="fr-FR" dirty="0"/>
              <a:t>Détruire les infrastructures créées antérieurement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</a:t>
            </a:r>
            <a:r>
              <a:rPr lang="fr-FR" sz="2600" b="1" dirty="0" err="1"/>
              <a:t>validate</a:t>
            </a:r>
            <a:endParaRPr lang="fr-FR" sz="2600" b="1" dirty="0"/>
          </a:p>
          <a:p>
            <a:pPr lvl="1"/>
            <a:r>
              <a:rPr lang="fr-FR" dirty="0"/>
              <a:t>Vérifier si la configuration est valide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-help</a:t>
            </a:r>
          </a:p>
        </p:txBody>
      </p:sp>
    </p:spTree>
    <p:extLst>
      <p:ext uri="{BB962C8B-B14F-4D97-AF65-F5344CB8AC3E}">
        <p14:creationId xmlns:p14="http://schemas.microsoft.com/office/powerpoint/2010/main" val="42624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82AEE-74C7-C5C2-ED02-0C5D2F0F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33B136-B26A-420C-FC9B-A98C9F00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1" y="1988674"/>
            <a:ext cx="9439849" cy="41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7BB25-FC4A-0FDA-6A9F-CB3AD19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State Management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8AAC9-31E1-B9C9-11B3-645ED8E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4826000" cy="391098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 err="1"/>
              <a:t>Terraform</a:t>
            </a:r>
            <a:r>
              <a:rPr lang="fr-FR" sz="2000" b="1" dirty="0"/>
              <a:t> State est un fichier (</a:t>
            </a:r>
            <a:r>
              <a:rPr lang="fr-FR" sz="2000" b="1" dirty="0" err="1"/>
              <a:t>terraform.tfstate</a:t>
            </a:r>
            <a:r>
              <a:rPr lang="fr-FR" sz="2000" b="1" dirty="0"/>
              <a:t>) qui stocke l’état actuel de votre infrastructure provisionnée.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Il sert de source de vérité pour savoir quelles ressources existent déjà dans votre environnement.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DFA30-FAA0-6B22-DED6-39969C8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1140"/>
            <a:ext cx="5119868" cy="30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 – 5 Points clés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5B1E7-B018-28EC-E82C-D0E42E8DE141}"/>
              </a:ext>
            </a:extLst>
          </p:cNvPr>
          <p:cNvSpPr txBox="1"/>
          <p:nvPr/>
        </p:nvSpPr>
        <p:spPr>
          <a:xfrm>
            <a:off x="336722" y="1909186"/>
            <a:ext cx="63112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1. </a:t>
            </a:r>
            <a:r>
              <a:rPr lang="fr-FR" sz="2000" b="1" u="sng" dirty="0" err="1"/>
              <a:t>Tracking</a:t>
            </a:r>
            <a:r>
              <a:rPr lang="fr-FR" sz="2000" b="1" u="sng" dirty="0"/>
              <a:t> des Ressources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permet de suivre les ID des ressources, leur configuration, et leurs métadonnées, ce qui est essentiel pour les opérations futures (</a:t>
            </a:r>
            <a:r>
              <a:rPr lang="fr-FR" dirty="0" err="1"/>
              <a:t>apply</a:t>
            </a:r>
            <a:r>
              <a:rPr lang="fr-FR" dirty="0"/>
              <a:t>, destroy, etc.).</a:t>
            </a:r>
          </a:p>
          <a:p>
            <a:endParaRPr lang="fr-FR" dirty="0"/>
          </a:p>
          <a:p>
            <a:r>
              <a:rPr lang="fr-FR" sz="2000" b="1" u="sng" dirty="0"/>
              <a:t>2. Planification des Modifications </a:t>
            </a:r>
            <a:r>
              <a:rPr lang="fr-FR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Terraform</a:t>
            </a:r>
            <a:r>
              <a:rPr lang="fr-FR" dirty="0"/>
              <a:t> compare l’état actuel avec la configuration désirée pour déterminer les actions à entreprendre (création, modification, suppression).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3. Backend de Stockage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L’état peut être stocké localement ou dans un backend distant (S3, Azure Blob, etc.) pour une gestion centralisée et sécurisée.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ACDE7-4CD3-43A8-B45D-B0CC6260624C}"/>
              </a:ext>
            </a:extLst>
          </p:cNvPr>
          <p:cNvSpPr txBox="1"/>
          <p:nvPr/>
        </p:nvSpPr>
        <p:spPr>
          <a:xfrm>
            <a:off x="7166918" y="1909186"/>
            <a:ext cx="48430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4. Verrouillage d’État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Certains backends supportent le verrouillage d’état, évitant les conflits lors d’exécutions concurrentes (</a:t>
            </a:r>
            <a:r>
              <a:rPr lang="fr-FR" dirty="0" err="1"/>
              <a:t>terraform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5. Sensibilité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peut contenir des informations sensibles (ex: mots de passe), d’où l’importance de le protéger et de gérer l’accès.</a:t>
            </a:r>
          </a:p>
        </p:txBody>
      </p:sp>
    </p:spTree>
    <p:extLst>
      <p:ext uri="{BB962C8B-B14F-4D97-AF65-F5344CB8AC3E}">
        <p14:creationId xmlns:p14="http://schemas.microsoft.com/office/powerpoint/2010/main" val="3682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779</Words>
  <Application>Microsoft Macintosh PowerPoint</Application>
  <PresentationFormat>Grand écran</PresentationFormat>
  <Paragraphs>118</Paragraphs>
  <Slides>17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Batang</vt:lpstr>
      <vt:lpstr>.AppleSystemUIFontMonospaced</vt:lpstr>
      <vt:lpstr>.SF NS</vt:lpstr>
      <vt:lpstr>Aptos</vt:lpstr>
      <vt:lpstr>Arial</vt:lpstr>
      <vt:lpstr>Avenir Next LT Pro Light</vt:lpstr>
      <vt:lpstr>Wingdings</vt:lpstr>
      <vt:lpstr>AlignmentVTI</vt:lpstr>
      <vt:lpstr>IaC – Infrastructure as Code</vt:lpstr>
      <vt:lpstr>Module IaC - Déroulement</vt:lpstr>
      <vt:lpstr>Terraform vs Ansible</vt:lpstr>
      <vt:lpstr>Terraform - Présentation</vt:lpstr>
      <vt:lpstr>Terraform – Points clés</vt:lpstr>
      <vt:lpstr>Terraform - Commandes</vt:lpstr>
      <vt:lpstr>Architecture</vt:lpstr>
      <vt:lpstr>Qu’est-ce que le State Management ?</vt:lpstr>
      <vt:lpstr>State management – 5 Points clés</vt:lpstr>
      <vt:lpstr>State management</vt:lpstr>
      <vt:lpstr>Idempotence</vt:lpstr>
      <vt:lpstr>Atelier</vt:lpstr>
      <vt:lpstr>Terraform – Organisation projet</vt:lpstr>
      <vt:lpstr>main.tf</vt:lpstr>
      <vt:lpstr>variables.tf</vt:lpstr>
      <vt:lpstr>providers.tf</vt:lpstr>
      <vt:lpstr>Module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Ghandri</dc:creator>
  <cp:lastModifiedBy>Mahdi Ghandri</cp:lastModifiedBy>
  <cp:revision>9</cp:revision>
  <dcterms:created xsi:type="dcterms:W3CDTF">2024-09-01T10:52:49Z</dcterms:created>
  <dcterms:modified xsi:type="dcterms:W3CDTF">2024-09-02T11:22:34Z</dcterms:modified>
</cp:coreProperties>
</file>