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3"/>
  </p:notesMasterIdLst>
  <p:handoutMasterIdLst>
    <p:handoutMasterId r:id="rId14"/>
  </p:handoutMasterIdLst>
  <p:sldIdLst>
    <p:sldId id="523" r:id="rId2"/>
    <p:sldId id="513" r:id="rId3"/>
    <p:sldId id="514" r:id="rId4"/>
    <p:sldId id="520" r:id="rId5"/>
    <p:sldId id="515" r:id="rId6"/>
    <p:sldId id="516" r:id="rId7"/>
    <p:sldId id="522" r:id="rId8"/>
    <p:sldId id="517" r:id="rId9"/>
    <p:sldId id="519" r:id="rId10"/>
    <p:sldId id="518" r:id="rId11"/>
    <p:sldId id="5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g, Zhen Jiang" initials="OZJ" lastIdx="10" clrIdx="0">
    <p:extLst>
      <p:ext uri="{19B8F6BF-5375-455C-9EA6-DF929625EA0E}">
        <p15:presenceInfo xmlns:p15="http://schemas.microsoft.com/office/powerpoint/2012/main" userId="S-1-5-21-329068152-1454471165-1417001333-5714324" providerId="AD"/>
      </p:ext>
    </p:extLst>
  </p:cmAuthor>
  <p:cmAuthor id="2" name="Sathyaraj, V." initials="SV" lastIdx="6" clrIdx="1">
    <p:extLst>
      <p:ext uri="{19B8F6BF-5375-455C-9EA6-DF929625EA0E}">
        <p15:presenceInfo xmlns:p15="http://schemas.microsoft.com/office/powerpoint/2012/main" userId="S-1-5-21-329068152-1454471165-1417001333-2521124" providerId="AD"/>
      </p:ext>
    </p:extLst>
  </p:cmAuthor>
  <p:cmAuthor id="3" name="Carolyne Quinn" initials="CQ" lastIdx="1" clrIdx="2">
    <p:extLst>
      <p:ext uri="{19B8F6BF-5375-455C-9EA6-DF929625EA0E}">
        <p15:presenceInfo xmlns:p15="http://schemas.microsoft.com/office/powerpoint/2012/main" userId="S::carolyne.quinn@r3.com::6763fbb6-b0d2-4d18-b281-d708bf6275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FF"/>
    <a:srgbClr val="B4FFDA"/>
    <a:srgbClr val="FFFFB4"/>
    <a:srgbClr val="FFFF00"/>
    <a:srgbClr val="92D050"/>
    <a:srgbClr val="E0A3E0"/>
    <a:srgbClr val="FF9900"/>
    <a:srgbClr val="203764"/>
    <a:srgbClr val="BFBFB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9" autoAdjust="0"/>
    <p:restoredTop sz="94280" autoAdjust="0"/>
  </p:normalViewPr>
  <p:slideViewPr>
    <p:cSldViewPr snapToGrid="0">
      <p:cViewPr varScale="1">
        <p:scale>
          <a:sx n="112" d="100"/>
          <a:sy n="112" d="100"/>
        </p:scale>
        <p:origin x="10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54"/>
    </p:cViewPr>
  </p:sorterViewPr>
  <p:notesViewPr>
    <p:cSldViewPr snapToGrid="0">
      <p:cViewPr varScale="1">
        <p:scale>
          <a:sx n="67" d="100"/>
          <a:sy n="67" d="100"/>
        </p:scale>
        <p:origin x="312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A6622-AF9E-F04A-8F6C-2674B2A0E094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03FE61AB-2D6B-3747-8475-AE7F74788122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A5EA3CC6-B558-B14E-A48A-E9DF70D78E18}" type="parTrans" cxnId="{A13AF9F4-C794-0E4D-8D2B-C8EFC3DEF197}">
      <dgm:prSet/>
      <dgm:spPr/>
      <dgm:t>
        <a:bodyPr/>
        <a:lstStyle/>
        <a:p>
          <a:endParaRPr lang="en-US"/>
        </a:p>
      </dgm:t>
    </dgm:pt>
    <dgm:pt modelId="{773CD9EE-39C7-1342-ADF1-61591200879E}" type="sibTrans" cxnId="{A13AF9F4-C794-0E4D-8D2B-C8EFC3DEF197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A5AB13F-FC67-FD49-B94C-5C89F5BC8B71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74203AFA-89A3-224E-A8A3-EAADC13BE783}" type="parTrans" cxnId="{373105AF-C319-F240-A953-64B7FD021972}">
      <dgm:prSet/>
      <dgm:spPr/>
      <dgm:t>
        <a:bodyPr/>
        <a:lstStyle/>
        <a:p>
          <a:endParaRPr lang="en-US"/>
        </a:p>
      </dgm:t>
    </dgm:pt>
    <dgm:pt modelId="{5B682F2E-15AF-1F42-B6BA-78BBF2F1BC69}" type="sibTrans" cxnId="{373105AF-C319-F240-A953-64B7FD021972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06FABC90-09C3-CF42-8BCC-8FC5EA6DB050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00E4E157-8907-F340-81B1-EB64A154CE0B}" type="parTrans" cxnId="{40D4B11A-2A40-CB44-A446-EECF665A0D31}">
      <dgm:prSet/>
      <dgm:spPr/>
      <dgm:t>
        <a:bodyPr/>
        <a:lstStyle/>
        <a:p>
          <a:endParaRPr lang="en-US"/>
        </a:p>
      </dgm:t>
    </dgm:pt>
    <dgm:pt modelId="{67319A17-155A-B24F-B1F9-BD830A3E3987}" type="sibTrans" cxnId="{40D4B11A-2A40-CB44-A446-EECF665A0D31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AB7D59D0-4471-8743-B231-A89B46C0B612}" type="pres">
      <dgm:prSet presAssocID="{54FA6622-AF9E-F04A-8F6C-2674B2A0E09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90CD952-0253-4B47-9189-F6FEDE07F2DE}" type="pres">
      <dgm:prSet presAssocID="{03FE61AB-2D6B-3747-8475-AE7F74788122}" presName="gear1" presStyleLbl="node1" presStyleIdx="0" presStyleCnt="3">
        <dgm:presLayoutVars>
          <dgm:chMax val="1"/>
          <dgm:bulletEnabled val="1"/>
        </dgm:presLayoutVars>
      </dgm:prSet>
      <dgm:spPr/>
    </dgm:pt>
    <dgm:pt modelId="{6C6E7EDF-7ADF-D247-BDD5-75E958F35048}" type="pres">
      <dgm:prSet presAssocID="{03FE61AB-2D6B-3747-8475-AE7F74788122}" presName="gear1srcNode" presStyleLbl="node1" presStyleIdx="0" presStyleCnt="3"/>
      <dgm:spPr/>
    </dgm:pt>
    <dgm:pt modelId="{B4F7C6BE-AF6A-0346-8B38-649AEF172F44}" type="pres">
      <dgm:prSet presAssocID="{03FE61AB-2D6B-3747-8475-AE7F74788122}" presName="gear1dstNode" presStyleLbl="node1" presStyleIdx="0" presStyleCnt="3"/>
      <dgm:spPr/>
    </dgm:pt>
    <dgm:pt modelId="{044A1B57-9D45-9D4B-821D-1A303A1E5EBA}" type="pres">
      <dgm:prSet presAssocID="{1A5AB13F-FC67-FD49-B94C-5C89F5BC8B71}" presName="gear2" presStyleLbl="node1" presStyleIdx="1" presStyleCnt="3">
        <dgm:presLayoutVars>
          <dgm:chMax val="1"/>
          <dgm:bulletEnabled val="1"/>
        </dgm:presLayoutVars>
      </dgm:prSet>
      <dgm:spPr/>
    </dgm:pt>
    <dgm:pt modelId="{FE8C8633-72DC-4146-9D4F-8AFEE65464E0}" type="pres">
      <dgm:prSet presAssocID="{1A5AB13F-FC67-FD49-B94C-5C89F5BC8B71}" presName="gear2srcNode" presStyleLbl="node1" presStyleIdx="1" presStyleCnt="3"/>
      <dgm:spPr/>
    </dgm:pt>
    <dgm:pt modelId="{8891248C-9667-E545-BC66-F9AE18E498EE}" type="pres">
      <dgm:prSet presAssocID="{1A5AB13F-FC67-FD49-B94C-5C89F5BC8B71}" presName="gear2dstNode" presStyleLbl="node1" presStyleIdx="1" presStyleCnt="3"/>
      <dgm:spPr/>
    </dgm:pt>
    <dgm:pt modelId="{6DEB6FF0-4229-9A4B-9A7A-CF086E85EBAF}" type="pres">
      <dgm:prSet presAssocID="{06FABC90-09C3-CF42-8BCC-8FC5EA6DB050}" presName="gear3" presStyleLbl="node1" presStyleIdx="2" presStyleCnt="3"/>
      <dgm:spPr/>
    </dgm:pt>
    <dgm:pt modelId="{66C3D496-B2F1-274D-AD11-681D20516A91}" type="pres">
      <dgm:prSet presAssocID="{06FABC90-09C3-CF42-8BCC-8FC5EA6DB05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7AB6D75-90B6-5F46-9DBF-9BAD2969733B}" type="pres">
      <dgm:prSet presAssocID="{06FABC90-09C3-CF42-8BCC-8FC5EA6DB050}" presName="gear3srcNode" presStyleLbl="node1" presStyleIdx="2" presStyleCnt="3"/>
      <dgm:spPr/>
    </dgm:pt>
    <dgm:pt modelId="{2A3F8F09-9062-C745-BBE5-7C8526E5C4DE}" type="pres">
      <dgm:prSet presAssocID="{06FABC90-09C3-CF42-8BCC-8FC5EA6DB050}" presName="gear3dstNode" presStyleLbl="node1" presStyleIdx="2" presStyleCnt="3"/>
      <dgm:spPr/>
    </dgm:pt>
    <dgm:pt modelId="{BB194D81-7EA3-C548-B3A6-A7C36170418A}" type="pres">
      <dgm:prSet presAssocID="{773CD9EE-39C7-1342-ADF1-61591200879E}" presName="connector1" presStyleLbl="sibTrans2D1" presStyleIdx="0" presStyleCnt="3"/>
      <dgm:spPr/>
    </dgm:pt>
    <dgm:pt modelId="{0CE93D1A-8934-CD4C-B519-720ED0956CAF}" type="pres">
      <dgm:prSet presAssocID="{5B682F2E-15AF-1F42-B6BA-78BBF2F1BC69}" presName="connector2" presStyleLbl="sibTrans2D1" presStyleIdx="1" presStyleCnt="3"/>
      <dgm:spPr/>
    </dgm:pt>
    <dgm:pt modelId="{6892C881-EDA2-2846-AC64-6242F3599C65}" type="pres">
      <dgm:prSet presAssocID="{67319A17-155A-B24F-B1F9-BD830A3E3987}" presName="connector3" presStyleLbl="sibTrans2D1" presStyleIdx="2" presStyleCnt="3"/>
      <dgm:spPr/>
    </dgm:pt>
  </dgm:ptLst>
  <dgm:cxnLst>
    <dgm:cxn modelId="{FD0D7713-CFCE-3446-8BF9-655E6DF6F89D}" type="presOf" srcId="{5B682F2E-15AF-1F42-B6BA-78BBF2F1BC69}" destId="{0CE93D1A-8934-CD4C-B519-720ED0956CAF}" srcOrd="0" destOrd="0" presId="urn:microsoft.com/office/officeart/2005/8/layout/gear1"/>
    <dgm:cxn modelId="{40D4B11A-2A40-CB44-A446-EECF665A0D31}" srcId="{54FA6622-AF9E-F04A-8F6C-2674B2A0E094}" destId="{06FABC90-09C3-CF42-8BCC-8FC5EA6DB050}" srcOrd="2" destOrd="0" parTransId="{00E4E157-8907-F340-81B1-EB64A154CE0B}" sibTransId="{67319A17-155A-B24F-B1F9-BD830A3E3987}"/>
    <dgm:cxn modelId="{DE262023-843D-2A4C-B44B-516491A2C0B0}" type="presOf" srcId="{06FABC90-09C3-CF42-8BCC-8FC5EA6DB050}" destId="{66C3D496-B2F1-274D-AD11-681D20516A91}" srcOrd="1" destOrd="0" presId="urn:microsoft.com/office/officeart/2005/8/layout/gear1"/>
    <dgm:cxn modelId="{E770C034-A217-404B-9555-D281185D6FD5}" type="presOf" srcId="{773CD9EE-39C7-1342-ADF1-61591200879E}" destId="{BB194D81-7EA3-C548-B3A6-A7C36170418A}" srcOrd="0" destOrd="0" presId="urn:microsoft.com/office/officeart/2005/8/layout/gear1"/>
    <dgm:cxn modelId="{3E57C736-3202-144B-A1DC-0C5B7F5F6805}" type="presOf" srcId="{06FABC90-09C3-CF42-8BCC-8FC5EA6DB050}" destId="{2A3F8F09-9062-C745-BBE5-7C8526E5C4DE}" srcOrd="3" destOrd="0" presId="urn:microsoft.com/office/officeart/2005/8/layout/gear1"/>
    <dgm:cxn modelId="{D0416838-8D61-514A-812A-16F7DAE89E04}" type="presOf" srcId="{67319A17-155A-B24F-B1F9-BD830A3E3987}" destId="{6892C881-EDA2-2846-AC64-6242F3599C65}" srcOrd="0" destOrd="0" presId="urn:microsoft.com/office/officeart/2005/8/layout/gear1"/>
    <dgm:cxn modelId="{2AE4A94E-89B0-A748-8BBD-C43DEC497DC5}" type="presOf" srcId="{06FABC90-09C3-CF42-8BCC-8FC5EA6DB050}" destId="{6DEB6FF0-4229-9A4B-9A7A-CF086E85EBAF}" srcOrd="0" destOrd="0" presId="urn:microsoft.com/office/officeart/2005/8/layout/gear1"/>
    <dgm:cxn modelId="{7EB59459-A1BC-AC46-9C59-CC43F16EBEAE}" type="presOf" srcId="{1A5AB13F-FC67-FD49-B94C-5C89F5BC8B71}" destId="{8891248C-9667-E545-BC66-F9AE18E498EE}" srcOrd="2" destOrd="0" presId="urn:microsoft.com/office/officeart/2005/8/layout/gear1"/>
    <dgm:cxn modelId="{BB24CB70-5164-6843-B3E9-738C216DCB0A}" type="presOf" srcId="{03FE61AB-2D6B-3747-8475-AE7F74788122}" destId="{6C6E7EDF-7ADF-D247-BDD5-75E958F35048}" srcOrd="1" destOrd="0" presId="urn:microsoft.com/office/officeart/2005/8/layout/gear1"/>
    <dgm:cxn modelId="{7AC5E077-1283-8941-95D4-B9650989C277}" type="presOf" srcId="{03FE61AB-2D6B-3747-8475-AE7F74788122}" destId="{E90CD952-0253-4B47-9189-F6FEDE07F2DE}" srcOrd="0" destOrd="0" presId="urn:microsoft.com/office/officeart/2005/8/layout/gear1"/>
    <dgm:cxn modelId="{648AD0A8-F3BE-C449-9F13-8EB9E4D290F8}" type="presOf" srcId="{1A5AB13F-FC67-FD49-B94C-5C89F5BC8B71}" destId="{FE8C8633-72DC-4146-9D4F-8AFEE65464E0}" srcOrd="1" destOrd="0" presId="urn:microsoft.com/office/officeart/2005/8/layout/gear1"/>
    <dgm:cxn modelId="{373105AF-C319-F240-A953-64B7FD021972}" srcId="{54FA6622-AF9E-F04A-8F6C-2674B2A0E094}" destId="{1A5AB13F-FC67-FD49-B94C-5C89F5BC8B71}" srcOrd="1" destOrd="0" parTransId="{74203AFA-89A3-224E-A8A3-EAADC13BE783}" sibTransId="{5B682F2E-15AF-1F42-B6BA-78BBF2F1BC69}"/>
    <dgm:cxn modelId="{4AB535AF-B427-2540-85E5-56D125035E05}" type="presOf" srcId="{06FABC90-09C3-CF42-8BCC-8FC5EA6DB050}" destId="{17AB6D75-90B6-5F46-9DBF-9BAD2969733B}" srcOrd="2" destOrd="0" presId="urn:microsoft.com/office/officeart/2005/8/layout/gear1"/>
    <dgm:cxn modelId="{B22C79DD-69EA-B04C-B2D7-E0E67CD07870}" type="presOf" srcId="{54FA6622-AF9E-F04A-8F6C-2674B2A0E094}" destId="{AB7D59D0-4471-8743-B231-A89B46C0B612}" srcOrd="0" destOrd="0" presId="urn:microsoft.com/office/officeart/2005/8/layout/gear1"/>
    <dgm:cxn modelId="{FC59B1E7-9E99-264C-9288-EC66096E1355}" type="presOf" srcId="{1A5AB13F-FC67-FD49-B94C-5C89F5BC8B71}" destId="{044A1B57-9D45-9D4B-821D-1A303A1E5EBA}" srcOrd="0" destOrd="0" presId="urn:microsoft.com/office/officeart/2005/8/layout/gear1"/>
    <dgm:cxn modelId="{A13AF9F4-C794-0E4D-8D2B-C8EFC3DEF197}" srcId="{54FA6622-AF9E-F04A-8F6C-2674B2A0E094}" destId="{03FE61AB-2D6B-3747-8475-AE7F74788122}" srcOrd="0" destOrd="0" parTransId="{A5EA3CC6-B558-B14E-A48A-E9DF70D78E18}" sibTransId="{773CD9EE-39C7-1342-ADF1-61591200879E}"/>
    <dgm:cxn modelId="{216BE3FB-3F73-9A4B-9CCC-148C32CC0254}" type="presOf" srcId="{03FE61AB-2D6B-3747-8475-AE7F74788122}" destId="{B4F7C6BE-AF6A-0346-8B38-649AEF172F44}" srcOrd="2" destOrd="0" presId="urn:microsoft.com/office/officeart/2005/8/layout/gear1"/>
    <dgm:cxn modelId="{25178163-82B7-CC45-B7F8-96EF09B1E22A}" type="presParOf" srcId="{AB7D59D0-4471-8743-B231-A89B46C0B612}" destId="{E90CD952-0253-4B47-9189-F6FEDE07F2DE}" srcOrd="0" destOrd="0" presId="urn:microsoft.com/office/officeart/2005/8/layout/gear1"/>
    <dgm:cxn modelId="{89EF3375-7662-C043-A7F1-4784D547D50D}" type="presParOf" srcId="{AB7D59D0-4471-8743-B231-A89B46C0B612}" destId="{6C6E7EDF-7ADF-D247-BDD5-75E958F35048}" srcOrd="1" destOrd="0" presId="urn:microsoft.com/office/officeart/2005/8/layout/gear1"/>
    <dgm:cxn modelId="{B781A166-A3CD-7447-9225-54FABBB644D7}" type="presParOf" srcId="{AB7D59D0-4471-8743-B231-A89B46C0B612}" destId="{B4F7C6BE-AF6A-0346-8B38-649AEF172F44}" srcOrd="2" destOrd="0" presId="urn:microsoft.com/office/officeart/2005/8/layout/gear1"/>
    <dgm:cxn modelId="{99C72D21-36E9-104B-93FD-1A17ED120CAD}" type="presParOf" srcId="{AB7D59D0-4471-8743-B231-A89B46C0B612}" destId="{044A1B57-9D45-9D4B-821D-1A303A1E5EBA}" srcOrd="3" destOrd="0" presId="urn:microsoft.com/office/officeart/2005/8/layout/gear1"/>
    <dgm:cxn modelId="{0727273A-36BE-B54B-8CC7-5978B74FD5BB}" type="presParOf" srcId="{AB7D59D0-4471-8743-B231-A89B46C0B612}" destId="{FE8C8633-72DC-4146-9D4F-8AFEE65464E0}" srcOrd="4" destOrd="0" presId="urn:microsoft.com/office/officeart/2005/8/layout/gear1"/>
    <dgm:cxn modelId="{D8AFB2D1-35B3-2C41-B511-E684226CF152}" type="presParOf" srcId="{AB7D59D0-4471-8743-B231-A89B46C0B612}" destId="{8891248C-9667-E545-BC66-F9AE18E498EE}" srcOrd="5" destOrd="0" presId="urn:microsoft.com/office/officeart/2005/8/layout/gear1"/>
    <dgm:cxn modelId="{D4A2D622-F682-A44F-85D5-78CAA81B83E5}" type="presParOf" srcId="{AB7D59D0-4471-8743-B231-A89B46C0B612}" destId="{6DEB6FF0-4229-9A4B-9A7A-CF086E85EBAF}" srcOrd="6" destOrd="0" presId="urn:microsoft.com/office/officeart/2005/8/layout/gear1"/>
    <dgm:cxn modelId="{4F075314-FDED-E64A-8816-08A54F0484C5}" type="presParOf" srcId="{AB7D59D0-4471-8743-B231-A89B46C0B612}" destId="{66C3D496-B2F1-274D-AD11-681D20516A91}" srcOrd="7" destOrd="0" presId="urn:microsoft.com/office/officeart/2005/8/layout/gear1"/>
    <dgm:cxn modelId="{B587CA5D-1A8D-644B-B6C4-27275E707BCE}" type="presParOf" srcId="{AB7D59D0-4471-8743-B231-A89B46C0B612}" destId="{17AB6D75-90B6-5F46-9DBF-9BAD2969733B}" srcOrd="8" destOrd="0" presId="urn:microsoft.com/office/officeart/2005/8/layout/gear1"/>
    <dgm:cxn modelId="{793EEF0C-7E39-4D4F-8DC7-2CD9DFA1F9D6}" type="presParOf" srcId="{AB7D59D0-4471-8743-B231-A89B46C0B612}" destId="{2A3F8F09-9062-C745-BBE5-7C8526E5C4DE}" srcOrd="9" destOrd="0" presId="urn:microsoft.com/office/officeart/2005/8/layout/gear1"/>
    <dgm:cxn modelId="{174447C3-F458-AA46-B719-7DF5F4DF9265}" type="presParOf" srcId="{AB7D59D0-4471-8743-B231-A89B46C0B612}" destId="{BB194D81-7EA3-C548-B3A6-A7C36170418A}" srcOrd="10" destOrd="0" presId="urn:microsoft.com/office/officeart/2005/8/layout/gear1"/>
    <dgm:cxn modelId="{01D6B776-FDD1-624C-AF24-D58E9CC3093E}" type="presParOf" srcId="{AB7D59D0-4471-8743-B231-A89B46C0B612}" destId="{0CE93D1A-8934-CD4C-B519-720ED0956CAF}" srcOrd="11" destOrd="0" presId="urn:microsoft.com/office/officeart/2005/8/layout/gear1"/>
    <dgm:cxn modelId="{7B03D4DF-852C-0E45-8CC9-F5D06249E0AA}" type="presParOf" srcId="{AB7D59D0-4471-8743-B231-A89B46C0B612}" destId="{6892C881-EDA2-2846-AC64-6242F3599C65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CD952-0253-4B47-9189-F6FEDE07F2DE}">
      <dsp:nvSpPr>
        <dsp:cNvPr id="0" name=""/>
        <dsp:cNvSpPr/>
      </dsp:nvSpPr>
      <dsp:spPr>
        <a:xfrm>
          <a:off x="1861470" y="1198892"/>
          <a:ext cx="1465312" cy="1465312"/>
        </a:xfrm>
        <a:prstGeom prst="gear9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2156063" y="1542134"/>
        <a:ext cx="876126" cy="753201"/>
      </dsp:txXfrm>
    </dsp:sp>
    <dsp:sp modelId="{044A1B57-9D45-9D4B-821D-1A303A1E5EBA}">
      <dsp:nvSpPr>
        <dsp:cNvPr id="0" name=""/>
        <dsp:cNvSpPr/>
      </dsp:nvSpPr>
      <dsp:spPr>
        <a:xfrm>
          <a:off x="1008925" y="852545"/>
          <a:ext cx="1065682" cy="1065682"/>
        </a:xfrm>
        <a:prstGeom prst="gear6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277214" y="1122455"/>
        <a:ext cx="529104" cy="525862"/>
      </dsp:txXfrm>
    </dsp:sp>
    <dsp:sp modelId="{6DEB6FF0-4229-9A4B-9A7A-CF086E85EBAF}">
      <dsp:nvSpPr>
        <dsp:cNvPr id="0" name=""/>
        <dsp:cNvSpPr/>
      </dsp:nvSpPr>
      <dsp:spPr>
        <a:xfrm rot="20700000">
          <a:off x="1605815" y="117333"/>
          <a:ext cx="1044150" cy="1044150"/>
        </a:xfrm>
        <a:prstGeom prst="gear6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 rot="-20700000">
        <a:off x="1834828" y="346346"/>
        <a:ext cx="586125" cy="586125"/>
      </dsp:txXfrm>
    </dsp:sp>
    <dsp:sp modelId="{BB194D81-7EA3-C548-B3A6-A7C36170418A}">
      <dsp:nvSpPr>
        <dsp:cNvPr id="0" name=""/>
        <dsp:cNvSpPr/>
      </dsp:nvSpPr>
      <dsp:spPr>
        <a:xfrm>
          <a:off x="1732820" y="986716"/>
          <a:ext cx="1875600" cy="1875600"/>
        </a:xfrm>
        <a:prstGeom prst="circularArrow">
          <a:avLst>
            <a:gd name="adj1" fmla="val 4688"/>
            <a:gd name="adj2" fmla="val 299029"/>
            <a:gd name="adj3" fmla="val 2463292"/>
            <a:gd name="adj4" fmla="val 15980278"/>
            <a:gd name="adj5" fmla="val 5469"/>
          </a:avLst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93D1A-8934-CD4C-B519-720ED0956CAF}">
      <dsp:nvSpPr>
        <dsp:cNvPr id="0" name=""/>
        <dsp:cNvSpPr/>
      </dsp:nvSpPr>
      <dsp:spPr>
        <a:xfrm>
          <a:off x="820194" y="623316"/>
          <a:ext cx="1362740" cy="136274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2C881-EDA2-2846-AC64-6242F3599C65}">
      <dsp:nvSpPr>
        <dsp:cNvPr id="0" name=""/>
        <dsp:cNvSpPr/>
      </dsp:nvSpPr>
      <dsp:spPr>
        <a:xfrm>
          <a:off x="1364292" y="-104808"/>
          <a:ext cx="1469309" cy="146930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F646F9-D2BD-4AFE-8BC7-1CBAB3AE2F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F881B-F62C-4854-A32B-D3A233616F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29C9-1938-4028-A55A-5B3EA34E974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A0AD3-5987-42C4-B929-BA9E1E54F2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C6DA5-2E3D-4E23-BDFE-4077ACC7A8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8824-3C03-46BF-8025-86B831FE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9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51312-9285-4B6C-8262-14602271DE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07DF0-6B92-45CF-96E8-655559A4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\\Dloaudata01\dlohq\StudioJobs\Clients\Presentations\Accenture\Ellen C Marks - 15-4605 - Accenture Interactive template design Ph 1\Working Files\Final Images\AI Image Library\Backgrounds\Environment\Central_Layout\GettyImages-507511718_T2_high.jpg"/>
          <p:cNvPicPr>
            <a:picLocks noChangeAspect="1" noChangeArrowheads="1"/>
          </p:cNvPicPr>
          <p:nvPr userDrawn="1"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" y="0"/>
            <a:ext cx="12185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358900" y="321733"/>
            <a:ext cx="10334429" cy="839568"/>
          </a:xfrm>
          <a:prstGeom prst="rect">
            <a:avLst/>
          </a:prstGeom>
        </p:spPr>
        <p:txBody>
          <a:bodyPr vert="horz" lIns="0" tIns="34295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7139" y="1275094"/>
            <a:ext cx="11197181" cy="360183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Z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4334" y="6430146"/>
            <a:ext cx="3268133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33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marL="0" marR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33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591" l="1466" r="99365"/>
                    </a14:imgEffect>
                    <a14:imgEffect>
                      <a14:artisticFilmGrain trans="27000" grainSize="39"/>
                    </a14:imgEffect>
                    <a14:imgEffect>
                      <a14:colorTemperature colorTemp="6400"/>
                    </a14:imgEffect>
                    <a14:imgEffect>
                      <a14:saturation sat="1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290"/>
          <a:stretch/>
        </p:blipFill>
        <p:spPr>
          <a:xfrm rot="1633162">
            <a:off x="6558654" y="939375"/>
            <a:ext cx="5344589" cy="5493512"/>
          </a:xfrm>
          <a:prstGeom prst="rect">
            <a:avLst/>
          </a:prstGeom>
          <a:effectLst>
            <a:outerShdw blurRad="317500" dist="50800" dir="14760000" sx="42000" sy="42000" algn="ctr" rotWithShape="0">
              <a:schemeClr val="bg1">
                <a:lumMod val="95000"/>
                <a:alpha val="6000"/>
              </a:schemeClr>
            </a:outerShdw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9172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\\Dloaudata01\dlohq\StudioJobs\Clients\Presentations\Accenture\Ellen C Marks - 15-4605 - Accenture Interactive template design Ph 1\Working Files\Final Images\AI Image Library\Backgrounds\Environment\Central_Layout\GettyImages-507511718_T2_high.jpg"/>
          <p:cNvPicPr>
            <a:picLocks noChangeAspect="1" noChangeArrowheads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" y="0"/>
            <a:ext cx="12185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2" descr="\\Dloaudata01\dlohq\StudioJobs\Clients\Presentations\Accenture\Ellen C Marks - 15-4605 - Accenture Interactive template design Ph 1\Working Files\Final Images\AI Image Library\Backgrounds\Environment\Central_Layout\GettyImages-507511718_T2_high.jpg"/>
          <p:cNvPicPr>
            <a:picLocks noChangeAspect="1" noChangeArrowheads="1"/>
          </p:cNvPicPr>
          <p:nvPr userDrawn="1"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" y="0"/>
            <a:ext cx="12185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92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\\Dloaudata01\dlohq\StudioJobs\Clients\Presentations\Accenture\Ellen C Marks - 15-4605 - Accenture Interactive template design Ph 1\Working Files\Final Images\AI Image Library\Backgrounds\Environment\Central_Layout\GettyImages-507511718_T2_high.jpg"/>
          <p:cNvPicPr>
            <a:picLocks noChangeAspect="1" noChangeArrowheads="1"/>
          </p:cNvPicPr>
          <p:nvPr userDrawn="1"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" y="0"/>
            <a:ext cx="12185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7"/>
          <p:cNvSpPr>
            <a:spLocks noGrp="1"/>
          </p:cNvSpPr>
          <p:nvPr>
            <p:ph idx="1"/>
          </p:nvPr>
        </p:nvSpPr>
        <p:spPr>
          <a:xfrm>
            <a:off x="507139" y="1275094"/>
            <a:ext cx="11197181" cy="3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600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07139" y="321733"/>
            <a:ext cx="10334429" cy="839568"/>
          </a:xfrm>
          <a:prstGeom prst="rect">
            <a:avLst/>
          </a:prstGeom>
        </p:spPr>
        <p:txBody>
          <a:bodyPr vert="horz" lIns="0" tIns="34295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24334" y="6430146"/>
            <a:ext cx="3268133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33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marL="0" marR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33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27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1CEF-CE73-49CB-8DC0-6610CEE3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F93E7-7F6A-4DDF-89DD-642F66617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C2ED-4A80-430E-9E16-45203ACA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5BF8-0875-48EB-B2C3-4EFCFADC7B7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2D7C-B1EB-4C3A-AEC2-8636A08F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D339-7AD4-4818-843F-B6907515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431-9084-4692-854E-FF7694D3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Slide" r:id="rId9" imgW="470" imgH="469" progId="TCLayout.ActiveDocument.1">
                  <p:embed/>
                </p:oleObj>
              </mc:Choice>
              <mc:Fallback>
                <p:oleObj name="think-cell Slide" r:id="rId9" imgW="470" imgH="46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07139" y="321733"/>
            <a:ext cx="11186191" cy="839568"/>
          </a:xfrm>
          <a:prstGeom prst="rect">
            <a:avLst/>
          </a:prstGeom>
        </p:spPr>
        <p:txBody>
          <a:bodyPr vert="horz" lIns="0" tIns="34295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idx="1"/>
          </p:nvPr>
        </p:nvSpPr>
        <p:spPr>
          <a:xfrm>
            <a:off x="507139" y="1275094"/>
            <a:ext cx="11197181" cy="3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24334" y="6430146"/>
            <a:ext cx="3268133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33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marL="0" marR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33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0" y="1201499"/>
            <a:ext cx="11704320" cy="24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Donut 16"/>
          <p:cNvSpPr/>
          <p:nvPr userDrawn="1"/>
        </p:nvSpPr>
        <p:spPr>
          <a:xfrm>
            <a:off x="11693391" y="1087707"/>
            <a:ext cx="243840" cy="243840"/>
          </a:xfrm>
          <a:prstGeom prst="donut">
            <a:avLst>
              <a:gd name="adj" fmla="val 15075"/>
            </a:avLst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9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667" b="1" kern="1200" dirty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</a:defRPr>
      </a:lvl5pPr>
      <a:lvl6pPr marL="60955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121911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82867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243823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400"/>
        </a:spcBef>
        <a:spcAft>
          <a:spcPts val="400"/>
        </a:spcAft>
        <a:buFont typeface="Arial" charset="0"/>
        <a:buNone/>
        <a:defRPr sz="2133" kern="1200">
          <a:solidFill>
            <a:srgbClr val="00B0F0"/>
          </a:solidFill>
          <a:latin typeface="+mn-lt"/>
          <a:ea typeface="+mn-ea"/>
          <a:cs typeface="+mn-cs"/>
        </a:defRPr>
      </a:lvl1pPr>
      <a:lvl2pPr marL="484685" indent="-251867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17502" indent="-232818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22" indent="-232818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1202186" indent="-251867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576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36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95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54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9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9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78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38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97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57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15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75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delft.eu/publicatie/the_potential_of_energy_citizens_in_the_european_union/1845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CDDB2-8CEE-4FE7-BF6F-19B15743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16" y="2704552"/>
            <a:ext cx="10334429" cy="839568"/>
          </a:xfrm>
        </p:spPr>
        <p:txBody>
          <a:bodyPr/>
          <a:lstStyle/>
          <a:p>
            <a:r>
              <a:rPr lang="en-GB" sz="4800" dirty="0"/>
              <a:t>Peer</a:t>
            </a:r>
            <a:r>
              <a:rPr lang="en-GB" sz="4400" dirty="0"/>
              <a:t> to Peer Energy Marketplace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6B062-97F2-4FB3-91D3-3047437062F4}"/>
              </a:ext>
            </a:extLst>
          </p:cNvPr>
          <p:cNvSpPr txBox="1"/>
          <p:nvPr/>
        </p:nvSpPr>
        <p:spPr>
          <a:xfrm>
            <a:off x="578771" y="3861996"/>
            <a:ext cx="10434918" cy="349702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GB" b="1" dirty="0">
                <a:solidFill>
                  <a:srgbClr val="008CB3"/>
                </a:solidFill>
                <a:latin typeface="+mj-lt"/>
              </a:rPr>
              <a:t>Caroline Quinn, Patrick Osborne, Letitia Zainea, Anna </a:t>
            </a:r>
            <a:r>
              <a:rPr lang="en-GB" b="1" dirty="0" err="1">
                <a:solidFill>
                  <a:srgbClr val="008CB3"/>
                </a:solidFill>
                <a:latin typeface="+mj-lt"/>
              </a:rPr>
              <a:t>Gorbatcheva</a:t>
            </a:r>
            <a:r>
              <a:rPr lang="en-GB" b="1" dirty="0">
                <a:solidFill>
                  <a:srgbClr val="008CB3"/>
                </a:solidFill>
                <a:latin typeface="+mj-lt"/>
              </a:rPr>
              <a:t>, </a:t>
            </a:r>
            <a:r>
              <a:rPr lang="en-GB" b="1" dirty="0">
                <a:solidFill>
                  <a:srgbClr val="008CB3"/>
                </a:solidFill>
              </a:rPr>
              <a:t>Tudor Malene</a:t>
            </a:r>
            <a:endParaRPr lang="en-GB" b="1" dirty="0">
              <a:solidFill>
                <a:srgbClr val="008CB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216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7265A8-885E-0F49-BF65-09A5A815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this is the perfect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Cordapp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15051-10EF-F34A-8AF8-D7D1EC20928C}"/>
              </a:ext>
            </a:extLst>
          </p:cNvPr>
          <p:cNvSpPr/>
          <p:nvPr/>
        </p:nvSpPr>
        <p:spPr>
          <a:xfrm>
            <a:off x="507138" y="1339634"/>
            <a:ext cx="11380061" cy="288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50"/>
              </a:spcAft>
            </a:pPr>
            <a:r>
              <a:rPr lang="en-GB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Introducing a centralised third party is </a:t>
            </a:r>
            <a:r>
              <a:rPr lang="en-GB" i="1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technically</a:t>
            </a:r>
            <a:r>
              <a:rPr lang="en-GB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possible but commercially and politically undesirable. Therefore, this could not be done with a database operated by a centralised controller.</a:t>
            </a:r>
            <a:endParaRPr lang="en-GB" sz="2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</a:rPr>
              <a:t>2. ‘</a:t>
            </a:r>
            <a:r>
              <a:rPr lang="en-GB" b="1" dirty="0">
                <a:solidFill>
                  <a:srgbClr val="222222"/>
                </a:solidFill>
                <a:latin typeface="Calibri" panose="020F0502020204030204" pitchFamily="34" charset="0"/>
              </a:rPr>
              <a:t>Prosumers</a:t>
            </a:r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</a:rPr>
              <a:t>’ will be unlikely to trade in an efficient way using other technology able to match their own needs; they will either generate too much or too little on a consistent basis.</a:t>
            </a:r>
          </a:p>
          <a:p>
            <a:endParaRPr lang="en-GB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</a:rPr>
              <a:t>3. Participants do not fully trust each other but they want to transact with each other</a:t>
            </a:r>
          </a:p>
          <a:p>
            <a:endParaRPr lang="en-GB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endParaRPr lang="en-GB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22222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8EF327-C06D-6048-8B4F-BA9310F3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Scaling in the future…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9FA40-05B7-D54C-AC5F-6ADDE6DC10E8}"/>
              </a:ext>
            </a:extLst>
          </p:cNvPr>
          <p:cNvSpPr/>
          <p:nvPr/>
        </p:nvSpPr>
        <p:spPr>
          <a:xfrm>
            <a:off x="507138" y="1382498"/>
            <a:ext cx="1138006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</a:rPr>
              <a:t>The next step could be to trial with a larger group, 20-30 households - to test the software and hardware, with bigger energy generation and storage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</a:rPr>
              <a:t>However, for this really to take off: people will need to invest in their own infrastructure which may require government subsidies to grow substantially</a:t>
            </a:r>
          </a:p>
          <a:p>
            <a:endParaRPr lang="en-GB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</a:rPr>
              <a:t>In future, the </a:t>
            </a:r>
            <a:r>
              <a:rPr lang="en-GB" dirty="0" err="1">
                <a:solidFill>
                  <a:srgbClr val="222222"/>
                </a:solidFill>
                <a:latin typeface="Calibri" panose="020F0502020204030204" pitchFamily="34" charset="0"/>
              </a:rPr>
              <a:t>CorDapp</a:t>
            </a:r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</a:rPr>
              <a:t> can be integrated with a battery and release energy only when there is high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22222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D55219-FC8C-1D41-868C-6CCD326A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39" y="401061"/>
            <a:ext cx="11325470" cy="839568"/>
          </a:xfrm>
        </p:spPr>
        <p:txBody>
          <a:bodyPr/>
          <a:lstStyle/>
          <a:p>
            <a:br>
              <a:rPr lang="en-GB" sz="2400" spc="-5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The background: why we chose to address this challenge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896BB-034C-5447-9AF4-27FBD5A5F5A7}"/>
              </a:ext>
            </a:extLst>
          </p:cNvPr>
          <p:cNvSpPr/>
          <p:nvPr/>
        </p:nvSpPr>
        <p:spPr>
          <a:xfrm>
            <a:off x="496150" y="1776365"/>
            <a:ext cx="1056809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3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22222"/>
                </a:solidFill>
                <a:latin typeface="Calibri" panose="020F0502020204030204" pitchFamily="34" charset="0"/>
              </a:rPr>
              <a:t>Many European utility providers (e.g., EDF, SSE) are not built to facilitate households to sell or buy energy locally</a:t>
            </a:r>
            <a:endParaRPr lang="en-GB" sz="2000" baseline="300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36563" indent="-342900">
              <a:buFont typeface="Arial" panose="020B0604020202020204" pitchFamily="34" charset="0"/>
              <a:buChar char="•"/>
            </a:pPr>
            <a:endParaRPr lang="en-GB" sz="2000" baseline="300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36563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22222"/>
                </a:solidFill>
                <a:latin typeface="Calibri" panose="020F0502020204030204" pitchFamily="34" charset="0"/>
              </a:rPr>
              <a:t>However, increasing numbers of producer-consumers or ‘prosumers’ are able to generate, use and store electricity locally </a:t>
            </a:r>
            <a:r>
              <a:rPr lang="en-GB" sz="2000" baseline="30000" dirty="0">
                <a:solidFill>
                  <a:srgbClr val="222222"/>
                </a:solidFill>
                <a:latin typeface="Calibri" panose="020F0502020204030204" pitchFamily="34" charset="0"/>
              </a:rPr>
              <a:t>1</a:t>
            </a:r>
          </a:p>
          <a:p>
            <a:pPr marL="436563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36563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22222"/>
                </a:solidFill>
                <a:latin typeface="Calibri" panose="020F0502020204030204" pitchFamily="34" charset="0"/>
              </a:rPr>
              <a:t>Bypassing dominant energy providers, prosumers can trade energy locally by combining blockchain technology with smart meters in groups</a:t>
            </a:r>
          </a:p>
          <a:p>
            <a:pPr marL="436563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36563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22222"/>
                </a:solidFill>
                <a:latin typeface="Calibri" panose="020F0502020204030204" pitchFamily="34" charset="0"/>
              </a:rPr>
              <a:t>To help solve this, we </a:t>
            </a:r>
            <a:r>
              <a:rPr lang="en-GB" sz="2000" b="1" dirty="0">
                <a:solidFill>
                  <a:srgbClr val="222222"/>
                </a:solidFill>
                <a:latin typeface="Calibri" panose="020F0502020204030204" pitchFamily="34" charset="0"/>
              </a:rPr>
              <a:t>developed a </a:t>
            </a:r>
            <a:r>
              <a:rPr lang="en-GB" sz="2000" b="1" dirty="0" err="1">
                <a:solidFill>
                  <a:srgbClr val="222222"/>
                </a:solidFill>
                <a:latin typeface="Calibri" panose="020F0502020204030204" pitchFamily="34" charset="0"/>
              </a:rPr>
              <a:t>Cordapp</a:t>
            </a:r>
            <a:r>
              <a:rPr lang="en-GB" sz="2000" b="1" dirty="0">
                <a:solidFill>
                  <a:srgbClr val="222222"/>
                </a:solidFill>
                <a:latin typeface="Calibri" panose="020F0502020204030204" pitchFamily="34" charset="0"/>
              </a:rPr>
              <a:t> for local ‘prosumers’ to trade their electricity together</a:t>
            </a:r>
          </a:p>
          <a:p>
            <a:pPr marL="93663"/>
            <a:endParaRPr lang="en-GB" sz="2000" dirty="0">
              <a:solidFill>
                <a:srgbClr val="22222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C225C-7AD9-3040-AD84-6951B7D7C761}"/>
              </a:ext>
            </a:extLst>
          </p:cNvPr>
          <p:cNvSpPr/>
          <p:nvPr/>
        </p:nvSpPr>
        <p:spPr>
          <a:xfrm>
            <a:off x="709683" y="6111162"/>
            <a:ext cx="112081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</a:p>
          <a:p>
            <a:r>
              <a:rPr lang="en-US" sz="1100" dirty="0"/>
              <a:t>1:</a:t>
            </a:r>
            <a:r>
              <a:rPr lang="en-GB" sz="1100" dirty="0">
                <a:solidFill>
                  <a:srgbClr val="222222"/>
                </a:solidFill>
                <a:latin typeface="Calibri" panose="020F0502020204030204" pitchFamily="34" charset="0"/>
              </a:rPr>
              <a:t>– by 2050, ~50% of European households could be involved in producing renewable energy</a:t>
            </a:r>
            <a:r>
              <a:rPr lang="en-US" sz="1100" dirty="0">
                <a:solidFill>
                  <a:srgbClr val="222222"/>
                </a:solidFill>
                <a:latin typeface="Calibri" panose="020F0502020204030204" pitchFamily="34" charset="0"/>
              </a:rPr>
              <a:t> </a:t>
            </a:r>
            <a:r>
              <a:rPr lang="en-US" sz="1100" dirty="0">
                <a:hlinkClick r:id="rId2"/>
              </a:rPr>
              <a:t>https://www.cedelft.eu/publicatie/the_potential_of_energy_citizens_in_the_european_union/1845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6516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0F74-F698-8745-9C8C-0007015E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50" y="321733"/>
            <a:ext cx="11197180" cy="839568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)powering the local community - introducing “Hackney Microgrid”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747A7-4774-6E40-9122-075CE808C837}"/>
              </a:ext>
            </a:extLst>
          </p:cNvPr>
          <p:cNvSpPr/>
          <p:nvPr/>
        </p:nvSpPr>
        <p:spPr>
          <a:xfrm>
            <a:off x="496150" y="1544355"/>
            <a:ext cx="65870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challenge  </a:t>
            </a:r>
            <a:endParaRPr lang="en-GB" sz="36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 of set-up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is this the perfect </a:t>
            </a:r>
            <a:r>
              <a:rPr lang="en-GB" sz="2400" spc="-5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Cordapp</a:t>
            </a:r>
            <a:r>
              <a:rPr lang="en-GB" sz="24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 </a:t>
            </a:r>
            <a:endParaRPr lang="en-GB" sz="36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indent="-269875"/>
            <a:r>
              <a:rPr lang="en-GB" sz="24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36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7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C3525B-2767-1941-A57C-BE389A48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Assumptions made in this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Cordapp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E06BC6-3585-DD44-99CA-EDE703E4161A}"/>
              </a:ext>
            </a:extLst>
          </p:cNvPr>
          <p:cNvSpPr/>
          <p:nvPr/>
        </p:nvSpPr>
        <p:spPr>
          <a:xfrm>
            <a:off x="507139" y="1503410"/>
            <a:ext cx="111971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Households all have smart meters, which are tamper-proof and are able to record and communicate energy usage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smart meters are connected to Corda and can sign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is traded </a:t>
            </a:r>
            <a:r>
              <a:rPr lang="en-GB" sz="2000" i="1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 is consumed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price: Grid to Prosumer -&gt; 14p | Prosumer to Grid -&gt; 4p | Prosumer to Prosumer -&gt; 9p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household is able to upload ‘money’ represented by tokens, which are exchanged every 30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neighbourhood can act as a unified “Single Load” - having a single contract with a Utility Provider</a:t>
            </a:r>
            <a:endParaRPr lang="en-GB" sz="2000" b="1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b="1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3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431BB-32DD-EE46-845E-4E0864C7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39" y="207433"/>
            <a:ext cx="11418161" cy="839568"/>
          </a:xfrm>
        </p:spPr>
        <p:txBody>
          <a:bodyPr vert="horz" lIns="0" tIns="34295" rIns="0" bIns="0" rtlCol="0" anchor="b" anchorCtr="0">
            <a:noAutofit/>
          </a:bodyPr>
          <a:lstStyle/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At a high level, the following steps are followed in the </a:t>
            </a:r>
            <a:r>
              <a:rPr lang="en-US" sz="24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Cordapp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every 30 minutes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4B8C4-DB09-1E4F-BBAF-17E31F4A86F1}"/>
              </a:ext>
            </a:extLst>
          </p:cNvPr>
          <p:cNvSpPr/>
          <p:nvPr/>
        </p:nvSpPr>
        <p:spPr>
          <a:xfrm>
            <a:off x="4687953" y="1306032"/>
            <a:ext cx="70373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0738" indent="-457200">
              <a:buFont typeface="+mj-lt"/>
              <a:buAutoNum type="arabicPeriod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meters sign and publish their energy surplus / demand for the past 30 minutes to the ‘Corda-</a:t>
            </a:r>
            <a:r>
              <a:rPr lang="en-GB" sz="2000" spc="-5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nator</a:t>
            </a: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(one of the households, a role which rotates)</a:t>
            </a:r>
          </a:p>
          <a:p>
            <a:pPr marL="820738" indent="-457200">
              <a:buFont typeface="+mj-lt"/>
              <a:buAutoNum type="arabicPeriod"/>
            </a:pPr>
            <a:endParaRPr lang="en-GB" sz="20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0738" indent="-457200">
              <a:buFont typeface="+mj-lt"/>
              <a:buAutoNum type="arabicPeriod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Corda-</a:t>
            </a:r>
            <a:r>
              <a:rPr lang="en-GB" sz="2000" spc="-5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nator</a:t>
            </a: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validates and distributes the reading to all nodes</a:t>
            </a:r>
          </a:p>
          <a:p>
            <a:pPr marL="820738" indent="-457200">
              <a:buFont typeface="+mj-lt"/>
              <a:buAutoNum type="arabicPeriod"/>
            </a:pPr>
            <a:endParaRPr lang="en-GB" sz="20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0738" indent="-457200">
              <a:buFont typeface="+mj-lt"/>
              <a:buAutoNum type="arabicPeriod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everyone’s values, an advanced netting algorithm distributes costs and profits fairly</a:t>
            </a:r>
          </a:p>
          <a:p>
            <a:pPr marL="820738" indent="-457200">
              <a:buFont typeface="+mj-lt"/>
              <a:buAutoNum type="arabicPeriod"/>
            </a:pPr>
            <a:endParaRPr lang="en-GB" sz="20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0738" indent="-457200">
              <a:buFont typeface="+mj-lt"/>
              <a:buAutoNum type="arabicPeriod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group will draw on their contract with a utility provider to satisfy any demand not met </a:t>
            </a:r>
          </a:p>
          <a:p>
            <a:pPr marL="820738" indent="-457200">
              <a:buFont typeface="+mj-lt"/>
              <a:buAutoNum type="arabicPeriod"/>
            </a:pPr>
            <a:endParaRPr lang="en-GB" sz="20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0738" indent="-457200">
              <a:buFont typeface="+mj-lt"/>
              <a:buAutoNum type="arabicPeriod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financial transaction is created and signed by all parties </a:t>
            </a:r>
          </a:p>
          <a:p>
            <a:pPr marL="820738" indent="-457200">
              <a:buFont typeface="+mj-lt"/>
              <a:buAutoNum type="arabicPeriod"/>
            </a:pPr>
            <a:endParaRPr lang="en-GB" sz="2000" spc="-5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0738" indent="-457200">
              <a:buFont typeface="+mj-lt"/>
              <a:buAutoNum type="arabicPeriod"/>
            </a:pPr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Money (represented by tokens) changes ownership based on Step 3</a:t>
            </a:r>
            <a:endParaRPr lang="en-GB" sz="20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0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206E22F-1C74-9C4B-B3A4-26BB70D7F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6" y="1280655"/>
            <a:ext cx="4097108" cy="54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7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55161-F0F6-C04D-8FCA-DC9503FE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39" y="236005"/>
            <a:ext cx="10334429" cy="452967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Detailed process map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9D9B83-02F9-E043-BE0E-21710DCD0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8" y="774700"/>
            <a:ext cx="8919632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Diagram 124">
            <a:extLst>
              <a:ext uri="{FF2B5EF4-FFF2-40B4-BE49-F238E27FC236}">
                <a16:creationId xmlns:a16="http://schemas.microsoft.com/office/drawing/2014/main" id="{9F48E908-7055-B047-8D22-68FD4125B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281495"/>
              </p:ext>
            </p:extLst>
          </p:nvPr>
        </p:nvGraphicFramePr>
        <p:xfrm>
          <a:off x="4172148" y="2105840"/>
          <a:ext cx="3989362" cy="2664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rocess 3">
            <a:extLst>
              <a:ext uri="{FF2B5EF4-FFF2-40B4-BE49-F238E27FC236}">
                <a16:creationId xmlns:a16="http://schemas.microsoft.com/office/drawing/2014/main" id="{A3F8C15B-346F-D848-8F64-13B0689AA148}"/>
              </a:ext>
            </a:extLst>
          </p:cNvPr>
          <p:cNvSpPr/>
          <p:nvPr/>
        </p:nvSpPr>
        <p:spPr bwMode="gray">
          <a:xfrm>
            <a:off x="4977772" y="2164984"/>
            <a:ext cx="2752644" cy="2693423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45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5692E366-D90A-0041-8016-9244B3C8994B}"/>
              </a:ext>
            </a:extLst>
          </p:cNvPr>
          <p:cNvSpPr/>
          <p:nvPr/>
        </p:nvSpPr>
        <p:spPr bwMode="gray">
          <a:xfrm>
            <a:off x="2453640" y="1447051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6CBB45BD-69E6-6541-ACCE-95FEC2EB7EAF}"/>
              </a:ext>
            </a:extLst>
          </p:cNvPr>
          <p:cNvSpPr/>
          <p:nvPr/>
        </p:nvSpPr>
        <p:spPr bwMode="gray">
          <a:xfrm>
            <a:off x="2438400" y="1994160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BF6130CF-E1C7-DD4B-B278-AC33A1633291}"/>
              </a:ext>
            </a:extLst>
          </p:cNvPr>
          <p:cNvSpPr/>
          <p:nvPr/>
        </p:nvSpPr>
        <p:spPr bwMode="gray">
          <a:xfrm>
            <a:off x="2438400" y="2529090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253248C6-8D08-3E4E-AF78-5CB234990625}"/>
              </a:ext>
            </a:extLst>
          </p:cNvPr>
          <p:cNvSpPr/>
          <p:nvPr/>
        </p:nvSpPr>
        <p:spPr bwMode="gray">
          <a:xfrm>
            <a:off x="2438400" y="3064020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7ECE850A-E65C-C645-86E0-0A099B906AD1}"/>
              </a:ext>
            </a:extLst>
          </p:cNvPr>
          <p:cNvSpPr/>
          <p:nvPr/>
        </p:nvSpPr>
        <p:spPr bwMode="gray">
          <a:xfrm>
            <a:off x="2452367" y="3809221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0B186F41-546C-2544-9434-C16E02B2BEBE}"/>
              </a:ext>
            </a:extLst>
          </p:cNvPr>
          <p:cNvSpPr/>
          <p:nvPr/>
        </p:nvSpPr>
        <p:spPr bwMode="gray">
          <a:xfrm>
            <a:off x="2467607" y="4356330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14F3B444-84F3-FE45-BF3F-10E1755381CB}"/>
              </a:ext>
            </a:extLst>
          </p:cNvPr>
          <p:cNvSpPr/>
          <p:nvPr/>
        </p:nvSpPr>
        <p:spPr bwMode="gray">
          <a:xfrm>
            <a:off x="2467607" y="4891260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5909C8F5-A36C-1E41-BE81-E8ACD2535AEB}"/>
              </a:ext>
            </a:extLst>
          </p:cNvPr>
          <p:cNvSpPr/>
          <p:nvPr/>
        </p:nvSpPr>
        <p:spPr bwMode="gray">
          <a:xfrm>
            <a:off x="2467607" y="5426190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27C58C99-2B47-4B46-B2AB-4767C627E424}"/>
              </a:ext>
            </a:extLst>
          </p:cNvPr>
          <p:cNvSpPr/>
          <p:nvPr/>
        </p:nvSpPr>
        <p:spPr bwMode="gray">
          <a:xfrm>
            <a:off x="9142664" y="1483120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45FD31CD-0777-334E-A7F0-AA3E8788C834}"/>
              </a:ext>
            </a:extLst>
          </p:cNvPr>
          <p:cNvSpPr/>
          <p:nvPr/>
        </p:nvSpPr>
        <p:spPr bwMode="gray">
          <a:xfrm>
            <a:off x="9157904" y="2030229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D380E486-6B57-D942-8BBF-8C0274AB2A11}"/>
              </a:ext>
            </a:extLst>
          </p:cNvPr>
          <p:cNvSpPr/>
          <p:nvPr/>
        </p:nvSpPr>
        <p:spPr bwMode="gray">
          <a:xfrm>
            <a:off x="9157904" y="2565159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Process 25">
            <a:extLst>
              <a:ext uri="{FF2B5EF4-FFF2-40B4-BE49-F238E27FC236}">
                <a16:creationId xmlns:a16="http://schemas.microsoft.com/office/drawing/2014/main" id="{1242D557-689B-6849-BE8F-2B34253C074C}"/>
              </a:ext>
            </a:extLst>
          </p:cNvPr>
          <p:cNvSpPr/>
          <p:nvPr/>
        </p:nvSpPr>
        <p:spPr bwMode="gray">
          <a:xfrm>
            <a:off x="9157904" y="3100089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Process 26">
            <a:extLst>
              <a:ext uri="{FF2B5EF4-FFF2-40B4-BE49-F238E27FC236}">
                <a16:creationId xmlns:a16="http://schemas.microsoft.com/office/drawing/2014/main" id="{3E70A45F-08CA-944C-A945-3DD68FD33748}"/>
              </a:ext>
            </a:extLst>
          </p:cNvPr>
          <p:cNvSpPr/>
          <p:nvPr/>
        </p:nvSpPr>
        <p:spPr bwMode="gray">
          <a:xfrm>
            <a:off x="9175755" y="3825240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768A61D6-2FF0-0448-97C4-B5EA75949CE6}"/>
              </a:ext>
            </a:extLst>
          </p:cNvPr>
          <p:cNvSpPr/>
          <p:nvPr/>
        </p:nvSpPr>
        <p:spPr bwMode="gray">
          <a:xfrm>
            <a:off x="9190995" y="4372349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5D83F805-3931-0048-990F-2CD41E13F777}"/>
              </a:ext>
            </a:extLst>
          </p:cNvPr>
          <p:cNvSpPr/>
          <p:nvPr/>
        </p:nvSpPr>
        <p:spPr bwMode="gray">
          <a:xfrm>
            <a:off x="9190995" y="4907279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F98391E5-80D0-5545-AB76-EB92170E91F0}"/>
              </a:ext>
            </a:extLst>
          </p:cNvPr>
          <p:cNvSpPr/>
          <p:nvPr/>
        </p:nvSpPr>
        <p:spPr bwMode="gray">
          <a:xfrm>
            <a:off x="9190995" y="5442209"/>
            <a:ext cx="457200" cy="39624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9D9CE8-FB3A-1C42-AAE9-811C10CC6F13}"/>
              </a:ext>
            </a:extLst>
          </p:cNvPr>
          <p:cNvCxnSpPr>
            <a:cxnSpLocks/>
          </p:cNvCxnSpPr>
          <p:nvPr/>
        </p:nvCxnSpPr>
        <p:spPr>
          <a:xfrm>
            <a:off x="2924807" y="1645171"/>
            <a:ext cx="2034264" cy="105051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6244F4-2191-6F43-BC95-AA8927C89F3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895600" y="2192280"/>
            <a:ext cx="2088946" cy="6868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31876C-1CA7-9E41-B60A-8F2717CE361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895600" y="2727210"/>
            <a:ext cx="2075043" cy="37287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16CB9F-37C9-BC42-BD73-07C9DE0AFE7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895600" y="3262140"/>
            <a:ext cx="2088946" cy="4724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1F625C-71B3-EC4D-8A93-267B994C54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909567" y="3768090"/>
            <a:ext cx="2115199" cy="23925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56B04E-61E2-0646-AAAD-BEC5B5DF154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924807" y="4007341"/>
            <a:ext cx="2045836" cy="54710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A5E50F-45B9-BA4E-A414-D18D193E48B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924807" y="4259767"/>
            <a:ext cx="2045836" cy="82961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685383-2EB3-B143-9F0A-EE050FD5984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24807" y="4696623"/>
            <a:ext cx="2052965" cy="92768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3DBBC4-A166-0B4F-8DD8-6328027A8B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730416" y="3298209"/>
            <a:ext cx="1427488" cy="7850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5BE6FC-402E-2746-84A9-760D3059F4B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730416" y="2763279"/>
            <a:ext cx="1427488" cy="38039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98FFCB-7743-934C-A21D-2F510CD76A7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730416" y="2228349"/>
            <a:ext cx="1427488" cy="6756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2BD022-7978-8449-B6EC-1D8BBD81B67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709525" y="1681240"/>
            <a:ext cx="1433139" cy="9190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CC46DF-48D9-054F-8040-33CDF388F58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7709525" y="3888935"/>
            <a:ext cx="1466230" cy="13442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A213DF-0921-1646-BFED-16FBCB4F480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737545" y="4163780"/>
            <a:ext cx="1453450" cy="40668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90A1B6-CE79-1C47-BC56-F7035251342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709525" y="4279439"/>
            <a:ext cx="1481470" cy="82596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EAFEC87-F371-F849-BE29-C2CF46BADDF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709525" y="4527637"/>
            <a:ext cx="1481470" cy="111269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7A3CBBA-9F3D-6244-ACC4-C4831A204857}"/>
              </a:ext>
            </a:extLst>
          </p:cNvPr>
          <p:cNvSpPr txBox="1"/>
          <p:nvPr/>
        </p:nvSpPr>
        <p:spPr>
          <a:xfrm>
            <a:off x="137799" y="2497830"/>
            <a:ext cx="1112520" cy="288147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400" b="1" dirty="0">
                <a:latin typeface="+mj-lt"/>
              </a:rPr>
              <a:t>Energy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8B552E-D985-6F43-BA94-3BE8F1B9AC39}"/>
              </a:ext>
            </a:extLst>
          </p:cNvPr>
          <p:cNvSpPr txBox="1"/>
          <p:nvPr/>
        </p:nvSpPr>
        <p:spPr>
          <a:xfrm>
            <a:off x="259237" y="4244378"/>
            <a:ext cx="1112520" cy="288147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400" b="1" dirty="0">
                <a:latin typeface="+mj-lt"/>
              </a:rPr>
              <a:t>Cash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3731F6B-BD42-6F4D-85DF-653BD89D532F}"/>
              </a:ext>
            </a:extLst>
          </p:cNvPr>
          <p:cNvSpPr txBox="1"/>
          <p:nvPr/>
        </p:nvSpPr>
        <p:spPr>
          <a:xfrm>
            <a:off x="11263692" y="1521226"/>
            <a:ext cx="1112520" cy="288147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400" b="1" dirty="0">
                <a:latin typeface="+mj-lt"/>
              </a:rPr>
              <a:t>Energy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7C1217-8019-6D4E-92C8-57040E6A09E4}"/>
              </a:ext>
            </a:extLst>
          </p:cNvPr>
          <p:cNvSpPr txBox="1"/>
          <p:nvPr/>
        </p:nvSpPr>
        <p:spPr>
          <a:xfrm>
            <a:off x="11262043" y="4259767"/>
            <a:ext cx="1112520" cy="288147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400" b="1" dirty="0">
                <a:latin typeface="+mj-lt"/>
              </a:rPr>
              <a:t>Cash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FC644B-E438-3D4C-8156-B8609D870585}"/>
              </a:ext>
            </a:extLst>
          </p:cNvPr>
          <p:cNvCxnSpPr/>
          <p:nvPr/>
        </p:nvCxnSpPr>
        <p:spPr>
          <a:xfrm>
            <a:off x="929957" y="2002720"/>
            <a:ext cx="0" cy="1471408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07C9928-9586-5740-B212-08B18A5F1793}"/>
              </a:ext>
            </a:extLst>
          </p:cNvPr>
          <p:cNvCxnSpPr/>
          <p:nvPr/>
        </p:nvCxnSpPr>
        <p:spPr>
          <a:xfrm>
            <a:off x="929957" y="3701918"/>
            <a:ext cx="0" cy="1471408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7CD9762-F30A-2D4C-9D2D-FB74561B4D8B}"/>
              </a:ext>
            </a:extLst>
          </p:cNvPr>
          <p:cNvCxnSpPr>
            <a:cxnSpLocks/>
          </p:cNvCxnSpPr>
          <p:nvPr/>
        </p:nvCxnSpPr>
        <p:spPr>
          <a:xfrm>
            <a:off x="11155680" y="1447051"/>
            <a:ext cx="0" cy="2057399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D63EA6-8F53-7648-BE9E-FF244D14341F}"/>
              </a:ext>
            </a:extLst>
          </p:cNvPr>
          <p:cNvCxnSpPr/>
          <p:nvPr/>
        </p:nvCxnSpPr>
        <p:spPr>
          <a:xfrm>
            <a:off x="11155680" y="3732240"/>
            <a:ext cx="0" cy="1471408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870718-3046-8F42-8CBE-FDFEDDA86AD0}"/>
              </a:ext>
            </a:extLst>
          </p:cNvPr>
          <p:cNvCxnSpPr/>
          <p:nvPr/>
        </p:nvCxnSpPr>
        <p:spPr>
          <a:xfrm>
            <a:off x="1386840" y="3589020"/>
            <a:ext cx="92354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1EA78FF-4895-D545-ABCE-FA6168ABE7DA}"/>
              </a:ext>
            </a:extLst>
          </p:cNvPr>
          <p:cNvSpPr txBox="1"/>
          <p:nvPr/>
        </p:nvSpPr>
        <p:spPr>
          <a:xfrm>
            <a:off x="2330448" y="1523474"/>
            <a:ext cx="717546" cy="318906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Alice</a:t>
            </a:r>
            <a:endParaRPr lang="en-US" sz="1600" dirty="0"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87F70F-CF49-0C4B-B4D7-A167B1A88965}"/>
              </a:ext>
            </a:extLst>
          </p:cNvPr>
          <p:cNvSpPr txBox="1"/>
          <p:nvPr/>
        </p:nvSpPr>
        <p:spPr>
          <a:xfrm>
            <a:off x="2330448" y="2024034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John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55AC2F-1362-A340-91E8-49171C037534}"/>
              </a:ext>
            </a:extLst>
          </p:cNvPr>
          <p:cNvSpPr txBox="1"/>
          <p:nvPr/>
        </p:nvSpPr>
        <p:spPr>
          <a:xfrm>
            <a:off x="2346417" y="2587352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Jane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A5AF63-BC53-4741-B48E-E0A3D38EA243}"/>
              </a:ext>
            </a:extLst>
          </p:cNvPr>
          <p:cNvSpPr txBox="1"/>
          <p:nvPr/>
        </p:nvSpPr>
        <p:spPr>
          <a:xfrm>
            <a:off x="2374348" y="3093659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Jack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470841-EC17-6B42-AFBC-A3B535007A47}"/>
              </a:ext>
            </a:extLst>
          </p:cNvPr>
          <p:cNvSpPr txBox="1"/>
          <p:nvPr/>
        </p:nvSpPr>
        <p:spPr>
          <a:xfrm>
            <a:off x="9046561" y="1578422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Alice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E4A3B5-AB2A-C541-8124-0BF0856114F1}"/>
              </a:ext>
            </a:extLst>
          </p:cNvPr>
          <p:cNvSpPr txBox="1"/>
          <p:nvPr/>
        </p:nvSpPr>
        <p:spPr>
          <a:xfrm>
            <a:off x="9060528" y="2067186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John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4EE4E0-8D07-204B-A4E5-E69D9F88CC4F}"/>
              </a:ext>
            </a:extLst>
          </p:cNvPr>
          <p:cNvSpPr txBox="1"/>
          <p:nvPr/>
        </p:nvSpPr>
        <p:spPr>
          <a:xfrm>
            <a:off x="9092281" y="2600301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Jane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487CBEE-38FE-5040-8A6E-6D3E0D52DA4A}"/>
              </a:ext>
            </a:extLst>
          </p:cNvPr>
          <p:cNvSpPr txBox="1"/>
          <p:nvPr/>
        </p:nvSpPr>
        <p:spPr>
          <a:xfrm>
            <a:off x="9060528" y="3148303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Jack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F63E83-F9E2-5248-84D1-C53F24866A74}"/>
              </a:ext>
            </a:extLst>
          </p:cNvPr>
          <p:cNvSpPr txBox="1"/>
          <p:nvPr/>
        </p:nvSpPr>
        <p:spPr>
          <a:xfrm>
            <a:off x="2308613" y="3868651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Jane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3FDC24-73D4-9248-8837-6D33E3DD0A9F}"/>
              </a:ext>
            </a:extLst>
          </p:cNvPr>
          <p:cNvSpPr txBox="1"/>
          <p:nvPr/>
        </p:nvSpPr>
        <p:spPr>
          <a:xfrm>
            <a:off x="2330448" y="4402125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Jack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F8C606-F453-6C47-8F8F-25E144E55F32}"/>
              </a:ext>
            </a:extLst>
          </p:cNvPr>
          <p:cNvSpPr txBox="1"/>
          <p:nvPr/>
        </p:nvSpPr>
        <p:spPr>
          <a:xfrm>
            <a:off x="9114447" y="3888935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Alice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ACC2BD-5894-E44C-BB5C-BD41796E6759}"/>
              </a:ext>
            </a:extLst>
          </p:cNvPr>
          <p:cNvSpPr txBox="1"/>
          <p:nvPr/>
        </p:nvSpPr>
        <p:spPr>
          <a:xfrm>
            <a:off x="9128414" y="4377699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John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2EDD9A-10FA-F747-A1FB-25721825940C}"/>
              </a:ext>
            </a:extLst>
          </p:cNvPr>
          <p:cNvCxnSpPr/>
          <p:nvPr/>
        </p:nvCxnSpPr>
        <p:spPr>
          <a:xfrm>
            <a:off x="1614166" y="1219200"/>
            <a:ext cx="318072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0EAFAE6-F70A-D740-A3AC-7903983E646E}"/>
              </a:ext>
            </a:extLst>
          </p:cNvPr>
          <p:cNvCxnSpPr/>
          <p:nvPr/>
        </p:nvCxnSpPr>
        <p:spPr>
          <a:xfrm>
            <a:off x="7446653" y="1219200"/>
            <a:ext cx="318072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7EDF1C7-6F82-D240-BE88-C2DD76ED06FA}"/>
              </a:ext>
            </a:extLst>
          </p:cNvPr>
          <p:cNvSpPr txBox="1"/>
          <p:nvPr/>
        </p:nvSpPr>
        <p:spPr>
          <a:xfrm>
            <a:off x="2078144" y="815018"/>
            <a:ext cx="1400807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dirty="0">
                <a:latin typeface="+mj-lt"/>
              </a:rPr>
              <a:t>Input States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D19C6A-B717-3143-B9B4-8C852538DEA5}"/>
              </a:ext>
            </a:extLst>
          </p:cNvPr>
          <p:cNvSpPr txBox="1"/>
          <p:nvPr/>
        </p:nvSpPr>
        <p:spPr>
          <a:xfrm>
            <a:off x="8631818" y="818802"/>
            <a:ext cx="2131689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dirty="0">
                <a:latin typeface="+mj-lt"/>
              </a:rPr>
              <a:t>Output States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ACBC0B-CF0E-CE4C-BD71-A307FA19BAB8}"/>
              </a:ext>
            </a:extLst>
          </p:cNvPr>
          <p:cNvSpPr/>
          <p:nvPr/>
        </p:nvSpPr>
        <p:spPr bwMode="gray">
          <a:xfrm>
            <a:off x="5042333" y="1786505"/>
            <a:ext cx="2651951" cy="35733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Netting process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614ED98-69EC-0F4B-82FA-741C5D2BAEF4}"/>
              </a:ext>
            </a:extLst>
          </p:cNvPr>
          <p:cNvSpPr/>
          <p:nvPr/>
        </p:nvSpPr>
        <p:spPr>
          <a:xfrm>
            <a:off x="1326925" y="1483144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+50kWh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4BAE2-7E17-144B-85F1-5C1AC58DB545}"/>
              </a:ext>
            </a:extLst>
          </p:cNvPr>
          <p:cNvSpPr/>
          <p:nvPr/>
        </p:nvSpPr>
        <p:spPr>
          <a:xfrm>
            <a:off x="1314139" y="2005209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+20kWh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517B09-F85E-0744-A9FA-9359C165BF41}"/>
              </a:ext>
            </a:extLst>
          </p:cNvPr>
          <p:cNvSpPr/>
          <p:nvPr/>
        </p:nvSpPr>
        <p:spPr>
          <a:xfrm>
            <a:off x="1328862" y="2565481"/>
            <a:ext cx="891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-40kWh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97737A-C0FF-5342-9C12-C0F124AD2D8B}"/>
              </a:ext>
            </a:extLst>
          </p:cNvPr>
          <p:cNvSpPr/>
          <p:nvPr/>
        </p:nvSpPr>
        <p:spPr>
          <a:xfrm>
            <a:off x="1334144" y="3099389"/>
            <a:ext cx="891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-10kWh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5D90C6A-9912-B648-852E-29B9AC46B522}"/>
              </a:ext>
            </a:extLst>
          </p:cNvPr>
          <p:cNvSpPr txBox="1"/>
          <p:nvPr/>
        </p:nvSpPr>
        <p:spPr>
          <a:xfrm>
            <a:off x="2306108" y="4923087"/>
            <a:ext cx="944880" cy="318924"/>
          </a:xfrm>
          <a:prstGeom prst="rect">
            <a:avLst/>
          </a:prstGeom>
          <a:noFill/>
        </p:spPr>
        <p:txBody>
          <a:bodyPr wrap="square" lIns="91440" tIns="36000" rIns="36000" bIns="36000" rtlCol="0">
            <a:spAutoFit/>
          </a:bodyPr>
          <a:lstStyle/>
          <a:p>
            <a:pPr defTabSz="452071"/>
            <a:r>
              <a:rPr lang="en-US" sz="1600" b="1" dirty="0">
                <a:latin typeface="+mj-lt"/>
              </a:rPr>
              <a:t>Utility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DA6BC4-E8E5-D244-BDD5-7BD228DCB93B}"/>
              </a:ext>
            </a:extLst>
          </p:cNvPr>
          <p:cNvSpPr/>
          <p:nvPr/>
        </p:nvSpPr>
        <p:spPr>
          <a:xfrm>
            <a:off x="1382919" y="3836853"/>
            <a:ext cx="963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+4 GBP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0EF6350-5376-E447-9938-19809D043F8D}"/>
              </a:ext>
            </a:extLst>
          </p:cNvPr>
          <p:cNvSpPr/>
          <p:nvPr/>
        </p:nvSpPr>
        <p:spPr>
          <a:xfrm>
            <a:off x="1370133" y="4358918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+1 GBP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F11D2E4-0208-D740-8589-4C6B8B3701BB}"/>
              </a:ext>
            </a:extLst>
          </p:cNvPr>
          <p:cNvSpPr/>
          <p:nvPr/>
        </p:nvSpPr>
        <p:spPr>
          <a:xfrm>
            <a:off x="1384856" y="4919190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+1 GBP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3A1781E-2362-E44F-9F9F-E61C1D8C7DF9}"/>
              </a:ext>
            </a:extLst>
          </p:cNvPr>
          <p:cNvSpPr/>
          <p:nvPr/>
        </p:nvSpPr>
        <p:spPr>
          <a:xfrm>
            <a:off x="9697663" y="145654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4212BAE-A435-0345-BF39-8117B7ACFC31}"/>
              </a:ext>
            </a:extLst>
          </p:cNvPr>
          <p:cNvSpPr/>
          <p:nvPr/>
        </p:nvSpPr>
        <p:spPr>
          <a:xfrm>
            <a:off x="9715504" y="2019394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A56543-1FE9-784C-98B7-241DBE39847E}"/>
              </a:ext>
            </a:extLst>
          </p:cNvPr>
          <p:cNvSpPr/>
          <p:nvPr/>
        </p:nvSpPr>
        <p:spPr>
          <a:xfrm>
            <a:off x="9715679" y="256424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E43651C-0316-0244-AE4F-25C3F4158832}"/>
              </a:ext>
            </a:extLst>
          </p:cNvPr>
          <p:cNvSpPr/>
          <p:nvPr/>
        </p:nvSpPr>
        <p:spPr>
          <a:xfrm>
            <a:off x="9716780" y="307351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B3CB295-972A-3645-8AA1-E596975F44E1}"/>
              </a:ext>
            </a:extLst>
          </p:cNvPr>
          <p:cNvSpPr/>
          <p:nvPr/>
        </p:nvSpPr>
        <p:spPr>
          <a:xfrm>
            <a:off x="9767092" y="3850284"/>
            <a:ext cx="963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+4 GBP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83E1158-F28D-FD47-99C2-418E1C00BC7E}"/>
              </a:ext>
            </a:extLst>
          </p:cNvPr>
          <p:cNvSpPr/>
          <p:nvPr/>
        </p:nvSpPr>
        <p:spPr>
          <a:xfrm>
            <a:off x="9754306" y="4372349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+2 GBP</a:t>
            </a:r>
          </a:p>
        </p:txBody>
      </p:sp>
    </p:spTree>
    <p:extLst>
      <p:ext uri="{BB962C8B-B14F-4D97-AF65-F5344CB8AC3E}">
        <p14:creationId xmlns:p14="http://schemas.microsoft.com/office/powerpoint/2010/main" val="4120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CD331F-C7A5-BA42-8914-58625398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88B0E2-27AC-1D4F-A25C-3268D1986A41}"/>
              </a:ext>
            </a:extLst>
          </p:cNvPr>
          <p:cNvSpPr/>
          <p:nvPr/>
        </p:nvSpPr>
        <p:spPr>
          <a:xfrm>
            <a:off x="350520" y="1306032"/>
            <a:ext cx="113747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/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running a simulation in which every neighbour generates or consumes random values every 30 minutes. We then run a netting algorithm which </a:t>
            </a:r>
            <a:endParaRPr lang="en-GB" sz="20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spc="-5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0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0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EFB726-95C3-AF45-AD94-09692B9A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136477"/>
            <a:ext cx="11921404" cy="60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341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Acc_Digital_template 16-9_v.1">
  <a:themeElements>
    <a:clrScheme name="Accenture Strategy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FF0000"/>
      </a:accent1>
      <a:accent2>
        <a:srgbClr val="359B4C"/>
      </a:accent2>
      <a:accent3>
        <a:srgbClr val="FF9900"/>
      </a:accent3>
      <a:accent4>
        <a:srgbClr val="00BBEE"/>
      </a:accent4>
      <a:accent5>
        <a:srgbClr val="993399"/>
      </a:accent5>
      <a:accent6>
        <a:srgbClr val="002266"/>
      </a:accent6>
      <a:hlink>
        <a:srgbClr val="2F539C"/>
      </a:hlink>
      <a:folHlink>
        <a:srgbClr val="99222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36000" rIns="36000" bIns="36000" rtlCol="0">
        <a:spAutoFit/>
      </a:bodyPr>
      <a:lstStyle>
        <a:defPPr defTabSz="452071">
          <a:defRPr sz="1000" b="1" dirty="0" smtClean="0">
            <a:solidFill>
              <a:srgbClr val="008CB3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13730</TotalTime>
  <Words>552</Words>
  <Application>Microsoft Macintosh PowerPoint</Application>
  <PresentationFormat>Widescreen</PresentationFormat>
  <Paragraphs>102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1_Acc_Digital_template 16-9_v.1</vt:lpstr>
      <vt:lpstr>think-cell Slide</vt:lpstr>
      <vt:lpstr>Peer to Peer Energy Marketplace</vt:lpstr>
      <vt:lpstr> The background: why we chose to address this challenge</vt:lpstr>
      <vt:lpstr>(Em)powering the local community - introducing “Hackney Microgrid” </vt:lpstr>
      <vt:lpstr>Assumptions made in this Cordapp</vt:lpstr>
      <vt:lpstr>At a high level, the following steps are followed in the Cordapp every 30 minutes</vt:lpstr>
      <vt:lpstr>Detailed process map</vt:lpstr>
      <vt:lpstr>PowerPoint Presentation</vt:lpstr>
      <vt:lpstr>Demo</vt:lpstr>
      <vt:lpstr>PowerPoint Presentation</vt:lpstr>
      <vt:lpstr>Why this is the perfect Cordapp…</vt:lpstr>
      <vt:lpstr>Scaling in the future…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Jenlapwattanakul, Y.</dc:creator>
  <cp:lastModifiedBy>Tudor Malene</cp:lastModifiedBy>
  <cp:revision>777</cp:revision>
  <dcterms:created xsi:type="dcterms:W3CDTF">2017-10-04T10:16:28Z</dcterms:created>
  <dcterms:modified xsi:type="dcterms:W3CDTF">2018-11-13T08:31:56Z</dcterms:modified>
</cp:coreProperties>
</file>