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14"/>
  </p:notesMasterIdLst>
  <p:sldIdLst>
    <p:sldId id="256" r:id="rId3"/>
    <p:sldId id="257" r:id="rId4"/>
    <p:sldId id="258" r:id="rId5"/>
    <p:sldId id="261" r:id="rId6"/>
    <p:sldId id="263" r:id="rId7"/>
    <p:sldId id="264" r:id="rId8"/>
    <p:sldId id="266" r:id="rId9"/>
    <p:sldId id="265" r:id="rId10"/>
    <p:sldId id="390" r:id="rId11"/>
    <p:sldId id="393" r:id="rId12"/>
    <p:sldId id="392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57" d="100"/>
          <a:sy n="57" d="100"/>
        </p:scale>
        <p:origin x="5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08198-CA59-4E8E-B011-33DD63321E0E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487CA-E9EE-48A0-9EBB-F814BC0382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60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Cloud ? </a:t>
            </a:r>
            <a:r>
              <a:rPr lang="fr-FR" dirty="0" err="1"/>
              <a:t>Clouds</a:t>
            </a:r>
            <a:endParaRPr lang="fr-FR" dirty="0"/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Legacy</a:t>
            </a:r>
            <a:r>
              <a:rPr lang="fr-FR" dirty="0"/>
              <a:t> couteux et long à transformer : on le laisse mourir – trop coûteux à migrer (homme)</a:t>
            </a:r>
          </a:p>
          <a:p>
            <a:r>
              <a:rPr lang="fr-FR" dirty="0"/>
              <a:t>Coût mensuel </a:t>
            </a:r>
            <a:r>
              <a:rPr lang="fr-FR" dirty="0" err="1"/>
              <a:t>interxion</a:t>
            </a:r>
            <a:r>
              <a:rPr lang="fr-FR" dirty="0"/>
              <a:t> : 9.3k€ hors conso, conso </a:t>
            </a:r>
            <a:r>
              <a:rPr lang="fr-FR" dirty="0" err="1"/>
              <a:t>elect</a:t>
            </a:r>
            <a:r>
              <a:rPr lang="fr-FR" dirty="0"/>
              <a:t> 2.5k€ , conso interco HL/CLIENT : 1.3k€ =&gt; 14.1k€/mois</a:t>
            </a:r>
          </a:p>
          <a:p>
            <a:endParaRPr lang="fr-FR" dirty="0"/>
          </a:p>
          <a:p>
            <a:r>
              <a:rPr lang="fr-FR" dirty="0"/>
              <a:t>AWS sur 2020 : Sites web, nouveau besoin DEV</a:t>
            </a:r>
          </a:p>
          <a:p>
            <a:r>
              <a:rPr lang="fr-FR" dirty="0"/>
              <a:t>2020 : aucun serveur sup+ chez </a:t>
            </a:r>
            <a:r>
              <a:rPr lang="fr-FR" dirty="0" err="1"/>
              <a:t>Interxion</a:t>
            </a:r>
            <a:r>
              <a:rPr lang="fr-FR" dirty="0"/>
              <a:t>, arrêt de croissance sur périmètre éligible au Cloud : OneDrive / Serveur De fichier, Exchange sur Office365 (levé de la contrainte d’archive)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3716A-0C86-411A-957E-D4E2308D465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569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3716A-0C86-411A-957E-D4E2308D465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19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3279B50-6008-432B-AE5C-E68E7B9123E5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41FFA46-14CD-438B-BEF5-BF9EA9219A06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couve-ppt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4" b="35394"/>
          <a:stretch/>
        </p:blipFill>
        <p:spPr>
          <a:xfrm flipH="1">
            <a:off x="0" y="1710267"/>
            <a:ext cx="12192000" cy="343746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47733"/>
            <a:ext cx="12192000" cy="171026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52" y="5646751"/>
            <a:ext cx="3048000" cy="54186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12192000" cy="1710267"/>
          </a:xfrm>
          <a:prstGeom prst="rect">
            <a:avLst/>
          </a:prstGeom>
          <a:solidFill>
            <a:srgbClr val="112B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chemeClr val="accent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50965"/>
            <a:ext cx="12192000" cy="2451928"/>
          </a:xfrm>
          <a:prstGeom prst="rect">
            <a:avLst/>
          </a:prstGeom>
        </p:spPr>
      </p:pic>
      <p:sp>
        <p:nvSpPr>
          <p:cNvPr id="18" name="Espace réservé du contenu 3"/>
          <p:cNvSpPr>
            <a:spLocks noGrp="1"/>
          </p:cNvSpPr>
          <p:nvPr>
            <p:ph sz="half" idx="15" hasCustomPrompt="1"/>
          </p:nvPr>
        </p:nvSpPr>
        <p:spPr>
          <a:xfrm>
            <a:off x="560869" y="1"/>
            <a:ext cx="9063567" cy="1715068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FontTx/>
              <a:buNone/>
              <a:defRPr sz="4267" b="1" i="0">
                <a:solidFill>
                  <a:srgbClr val="28AAB8"/>
                </a:solidFill>
                <a:latin typeface="+mj-lt"/>
                <a:cs typeface="Flexo W01 Thin"/>
              </a:defRPr>
            </a:lvl1pPr>
            <a:lvl2pPr marL="0" indent="0" algn="l">
              <a:spcBef>
                <a:spcPts val="0"/>
              </a:spcBef>
              <a:buFontTx/>
              <a:buNone/>
              <a:defRPr sz="3200" b="0" i="0">
                <a:solidFill>
                  <a:schemeClr val="bg1"/>
                </a:solidFill>
                <a:latin typeface="+mj-lt"/>
                <a:cs typeface="Flexo W01 Thin"/>
              </a:defRPr>
            </a:lvl2pPr>
            <a:lvl3pPr algn="ctr">
              <a:defRPr sz="2400"/>
            </a:lvl3pPr>
            <a:lvl4pPr algn="ctr">
              <a:defRPr sz="2133"/>
            </a:lvl4pPr>
            <a:lvl5pPr algn="ctr"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 dirty="0"/>
              <a:t>TITRE NIVEAU 1</a:t>
            </a:r>
          </a:p>
          <a:p>
            <a:pPr lvl="1"/>
            <a:r>
              <a:rPr lang="fr-FR" dirty="0"/>
              <a:t>TITRE NIVEAU 2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1607" y="5914464"/>
            <a:ext cx="1710267" cy="220133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9943847" y="939800"/>
            <a:ext cx="1540933" cy="154093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sz="quarter" idx="16" hasCustomPrompt="1"/>
          </p:nvPr>
        </p:nvSpPr>
        <p:spPr>
          <a:xfrm>
            <a:off x="10056284" y="1035051"/>
            <a:ext cx="1327149" cy="132714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33"/>
            </a:lvl1pPr>
          </a:lstStyle>
          <a:p>
            <a:r>
              <a:rPr lang="fr-FR" dirty="0"/>
              <a:t>Logo</a:t>
            </a:r>
            <a:br>
              <a:rPr lang="fr-FR" dirty="0"/>
            </a:br>
            <a:r>
              <a:rPr lang="fr-FR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7793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525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50000"/>
                </a:schemeClr>
              </a:gs>
              <a:gs pos="99000">
                <a:schemeClr val="tx2">
                  <a:lumMod val="100000"/>
                  <a:alpha val="27000"/>
                </a:schemeClr>
              </a:gs>
              <a:gs pos="35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23994" y="5272634"/>
            <a:ext cx="8566324" cy="605929"/>
          </a:xfrm>
        </p:spPr>
        <p:txBody>
          <a:bodyPr anchor="ctr" anchorCtr="0"/>
          <a:lstStyle>
            <a:lvl1pPr algn="ctr">
              <a:defRPr sz="2400">
                <a:solidFill>
                  <a:srgbClr val="002463"/>
                </a:solidFill>
                <a:latin typeface="Verdana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39955" y="5920705"/>
            <a:ext cx="8534400" cy="55326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rgbClr val="F25000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3" r="373" b="1134"/>
          <a:stretch/>
        </p:blipFill>
        <p:spPr bwMode="auto">
          <a:xfrm>
            <a:off x="1771482" y="365172"/>
            <a:ext cx="8496748" cy="4829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06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-23531" y="6474275"/>
            <a:ext cx="12215531" cy="1519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-16626"/>
            <a:ext cx="12192000" cy="8533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1238" y="1124745"/>
            <a:ext cx="10981164" cy="4876037"/>
          </a:xfrm>
        </p:spPr>
        <p:txBody>
          <a:bodyPr/>
          <a:lstStyle>
            <a:lvl1pPr>
              <a:defRPr cap="small" baseline="0"/>
            </a:lvl1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6" name="Titre 35"/>
          <p:cNvSpPr>
            <a:spLocks noGrp="1"/>
          </p:cNvSpPr>
          <p:nvPr>
            <p:ph type="title"/>
          </p:nvPr>
        </p:nvSpPr>
        <p:spPr>
          <a:xfrm>
            <a:off x="5231904" y="116633"/>
            <a:ext cx="6816757" cy="6072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51" b="85445"/>
          <a:stretch/>
        </p:blipFill>
        <p:spPr bwMode="auto">
          <a:xfrm>
            <a:off x="-1" y="-16626"/>
            <a:ext cx="5143748" cy="85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Espace réservé de la date 3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149767-9138-46CC-90CF-C04A82E8DF70}" type="datetime1">
              <a:rPr lang="fr-FR" smtClean="0">
                <a:solidFill>
                  <a:prstClr val="white"/>
                </a:solidFill>
              </a:rPr>
              <a:pPr/>
              <a:t>15/05/2025</a:t>
            </a:fld>
            <a:endParaRPr lang="fr-FR">
              <a:solidFill>
                <a:prstClr val="white"/>
              </a:solidFill>
            </a:endParaRPr>
          </a:p>
        </p:txBody>
      </p:sp>
      <p:sp>
        <p:nvSpPr>
          <p:cNvPr id="34" name="Espace réservé du numéro de diapositive 33"/>
          <p:cNvSpPr>
            <a:spLocks noGrp="1"/>
          </p:cNvSpPr>
          <p:nvPr>
            <p:ph type="sldNum" sz="quarter" idx="11"/>
          </p:nvPr>
        </p:nvSpPr>
        <p:spPr>
          <a:xfrm>
            <a:off x="11184565" y="6356355"/>
            <a:ext cx="10346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A25657-666F-4E93-B97C-DA50AFFA36F2}" type="slidenum">
              <a:rPr lang="fr-FR" smtClean="0">
                <a:solidFill>
                  <a:prstClr val="white"/>
                </a:solidFill>
              </a:rPr>
              <a:pPr/>
              <a:t>‹N°›</a:t>
            </a:fld>
            <a:endParaRPr lang="fr-FR">
              <a:solidFill>
                <a:prstClr val="white"/>
              </a:solidFill>
            </a:endParaRPr>
          </a:p>
        </p:txBody>
      </p:sp>
      <p:sp>
        <p:nvSpPr>
          <p:cNvPr id="35" name="Espace réservé du pied de page 3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>
                <a:solidFill>
                  <a:prstClr val="white"/>
                </a:solidFill>
              </a:rPr>
              <a:t>CODIR Août 2014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341" y="6475013"/>
            <a:ext cx="900168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500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124744"/>
            <a:ext cx="5384800" cy="48965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124744"/>
            <a:ext cx="5384800" cy="48965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-16626"/>
            <a:ext cx="12192000" cy="8533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23" name="Titre 35"/>
          <p:cNvSpPr>
            <a:spLocks noGrp="1"/>
          </p:cNvSpPr>
          <p:nvPr>
            <p:ph type="title"/>
          </p:nvPr>
        </p:nvSpPr>
        <p:spPr>
          <a:xfrm>
            <a:off x="5231904" y="116633"/>
            <a:ext cx="6816757" cy="6072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51" b="85445"/>
          <a:stretch/>
        </p:blipFill>
        <p:spPr bwMode="auto">
          <a:xfrm>
            <a:off x="-1" y="-16626"/>
            <a:ext cx="5143748" cy="85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Rectangle 26"/>
          <p:cNvSpPr/>
          <p:nvPr userDrawn="1"/>
        </p:nvSpPr>
        <p:spPr>
          <a:xfrm>
            <a:off x="-23531" y="6474275"/>
            <a:ext cx="12215531" cy="1519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00EFBA8-C710-4E30-AEFD-1C29545A950B}" type="datetime1">
              <a:rPr lang="fr-FR" smtClean="0">
                <a:solidFill>
                  <a:prstClr val="white"/>
                </a:solidFill>
              </a:rPr>
              <a:pPr/>
              <a:t>15/05/2025</a:t>
            </a:fld>
            <a:endParaRPr lang="fr-FR">
              <a:solidFill>
                <a:prstClr val="white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>
                <a:solidFill>
                  <a:prstClr val="white"/>
                </a:solidFill>
              </a:rPr>
              <a:t>CODIR Août 2014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1184566" y="6356355"/>
            <a:ext cx="105611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A25657-666F-4E93-B97C-DA50AFFA36F2}" type="slidenum">
              <a:rPr lang="fr-FR" smtClean="0">
                <a:solidFill>
                  <a:prstClr val="white"/>
                </a:solidFill>
              </a:rPr>
              <a:pPr/>
              <a:t>‹N°›</a:t>
            </a:fld>
            <a:endParaRPr lang="fr-FR">
              <a:solidFill>
                <a:prstClr val="white"/>
              </a:solidFill>
            </a:endParaRPr>
          </a:p>
        </p:txBody>
      </p:sp>
      <p:pic>
        <p:nvPicPr>
          <p:cNvPr id="29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341" y="6475013"/>
            <a:ext cx="900168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37747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-23531" y="6474275"/>
            <a:ext cx="12215531" cy="1519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-16626"/>
            <a:ext cx="12192000" cy="8533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36" name="Titre 35"/>
          <p:cNvSpPr>
            <a:spLocks noGrp="1"/>
          </p:cNvSpPr>
          <p:nvPr>
            <p:ph type="title"/>
          </p:nvPr>
        </p:nvSpPr>
        <p:spPr>
          <a:xfrm>
            <a:off x="5231904" y="116633"/>
            <a:ext cx="6816757" cy="6072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51" b="85445"/>
          <a:stretch/>
        </p:blipFill>
        <p:spPr bwMode="auto">
          <a:xfrm>
            <a:off x="-1" y="-16626"/>
            <a:ext cx="5143748" cy="85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Espace réservé de la date 3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06492E-269E-4B4D-B7F2-5CCEC8C10964}" type="datetime1">
              <a:rPr lang="fr-FR" smtClean="0">
                <a:solidFill>
                  <a:prstClr val="white"/>
                </a:solidFill>
              </a:rPr>
              <a:pPr/>
              <a:t>15/05/2025</a:t>
            </a:fld>
            <a:endParaRPr lang="fr-FR">
              <a:solidFill>
                <a:prstClr val="white"/>
              </a:solidFill>
            </a:endParaRPr>
          </a:p>
        </p:txBody>
      </p:sp>
      <p:sp>
        <p:nvSpPr>
          <p:cNvPr id="34" name="Espace réservé du numéro de diapositive 33"/>
          <p:cNvSpPr>
            <a:spLocks noGrp="1"/>
          </p:cNvSpPr>
          <p:nvPr>
            <p:ph type="sldNum" sz="quarter" idx="11"/>
          </p:nvPr>
        </p:nvSpPr>
        <p:spPr>
          <a:xfrm>
            <a:off x="11184565" y="6356355"/>
            <a:ext cx="10346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A25657-666F-4E93-B97C-DA50AFFA36F2}" type="slidenum">
              <a:rPr lang="fr-FR" smtClean="0">
                <a:solidFill>
                  <a:prstClr val="white"/>
                </a:solidFill>
              </a:rPr>
              <a:pPr/>
              <a:t>‹N°›</a:t>
            </a:fld>
            <a:endParaRPr lang="fr-FR">
              <a:solidFill>
                <a:prstClr val="white"/>
              </a:solidFill>
            </a:endParaRPr>
          </a:p>
        </p:txBody>
      </p:sp>
      <p:sp>
        <p:nvSpPr>
          <p:cNvPr id="35" name="Espace réservé du pied de page 3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>
                <a:solidFill>
                  <a:prstClr val="white"/>
                </a:solidFill>
              </a:rPr>
              <a:t>CODIR Août 2014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341" y="6475013"/>
            <a:ext cx="900168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243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-23531" y="6474275"/>
            <a:ext cx="12215531" cy="1519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33" name="Espace réservé de la date 3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E1E393D-3E43-4BE1-A895-D5743BEEE8AC}" type="datetime1">
              <a:rPr lang="fr-FR" smtClean="0">
                <a:solidFill>
                  <a:prstClr val="white"/>
                </a:solidFill>
              </a:rPr>
              <a:pPr/>
              <a:t>15/05/2025</a:t>
            </a:fld>
            <a:endParaRPr lang="fr-FR">
              <a:solidFill>
                <a:prstClr val="white"/>
              </a:solidFill>
            </a:endParaRPr>
          </a:p>
        </p:txBody>
      </p:sp>
      <p:sp>
        <p:nvSpPr>
          <p:cNvPr id="34" name="Espace réservé du numéro de diapositive 33"/>
          <p:cNvSpPr>
            <a:spLocks noGrp="1"/>
          </p:cNvSpPr>
          <p:nvPr>
            <p:ph type="sldNum" sz="quarter" idx="11"/>
          </p:nvPr>
        </p:nvSpPr>
        <p:spPr>
          <a:xfrm>
            <a:off x="11184565" y="6356355"/>
            <a:ext cx="10346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A25657-666F-4E93-B97C-DA50AFFA36F2}" type="slidenum">
              <a:rPr lang="fr-FR" smtClean="0">
                <a:solidFill>
                  <a:prstClr val="white"/>
                </a:solidFill>
              </a:rPr>
              <a:pPr/>
              <a:t>‹N°›</a:t>
            </a:fld>
            <a:endParaRPr lang="fr-FR">
              <a:solidFill>
                <a:prstClr val="white"/>
              </a:solidFill>
            </a:endParaRPr>
          </a:p>
        </p:txBody>
      </p:sp>
      <p:sp>
        <p:nvSpPr>
          <p:cNvPr id="35" name="Espace réservé du pied de page 3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>
                <a:solidFill>
                  <a:prstClr val="white"/>
                </a:solidFill>
              </a:rPr>
              <a:t>CODIR Août 2014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341" y="6475013"/>
            <a:ext cx="900168" cy="15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1719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7D38B-5E00-4F55-BAC9-ED487882BB87}" type="datetime1">
              <a:rPr lang="fr-FR" smtClean="0">
                <a:solidFill>
                  <a:srgbClr val="4F81BD">
                    <a:lumMod val="60000"/>
                    <a:lumOff val="40000"/>
                  </a:srgbClr>
                </a:solidFill>
              </a:rPr>
              <a:pPr/>
              <a:t>15/05/2025</a:t>
            </a:fld>
            <a:endParaRPr lang="fr-FR">
              <a:solidFill>
                <a:srgbClr val="4F81B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srgbClr val="4F81BD">
                    <a:lumMod val="60000"/>
                    <a:lumOff val="40000"/>
                  </a:srgbClr>
                </a:solidFill>
              </a:rPr>
              <a:t>CODIR Août 2014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43395-3249-4FF2-9806-ABA39DEB1B9B}" type="slidenum">
              <a:rPr lang="fr-FR" smtClean="0">
                <a:solidFill>
                  <a:srgbClr val="4F81BD">
                    <a:lumMod val="60000"/>
                    <a:lumOff val="40000"/>
                  </a:srgbClr>
                </a:solidFill>
              </a:rPr>
              <a:pPr/>
              <a:t>‹N°›</a:t>
            </a:fld>
            <a:endParaRPr lang="fr-FR">
              <a:solidFill>
                <a:srgbClr val="4F81BD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6" name="Image 5" descr="Help-Line logo.gi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8282" y="6379488"/>
            <a:ext cx="1564033" cy="335665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11483289" y="6467919"/>
            <a:ext cx="420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8AD9D6-027B-BE40-8B65-389BCB3938E4}" type="slidenum">
              <a:rPr kumimoji="0" lang="fr-FR" sz="800" b="0" i="0" u="none" strike="noStrike" kern="1200" cap="none" spc="0" normalizeH="0" baseline="0" noProof="0">
                <a:ln>
                  <a:noFill/>
                </a:ln>
                <a:solidFill>
                  <a:srgbClr val="002463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rgbClr val="002463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2" y="-16626"/>
            <a:ext cx="12211140" cy="1024046"/>
            <a:chOff x="1" y="-16626"/>
            <a:chExt cx="9921551" cy="1024046"/>
          </a:xfrm>
        </p:grpSpPr>
        <p:pic>
          <p:nvPicPr>
            <p:cNvPr id="15" name="Image 14" descr="fond6-B.jp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74" y="-4775"/>
              <a:ext cx="9906000" cy="996696"/>
            </a:xfrm>
            <a:prstGeom prst="rect">
              <a:avLst/>
            </a:prstGeom>
          </p:spPr>
        </p:pic>
        <p:cxnSp>
          <p:nvCxnSpPr>
            <p:cNvPr id="16" name="Connecteur droit 15"/>
            <p:cNvCxnSpPr/>
            <p:nvPr userDrawn="1"/>
          </p:nvCxnSpPr>
          <p:spPr>
            <a:xfrm>
              <a:off x="1" y="991921"/>
              <a:ext cx="9906000" cy="1588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 userDrawn="1"/>
          </p:nvSpPr>
          <p:spPr>
            <a:xfrm>
              <a:off x="15552" y="-16626"/>
              <a:ext cx="9906000" cy="102404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8" name="Espace réservé du texte 2"/>
            <p:cNvSpPr txBox="1">
              <a:spLocks/>
            </p:cNvSpPr>
            <p:nvPr/>
          </p:nvSpPr>
          <p:spPr>
            <a:xfrm>
              <a:off x="3659718" y="690037"/>
              <a:ext cx="4898400" cy="271417"/>
            </a:xfrm>
            <a:prstGeom prst="rect">
              <a:avLst/>
            </a:prstGeom>
          </p:spPr>
          <p:txBody>
            <a:bodyPr anchor="ctr" anchorCtr="0">
              <a:normAutofit/>
            </a:bodyPr>
            <a:lstStyle>
              <a:lvl1pPr marL="0" indent="0" algn="ctr">
                <a:buNone/>
                <a:defRPr sz="1050" b="0" i="0" kern="1300" cap="all" spc="300">
                  <a:solidFill>
                    <a:schemeClr val="bg2"/>
                  </a:solidFill>
                  <a:latin typeface="DIN-Black"/>
                  <a:cs typeface="DIN-Black"/>
                </a:defRPr>
              </a:lvl1pPr>
              <a:lvl2pPr marL="457200" indent="0">
                <a:buNone/>
                <a:defRPr sz="1800">
                  <a:solidFill>
                    <a:schemeClr val="tx1">
                      <a:tint val="75000"/>
                    </a:schemeClr>
                  </a:solidFill>
                </a:defRPr>
              </a:lvl2pPr>
              <a:lvl3pPr marL="914400" indent="0">
                <a:buNone/>
                <a:defRPr sz="1600">
                  <a:solidFill>
                    <a:schemeClr val="tx1">
                      <a:tint val="75000"/>
                    </a:schemeClr>
                  </a:solidFill>
                </a:defRPr>
              </a:lvl3pPr>
              <a:lvl4pPr marL="1371600" indent="0">
                <a:buNone/>
                <a:defRPr sz="1400">
                  <a:solidFill>
                    <a:schemeClr val="tx1">
                      <a:tint val="75000"/>
                    </a:schemeClr>
                  </a:solidFill>
                </a:defRPr>
              </a:lvl4pPr>
              <a:lvl5pPr marL="1828800" indent="0">
                <a:buNone/>
                <a:defRPr sz="1400">
                  <a:solidFill>
                    <a:schemeClr val="tx1">
                      <a:tint val="75000"/>
                    </a:schemeClr>
                  </a:solidFill>
                </a:defRPr>
              </a:lvl5pPr>
              <a:lvl6pPr marL="2286000" indent="0">
                <a:buNone/>
                <a:defRPr sz="1400">
                  <a:solidFill>
                    <a:schemeClr val="tx1">
                      <a:tint val="75000"/>
                    </a:schemeClr>
                  </a:solidFill>
                </a:defRPr>
              </a:lvl6pPr>
              <a:lvl7pPr marL="2743200" indent="0">
                <a:buNone/>
                <a:defRPr sz="1400">
                  <a:solidFill>
                    <a:schemeClr val="tx1">
                      <a:tint val="75000"/>
                    </a:schemeClr>
                  </a:solidFill>
                </a:defRPr>
              </a:lvl7pPr>
              <a:lvl8pPr marL="3200400" indent="0">
                <a:buNone/>
                <a:defRPr sz="1400">
                  <a:solidFill>
                    <a:schemeClr val="tx1">
                      <a:tint val="75000"/>
                    </a:schemeClr>
                  </a:solidFill>
                </a:defRPr>
              </a:lvl8pPr>
              <a:lvl9pPr marL="3657600" indent="0">
                <a:buNone/>
                <a:defRPr sz="1400"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fr-FR" sz="900" b="0" i="0" u="none" strike="noStrike" kern="1300" cap="all" spc="30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Verdana" pitchFamily="34" charset="0"/>
                <a:ea typeface="+mn-ea"/>
              </a:endParaRPr>
            </a:p>
          </p:txBody>
        </p:sp>
        <p:pic>
          <p:nvPicPr>
            <p:cNvPr id="20" name="Picture 2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269733" y="0"/>
              <a:ext cx="1651819" cy="987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Rectangle 18"/>
          <p:cNvSpPr/>
          <p:nvPr/>
        </p:nvSpPr>
        <p:spPr>
          <a:xfrm>
            <a:off x="11448469" y="6683363"/>
            <a:ext cx="720000" cy="90000"/>
          </a:xfrm>
          <a:prstGeom prst="rect">
            <a:avLst/>
          </a:prstGeom>
          <a:solidFill>
            <a:srgbClr val="0024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5238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0"/>
            <a:ext cx="12199056" cy="1710267"/>
          </a:xfrm>
          <a:prstGeom prst="rect">
            <a:avLst/>
          </a:prstGeom>
          <a:solidFill>
            <a:srgbClr val="112B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9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09600" y="2339435"/>
            <a:ext cx="5386917" cy="33614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>
                <a:solidFill>
                  <a:srgbClr val="28AAB8"/>
                </a:solidFill>
                <a:latin typeface="+mj-lt"/>
                <a:cs typeface="Flexo W01 Regular"/>
              </a:defRPr>
            </a:lvl1pPr>
            <a:lvl2pPr marL="0" indent="0">
              <a:spcBef>
                <a:spcPts val="267"/>
              </a:spcBef>
              <a:buFontTx/>
              <a:buNone/>
              <a:defRPr sz="2133">
                <a:solidFill>
                  <a:schemeClr val="tx2"/>
                </a:solidFill>
                <a:latin typeface="+mj-lt"/>
                <a:cs typeface="Flexo W01 Regular"/>
              </a:defRPr>
            </a:lvl2pPr>
            <a:lvl3pPr marL="0" indent="0">
              <a:buFontTx/>
              <a:buNone/>
              <a:defRPr sz="1600" baseline="0">
                <a:latin typeface="+mj-lt"/>
                <a:cs typeface="Flexo W01 Regular"/>
              </a:defRPr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Texte courant</a:t>
            </a:r>
          </a:p>
        </p:txBody>
      </p:sp>
      <p:sp>
        <p:nvSpPr>
          <p:cNvPr id="21" name="Espace réservé du contenu 3"/>
          <p:cNvSpPr>
            <a:spLocks noGrp="1"/>
          </p:cNvSpPr>
          <p:nvPr>
            <p:ph sz="half" idx="13" hasCustomPrompt="1"/>
          </p:nvPr>
        </p:nvSpPr>
        <p:spPr>
          <a:xfrm>
            <a:off x="6195483" y="2339435"/>
            <a:ext cx="5386917" cy="33614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>
                <a:solidFill>
                  <a:srgbClr val="28AAB8"/>
                </a:solidFill>
                <a:latin typeface="+mj-lt"/>
                <a:cs typeface="Flexo W01 Regular"/>
              </a:defRPr>
            </a:lvl1pPr>
            <a:lvl2pPr marL="0" indent="0">
              <a:spcBef>
                <a:spcPts val="267"/>
              </a:spcBef>
              <a:buFontTx/>
              <a:buNone/>
              <a:defRPr sz="2133">
                <a:solidFill>
                  <a:schemeClr val="tx2"/>
                </a:solidFill>
                <a:latin typeface="+mj-lt"/>
                <a:cs typeface="Flexo W01 Regular"/>
              </a:defRPr>
            </a:lvl2pPr>
            <a:lvl3pPr marL="0" indent="0">
              <a:buFontTx/>
              <a:buNone/>
              <a:defRPr sz="1600" baseline="0">
                <a:latin typeface="+mj-lt"/>
                <a:cs typeface="Flexo W01 Regular"/>
              </a:defRPr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Texte courant</a:t>
            </a:r>
          </a:p>
        </p:txBody>
      </p:sp>
      <p:sp>
        <p:nvSpPr>
          <p:cNvPr id="26" name="Titre 1"/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1542815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4267"/>
              </a:lnSpc>
              <a:defRPr sz="4000">
                <a:solidFill>
                  <a:srgbClr val="FFFFFF"/>
                </a:solidFill>
                <a:latin typeface="+mj-lt"/>
                <a:cs typeface="Flexo W01 Regular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869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couverture-image 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  2"/>
          <p:cNvSpPr>
            <a:spLocks noGrp="1"/>
          </p:cNvSpPr>
          <p:nvPr>
            <p:ph type="pic" sz="quarter" idx="16"/>
          </p:nvPr>
        </p:nvSpPr>
        <p:spPr>
          <a:xfrm>
            <a:off x="0" y="1710267"/>
            <a:ext cx="12192000" cy="3437467"/>
          </a:xfrm>
          <a:prstGeom prst="rect">
            <a:avLst/>
          </a:prstGeom>
        </p:spPr>
        <p:txBody>
          <a:bodyPr vert="horz"/>
          <a:lstStyle/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83279B50-6008-432B-AE5C-E68E7B9123E5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41FFA46-14CD-438B-BEF5-BF9EA9219A06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7733"/>
            <a:ext cx="12192000" cy="171026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52" y="5646751"/>
            <a:ext cx="3048000" cy="54186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12192000" cy="1710267"/>
          </a:xfrm>
          <a:prstGeom prst="rect">
            <a:avLst/>
          </a:prstGeom>
          <a:solidFill>
            <a:srgbClr val="112B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>
              <a:solidFill>
                <a:schemeClr val="accent1"/>
              </a:solidFill>
            </a:endParaRPr>
          </a:p>
        </p:txBody>
      </p:sp>
      <p:sp>
        <p:nvSpPr>
          <p:cNvPr id="18" name="Espace réservé du contenu 3"/>
          <p:cNvSpPr>
            <a:spLocks noGrp="1"/>
          </p:cNvSpPr>
          <p:nvPr>
            <p:ph sz="half" idx="15" hasCustomPrompt="1"/>
          </p:nvPr>
        </p:nvSpPr>
        <p:spPr>
          <a:xfrm>
            <a:off x="560869" y="1"/>
            <a:ext cx="9063567" cy="1715068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FontTx/>
              <a:buNone/>
              <a:defRPr sz="4267" b="1" i="0">
                <a:solidFill>
                  <a:srgbClr val="28AAB8"/>
                </a:solidFill>
                <a:latin typeface="+mj-lt"/>
                <a:cs typeface="Flexo W01 Thin"/>
              </a:defRPr>
            </a:lvl1pPr>
            <a:lvl2pPr marL="0" indent="0" algn="l">
              <a:spcBef>
                <a:spcPts val="0"/>
              </a:spcBef>
              <a:buFontTx/>
              <a:buNone/>
              <a:defRPr sz="3200" b="0" i="0">
                <a:solidFill>
                  <a:schemeClr val="bg1"/>
                </a:solidFill>
                <a:latin typeface="+mj-lt"/>
                <a:cs typeface="Flexo W01 Thin"/>
              </a:defRPr>
            </a:lvl2pPr>
            <a:lvl3pPr algn="ctr">
              <a:defRPr sz="2400"/>
            </a:lvl3pPr>
            <a:lvl4pPr algn="ctr">
              <a:defRPr sz="2133"/>
            </a:lvl4pPr>
            <a:lvl5pPr algn="ctr"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 dirty="0"/>
              <a:t>TITRE NIVEAU 1</a:t>
            </a:r>
          </a:p>
          <a:p>
            <a:pPr lvl="1"/>
            <a:r>
              <a:rPr lang="fr-FR" dirty="0"/>
              <a:t>TITRE NIVEAU 2</a:t>
            </a:r>
          </a:p>
        </p:txBody>
      </p:sp>
      <p:cxnSp>
        <p:nvCxnSpPr>
          <p:cNvPr id="19" name="Connecteur droit 18"/>
          <p:cNvCxnSpPr/>
          <p:nvPr/>
        </p:nvCxnSpPr>
        <p:spPr>
          <a:xfrm>
            <a:off x="0" y="6478512"/>
            <a:ext cx="12192000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1607" y="5914464"/>
            <a:ext cx="1710267" cy="220133"/>
          </a:xfrm>
          <a:prstGeom prst="rect">
            <a:avLst/>
          </a:prstGeom>
        </p:spPr>
      </p:pic>
      <p:sp>
        <p:nvSpPr>
          <p:cNvPr id="22" name="Ellipse 21"/>
          <p:cNvSpPr/>
          <p:nvPr/>
        </p:nvSpPr>
        <p:spPr>
          <a:xfrm>
            <a:off x="9943847" y="939800"/>
            <a:ext cx="1540933" cy="154093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0" name="Espace réservé pour une image  2"/>
          <p:cNvSpPr>
            <a:spLocks noGrp="1"/>
          </p:cNvSpPr>
          <p:nvPr>
            <p:ph type="pic" sz="quarter" idx="17" hasCustomPrompt="1"/>
          </p:nvPr>
        </p:nvSpPr>
        <p:spPr>
          <a:xfrm>
            <a:off x="10056284" y="1035051"/>
            <a:ext cx="1327149" cy="132714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133"/>
            </a:lvl1pPr>
          </a:lstStyle>
          <a:p>
            <a:r>
              <a:rPr lang="fr-FR" dirty="0"/>
              <a:t>Logo</a:t>
            </a:r>
            <a:br>
              <a:rPr lang="fr-FR" dirty="0"/>
            </a:br>
            <a:r>
              <a:rPr lang="fr-FR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89132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"/>
          <p:cNvSpPr>
            <a:spLocks noGrp="1"/>
          </p:cNvSpPr>
          <p:nvPr>
            <p:ph type="title" hasCustomPrompt="1"/>
          </p:nvPr>
        </p:nvSpPr>
        <p:spPr>
          <a:xfrm>
            <a:off x="609600" y="349903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267" b="0" i="0">
                <a:solidFill>
                  <a:schemeClr val="tx2"/>
                </a:solidFill>
                <a:latin typeface="+mj-lt"/>
                <a:cs typeface="Flexo W01 Thin"/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17" name="Espace réservé du contenu 2"/>
          <p:cNvSpPr>
            <a:spLocks noGrp="1"/>
          </p:cNvSpPr>
          <p:nvPr>
            <p:ph idx="1"/>
          </p:nvPr>
        </p:nvSpPr>
        <p:spPr>
          <a:xfrm>
            <a:off x="609601" y="2851730"/>
            <a:ext cx="5251215" cy="3018709"/>
          </a:xfrm>
          <a:prstGeom prst="rect">
            <a:avLst/>
          </a:prstGeom>
        </p:spPr>
        <p:txBody>
          <a:bodyPr numCol="1"/>
          <a:lstStyle>
            <a:lvl1pPr marL="0" indent="-302392">
              <a:buFont typeface="+mj-lt"/>
              <a:buAutoNum type="arabicPeriod"/>
              <a:defRPr sz="1867" b="1" i="0">
                <a:solidFill>
                  <a:schemeClr val="accent2"/>
                </a:solidFill>
                <a:latin typeface="+mj-lt"/>
                <a:cs typeface="Flexo W01 Bold"/>
              </a:defRPr>
            </a:lvl1pPr>
            <a:lvl2pPr marL="455989" indent="-182395">
              <a:buFont typeface="Arial"/>
              <a:buChar char="•"/>
              <a:defRPr sz="1600">
                <a:solidFill>
                  <a:srgbClr val="112B77"/>
                </a:solidFill>
                <a:latin typeface="+mj-lt"/>
                <a:cs typeface="Flexo W01 Regular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6" name="Espace réservé du contenu 2"/>
          <p:cNvSpPr>
            <a:spLocks noGrp="1"/>
          </p:cNvSpPr>
          <p:nvPr>
            <p:ph idx="11"/>
          </p:nvPr>
        </p:nvSpPr>
        <p:spPr>
          <a:xfrm>
            <a:off x="6331186" y="2851730"/>
            <a:ext cx="5251215" cy="3018709"/>
          </a:xfrm>
          <a:prstGeom prst="rect">
            <a:avLst/>
          </a:prstGeom>
        </p:spPr>
        <p:txBody>
          <a:bodyPr numCol="1"/>
          <a:lstStyle>
            <a:lvl1pPr marL="0" indent="-302392">
              <a:buFont typeface="+mj-lt"/>
              <a:buAutoNum type="arabicPeriod"/>
              <a:defRPr sz="1867" b="1" i="0">
                <a:solidFill>
                  <a:schemeClr val="accent2"/>
                </a:solidFill>
                <a:latin typeface="+mj-lt"/>
                <a:cs typeface="Flexo W01 Bold"/>
              </a:defRPr>
            </a:lvl1pPr>
            <a:lvl2pPr marL="455989" indent="-182395">
              <a:buFont typeface="Arial"/>
              <a:buChar char="•"/>
              <a:defRPr sz="1600">
                <a:solidFill>
                  <a:srgbClr val="112B77"/>
                </a:solidFill>
                <a:latin typeface="+mj-lt"/>
                <a:cs typeface="Flexo W01 Regular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478258"/>
            <a:ext cx="914400" cy="93133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1977"/>
            <a:ext cx="12192000" cy="6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78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-tête de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609600" y="2793161"/>
            <a:ext cx="11045896" cy="3394075"/>
          </a:xfrm>
          <a:prstGeom prst="rect">
            <a:avLst/>
          </a:prstGeom>
        </p:spPr>
        <p:txBody>
          <a:bodyPr/>
          <a:lstStyle>
            <a:lvl1pPr marL="0" indent="0" algn="ctr">
              <a:spcAft>
                <a:spcPts val="3200"/>
              </a:spcAft>
              <a:buFontTx/>
              <a:buNone/>
              <a:defRPr sz="4800" b="0" i="0">
                <a:solidFill>
                  <a:schemeClr val="tx2"/>
                </a:solidFill>
                <a:latin typeface="+mj-lt"/>
                <a:cs typeface="Flexo W01 Thin"/>
              </a:defRPr>
            </a:lvl1pPr>
            <a:lvl2pPr marL="0" indent="0" algn="ctr">
              <a:spcBef>
                <a:spcPts val="0"/>
              </a:spcBef>
              <a:buFontTx/>
              <a:buNone/>
              <a:defRPr sz="1867" b="1" i="0">
                <a:solidFill>
                  <a:schemeClr val="bg1"/>
                </a:solidFill>
                <a:latin typeface="+mj-lt"/>
                <a:cs typeface="Flexo W01 Bold"/>
              </a:defRPr>
            </a:lvl2pPr>
            <a:lvl3pPr algn="ctr">
              <a:defRPr sz="2667"/>
            </a:lvl3pPr>
            <a:lvl4pPr algn="ctr">
              <a:defRPr sz="2400"/>
            </a:lvl4pPr>
            <a:lvl5pPr algn="ctr"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dirty="0"/>
              <a:t>Cliquez et modifiez le titre</a:t>
            </a:r>
          </a:p>
          <a:p>
            <a:pPr lvl="1"/>
            <a:r>
              <a:rPr lang="fr-FR" dirty="0"/>
              <a:t>Deuxième niveau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478258"/>
            <a:ext cx="914400" cy="93133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1977"/>
            <a:ext cx="12192000" cy="6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8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infograph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0"/>
            <a:ext cx="12199056" cy="1710267"/>
          </a:xfrm>
          <a:prstGeom prst="rect">
            <a:avLst/>
          </a:prstGeom>
          <a:solidFill>
            <a:srgbClr val="112B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1542815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4267"/>
              </a:lnSpc>
              <a:defRPr sz="4000">
                <a:solidFill>
                  <a:srgbClr val="FFFFFF"/>
                </a:solidFill>
                <a:latin typeface="+mj-lt"/>
                <a:cs typeface="Flexo W01 Regular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0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2137192"/>
            <a:ext cx="10972800" cy="63976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3200" b="1">
                <a:solidFill>
                  <a:schemeClr val="accent2"/>
                </a:solidFill>
                <a:latin typeface="+mj-lt"/>
                <a:cs typeface="Flexo W01 Bold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4" name="Espace réservé du contenu 3"/>
          <p:cNvSpPr>
            <a:spLocks noGrp="1"/>
          </p:cNvSpPr>
          <p:nvPr>
            <p:ph sz="half" idx="14" hasCustomPrompt="1"/>
          </p:nvPr>
        </p:nvSpPr>
        <p:spPr>
          <a:xfrm>
            <a:off x="1047144" y="4456191"/>
            <a:ext cx="3214397" cy="171506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rgbClr val="28AAB8"/>
                </a:solidFill>
                <a:latin typeface="+mj-lt"/>
                <a:cs typeface="Flexo W01 Regular"/>
              </a:defRPr>
            </a:lvl1pPr>
            <a:lvl2pPr marL="0" indent="0" algn="ctr">
              <a:buFontTx/>
              <a:buNone/>
              <a:defRPr sz="1600">
                <a:latin typeface="+mj-lt"/>
                <a:cs typeface="Flexo W01 Regular"/>
              </a:defRPr>
            </a:lvl2pPr>
            <a:lvl3pPr algn="ctr">
              <a:defRPr sz="2400"/>
            </a:lvl3pPr>
            <a:lvl4pPr algn="ctr">
              <a:defRPr sz="2133"/>
            </a:lvl4pPr>
            <a:lvl5pPr algn="ctr"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 dirty="0"/>
              <a:t>SOUS-TITRE</a:t>
            </a:r>
          </a:p>
          <a:p>
            <a:pPr lvl="1"/>
            <a:r>
              <a:rPr lang="fr-FR" dirty="0"/>
              <a:t>Texte</a:t>
            </a:r>
          </a:p>
        </p:txBody>
      </p:sp>
      <p:sp>
        <p:nvSpPr>
          <p:cNvPr id="10" name="Espace réservé du contenu 3"/>
          <p:cNvSpPr>
            <a:spLocks noGrp="1"/>
          </p:cNvSpPr>
          <p:nvPr>
            <p:ph sz="half" idx="18" hasCustomPrompt="1"/>
          </p:nvPr>
        </p:nvSpPr>
        <p:spPr>
          <a:xfrm>
            <a:off x="4493499" y="4456191"/>
            <a:ext cx="3214397" cy="171506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rgbClr val="28AAB8"/>
                </a:solidFill>
                <a:latin typeface="+mj-lt"/>
                <a:cs typeface="Flexo W01 Regular"/>
              </a:defRPr>
            </a:lvl1pPr>
            <a:lvl2pPr marL="0" indent="0" algn="ctr">
              <a:buFontTx/>
              <a:buNone/>
              <a:defRPr sz="1600">
                <a:latin typeface="+mj-lt"/>
                <a:cs typeface="Flexo W01 Regular"/>
              </a:defRPr>
            </a:lvl2pPr>
            <a:lvl3pPr algn="ctr">
              <a:defRPr sz="2400"/>
            </a:lvl3pPr>
            <a:lvl4pPr algn="ctr">
              <a:defRPr sz="2133"/>
            </a:lvl4pPr>
            <a:lvl5pPr algn="ctr"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 dirty="0"/>
              <a:t>SOUS-TITRE</a:t>
            </a:r>
          </a:p>
          <a:p>
            <a:pPr lvl="1"/>
            <a:r>
              <a:rPr lang="fr-FR" dirty="0"/>
              <a:t>Texte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19" hasCustomPrompt="1"/>
          </p:nvPr>
        </p:nvSpPr>
        <p:spPr>
          <a:xfrm>
            <a:off x="7939854" y="4456191"/>
            <a:ext cx="3214397" cy="1715068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3200">
                <a:solidFill>
                  <a:srgbClr val="28AAB8"/>
                </a:solidFill>
                <a:latin typeface="+mj-lt"/>
                <a:cs typeface="Flexo W01 Regular"/>
              </a:defRPr>
            </a:lvl1pPr>
            <a:lvl2pPr marL="0" indent="0" algn="ctr">
              <a:buFontTx/>
              <a:buNone/>
              <a:defRPr sz="1600">
                <a:latin typeface="+mj-lt"/>
                <a:cs typeface="Flexo W01 Regular"/>
              </a:defRPr>
            </a:lvl2pPr>
            <a:lvl3pPr algn="ctr">
              <a:defRPr sz="2400"/>
            </a:lvl3pPr>
            <a:lvl4pPr algn="ctr">
              <a:defRPr sz="2133"/>
            </a:lvl4pPr>
            <a:lvl5pPr algn="ctr"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 dirty="0"/>
              <a:t>SOUS-TITRE</a:t>
            </a:r>
          </a:p>
          <a:p>
            <a:pPr lvl="1"/>
            <a:r>
              <a:rPr lang="fr-FR" dirty="0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64496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0" y="0"/>
            <a:ext cx="12199056" cy="1710267"/>
          </a:xfrm>
          <a:prstGeom prst="rect">
            <a:avLst/>
          </a:prstGeom>
          <a:solidFill>
            <a:srgbClr val="112B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9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09600" y="2339435"/>
            <a:ext cx="5386917" cy="33614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>
                <a:solidFill>
                  <a:srgbClr val="28AAB8"/>
                </a:solidFill>
                <a:latin typeface="+mj-lt"/>
                <a:cs typeface="Flexo W01 Regular"/>
              </a:defRPr>
            </a:lvl1pPr>
            <a:lvl2pPr marL="0" indent="0">
              <a:spcBef>
                <a:spcPts val="267"/>
              </a:spcBef>
              <a:buFontTx/>
              <a:buNone/>
              <a:defRPr sz="2133">
                <a:solidFill>
                  <a:schemeClr val="tx2"/>
                </a:solidFill>
                <a:latin typeface="+mj-lt"/>
                <a:cs typeface="Flexo W01 Regular"/>
              </a:defRPr>
            </a:lvl2pPr>
            <a:lvl3pPr marL="0" indent="0">
              <a:buFontTx/>
              <a:buNone/>
              <a:defRPr sz="1600" baseline="0">
                <a:latin typeface="+mj-lt"/>
                <a:cs typeface="Flexo W01 Regular"/>
              </a:defRPr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Texte courant</a:t>
            </a:r>
          </a:p>
        </p:txBody>
      </p:sp>
      <p:sp>
        <p:nvSpPr>
          <p:cNvPr id="21" name="Espace réservé du contenu 3"/>
          <p:cNvSpPr>
            <a:spLocks noGrp="1"/>
          </p:cNvSpPr>
          <p:nvPr>
            <p:ph sz="half" idx="13" hasCustomPrompt="1"/>
          </p:nvPr>
        </p:nvSpPr>
        <p:spPr>
          <a:xfrm>
            <a:off x="6195483" y="2339435"/>
            <a:ext cx="5386917" cy="336145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3200">
                <a:solidFill>
                  <a:srgbClr val="28AAB8"/>
                </a:solidFill>
                <a:latin typeface="+mj-lt"/>
                <a:cs typeface="Flexo W01 Regular"/>
              </a:defRPr>
            </a:lvl1pPr>
            <a:lvl2pPr marL="0" indent="0">
              <a:spcBef>
                <a:spcPts val="267"/>
              </a:spcBef>
              <a:buFontTx/>
              <a:buNone/>
              <a:defRPr sz="2133">
                <a:solidFill>
                  <a:schemeClr val="tx2"/>
                </a:solidFill>
                <a:latin typeface="+mj-lt"/>
                <a:cs typeface="Flexo W01 Regular"/>
              </a:defRPr>
            </a:lvl2pPr>
            <a:lvl3pPr marL="0" indent="0">
              <a:buFontTx/>
              <a:buNone/>
              <a:defRPr sz="1600" baseline="0">
                <a:latin typeface="+mj-lt"/>
                <a:cs typeface="Flexo W01 Regular"/>
              </a:defRPr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Texte courant</a:t>
            </a:r>
          </a:p>
        </p:txBody>
      </p:sp>
      <p:sp>
        <p:nvSpPr>
          <p:cNvPr id="26" name="Titre 1"/>
          <p:cNvSpPr>
            <a:spLocks noGrp="1"/>
          </p:cNvSpPr>
          <p:nvPr>
            <p:ph type="title"/>
          </p:nvPr>
        </p:nvSpPr>
        <p:spPr>
          <a:xfrm>
            <a:off x="609600" y="1"/>
            <a:ext cx="10972800" cy="1542815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4267"/>
              </a:lnSpc>
              <a:defRPr sz="4000">
                <a:solidFill>
                  <a:srgbClr val="FFFFFF"/>
                </a:solidFill>
                <a:latin typeface="+mj-lt"/>
                <a:cs typeface="Flexo W01 Regular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472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26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279B50-6008-432B-AE5C-E68E7B9123E5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1FFA46-14CD-438B-BEF5-BF9EA9219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5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279B50-6008-432B-AE5C-E68E7B9123E5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1FFA46-14CD-438B-BEF5-BF9EA9219A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91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6485467"/>
            <a:ext cx="12192000" cy="3725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9642" y="6602119"/>
            <a:ext cx="778933" cy="135467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0" y="6478512"/>
            <a:ext cx="12192000" cy="0"/>
          </a:xfrm>
          <a:prstGeom prst="line">
            <a:avLst/>
          </a:prstGeom>
          <a:ln w="127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142984"/>
            <a:ext cx="10972800" cy="7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1238" y="2000244"/>
            <a:ext cx="10981164" cy="4000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1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</a:defRPr>
            </a:lvl1pPr>
          </a:lstStyle>
          <a:p>
            <a:fld id="{CCEB8948-554C-4CCE-B25E-05C985F17A24}" type="datetime1">
              <a:rPr lang="fr-FR" smtClean="0">
                <a:solidFill>
                  <a:srgbClr val="4F81BD">
                    <a:lumMod val="60000"/>
                    <a:lumOff val="40000"/>
                  </a:srgbClr>
                </a:solidFill>
              </a:rPr>
              <a:pPr/>
              <a:t>15/05/2025</a:t>
            </a:fld>
            <a:endParaRPr lang="fr-FR">
              <a:solidFill>
                <a:srgbClr val="4F81B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1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</a:defRPr>
            </a:lvl1pPr>
          </a:lstStyle>
          <a:p>
            <a:r>
              <a:rPr lang="fr-FR">
                <a:solidFill>
                  <a:srgbClr val="4F81BD">
                    <a:lumMod val="60000"/>
                    <a:lumOff val="40000"/>
                  </a:srgbClr>
                </a:solidFill>
              </a:rPr>
              <a:t>CODIR Août 2014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704512" y="6356355"/>
            <a:ext cx="8426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</a:defRPr>
            </a:lvl1pPr>
          </a:lstStyle>
          <a:p>
            <a:fld id="{42A25657-666F-4E93-B97C-DA50AFFA36F2}" type="slidenum">
              <a:rPr lang="fr-FR" smtClean="0">
                <a:solidFill>
                  <a:srgbClr val="4F81BD">
                    <a:lumMod val="60000"/>
                    <a:lumOff val="40000"/>
                  </a:srgbClr>
                </a:solidFill>
              </a:rPr>
              <a:pPr/>
              <a:t>‹N°›</a:t>
            </a:fld>
            <a:endParaRPr lang="fr-FR">
              <a:solidFill>
                <a:srgbClr val="4F81BD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71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kern="1200" cap="small" baseline="0">
          <a:solidFill>
            <a:srgbClr val="F25000"/>
          </a:solidFill>
          <a:latin typeface="Verdana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spcAft>
          <a:spcPts val="300"/>
        </a:spcAft>
        <a:buClr>
          <a:schemeClr val="tx2">
            <a:lumMod val="75000"/>
          </a:schemeClr>
        </a:buClr>
        <a:buFont typeface="Wingdings" pitchFamily="2" charset="2"/>
        <a:buChar char="§"/>
        <a:defRPr sz="2000" kern="1200" cap="small" baseline="0">
          <a:solidFill>
            <a:schemeClr val="tx2">
              <a:lumMod val="50000"/>
            </a:schemeClr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rgbClr val="F25000"/>
        </a:buClr>
        <a:buSzPct val="60000"/>
        <a:buFont typeface="Wingdings" pitchFamily="2" charset="2"/>
        <a:buChar char=""/>
        <a:defRPr sz="1800" kern="1200">
          <a:solidFill>
            <a:schemeClr val="bg1">
              <a:lumMod val="50000"/>
            </a:schemeClr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400" kern="1200">
          <a:solidFill>
            <a:schemeClr val="bg1">
              <a:lumMod val="50000"/>
            </a:schemeClr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itchFamily="34" charset="0"/>
        <a:buChar char="»"/>
        <a:defRPr sz="1400" kern="1200">
          <a:solidFill>
            <a:schemeClr val="bg1">
              <a:lumMod val="50000"/>
            </a:schemeClr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dsi_mgt@helpline.fr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microsoft.com/office/2007/relationships/hdphoto" Target="../media/hdphoto1.wdp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jpe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fr-FR"/>
              <a:t>DSI </a:t>
            </a:r>
            <a:r>
              <a:rPr lang="fr-FR" dirty="0"/>
              <a:t>groupe HELPLINE</a:t>
            </a:r>
          </a:p>
        </p:txBody>
      </p:sp>
    </p:spTree>
    <p:extLst>
      <p:ext uri="{BB962C8B-B14F-4D97-AF65-F5344CB8AC3E}">
        <p14:creationId xmlns:p14="http://schemas.microsoft.com/office/powerpoint/2010/main" val="441936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7763E8E-8506-4397-A109-341AE0231B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IT4U</a:t>
            </a:r>
          </a:p>
          <a:p>
            <a:r>
              <a:rPr lang="fr-FR" dirty="0"/>
              <a:t>Base de connaissance</a:t>
            </a:r>
          </a:p>
          <a:p>
            <a:r>
              <a:rPr lang="fr-FR" dirty="0"/>
              <a:t>BOT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8BF76E7-7CF0-4350-8C35-82CBE1A6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la connaissance</a:t>
            </a:r>
          </a:p>
        </p:txBody>
      </p:sp>
    </p:spTree>
    <p:extLst>
      <p:ext uri="{BB962C8B-B14F-4D97-AF65-F5344CB8AC3E}">
        <p14:creationId xmlns:p14="http://schemas.microsoft.com/office/powerpoint/2010/main" val="260192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6AA81F0-36D7-4935-B289-3677DA0F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Outils, Partenaires, …</a:t>
            </a:r>
          </a:p>
        </p:txBody>
      </p:sp>
      <p:sp>
        <p:nvSpPr>
          <p:cNvPr id="12" name="Espace réservé du contenu 1">
            <a:extLst>
              <a:ext uri="{FF2B5EF4-FFF2-40B4-BE49-F238E27FC236}">
                <a16:creationId xmlns:a16="http://schemas.microsoft.com/office/drawing/2014/main" id="{FF5AD083-63BA-47BE-945D-98CAE2128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39435"/>
            <a:ext cx="5486400" cy="3361455"/>
          </a:xfrm>
        </p:spPr>
        <p:txBody>
          <a:bodyPr>
            <a:normAutofit/>
          </a:bodyPr>
          <a:lstStyle/>
          <a:p>
            <a:pPr marL="457200" lvl="1" indent="-457200">
              <a:buFontTx/>
              <a:buChar char="-"/>
            </a:pPr>
            <a:r>
              <a:rPr lang="fr-FR" sz="1600" dirty="0"/>
              <a:t>Hébergeurs : </a:t>
            </a:r>
            <a:r>
              <a:rPr lang="fr-FR" sz="1600" dirty="0" err="1"/>
              <a:t>Interxion</a:t>
            </a:r>
            <a:r>
              <a:rPr lang="fr-FR" sz="1600" dirty="0"/>
              <a:t>, </a:t>
            </a:r>
          </a:p>
          <a:p>
            <a:pPr marL="457200" lvl="1" indent="-457200">
              <a:buFontTx/>
              <a:buChar char="-"/>
            </a:pPr>
            <a:r>
              <a:rPr lang="fr-FR" sz="1600" dirty="0"/>
              <a:t>Opérateur Cloud : AWS, AZURE</a:t>
            </a:r>
          </a:p>
          <a:p>
            <a:pPr marL="457200" lvl="1" indent="-457200">
              <a:buFontTx/>
              <a:buChar char="-"/>
            </a:pPr>
            <a:r>
              <a:rPr lang="fr-FR" sz="1600" dirty="0"/>
              <a:t>Opérateurs &amp; Services Telecom : OBS, Colt, SFR, OVH</a:t>
            </a:r>
          </a:p>
          <a:p>
            <a:pPr marL="457200" lvl="1" indent="-457200">
              <a:buFontTx/>
              <a:buChar char="-"/>
            </a:pPr>
            <a:r>
              <a:rPr lang="fr-FR" sz="1600" dirty="0"/>
              <a:t>Constructeurs : Cisco, Dell, Fortinet, F5</a:t>
            </a:r>
          </a:p>
          <a:p>
            <a:pPr marL="457200" lvl="1" indent="-457200">
              <a:buFontTx/>
              <a:buChar char="-"/>
            </a:pPr>
            <a:r>
              <a:rPr lang="fr-FR" sz="1600" dirty="0"/>
              <a:t>SaaS : </a:t>
            </a:r>
            <a:r>
              <a:rPr lang="fr-FR" sz="1600" dirty="0" err="1"/>
              <a:t>ServiceNow</a:t>
            </a:r>
            <a:r>
              <a:rPr lang="fr-FR" sz="1600" dirty="0"/>
              <a:t>, Office365, </a:t>
            </a:r>
            <a:r>
              <a:rPr lang="fr-FR" sz="1600" dirty="0" err="1"/>
              <a:t>Proofpoint</a:t>
            </a:r>
            <a:endParaRPr lang="fr-FR" sz="1600" dirty="0"/>
          </a:p>
          <a:p>
            <a:pPr marL="457200" lvl="1" indent="-457200">
              <a:buFontTx/>
              <a:buChar char="-"/>
            </a:pPr>
            <a:r>
              <a:rPr lang="fr-FR" sz="1600" dirty="0"/>
              <a:t>Solutions hybrides : </a:t>
            </a:r>
            <a:r>
              <a:rPr lang="fr-FR" sz="1600" dirty="0" err="1"/>
              <a:t>Crowdstrike</a:t>
            </a:r>
            <a:r>
              <a:rPr lang="fr-FR" sz="1600" dirty="0"/>
              <a:t>, </a:t>
            </a:r>
            <a:r>
              <a:rPr lang="fr-FR" sz="1600" dirty="0" err="1"/>
              <a:t>Tanium</a:t>
            </a:r>
            <a:endParaRPr lang="fr-FR" sz="1600" dirty="0"/>
          </a:p>
          <a:p>
            <a:pPr marL="457200" lvl="1" indent="-457200">
              <a:buFontTx/>
              <a:buChar char="-"/>
            </a:pPr>
            <a:r>
              <a:rPr lang="fr-FR" sz="1600" dirty="0"/>
              <a:t>SIEM Rapid7</a:t>
            </a:r>
          </a:p>
          <a:p>
            <a:pPr marL="457200" lvl="1" indent="-457200">
              <a:buFontTx/>
              <a:buChar char="-"/>
            </a:pPr>
            <a:endParaRPr lang="fr-FR" sz="1733" dirty="0"/>
          </a:p>
          <a:p>
            <a:endParaRPr lang="fr-FR" dirty="0"/>
          </a:p>
          <a:p>
            <a:pPr marL="457200" indent="-457200">
              <a:buFontTx/>
              <a:buChar char="-"/>
            </a:pPr>
            <a:endParaRPr lang="fr-FR" dirty="0"/>
          </a:p>
          <a:p>
            <a:pPr marL="457200" indent="-457200">
              <a:buFontTx/>
              <a:buChar char="-"/>
            </a:pP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D8841-1A69-4913-87EE-5C572C8DF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737" y="1721922"/>
            <a:ext cx="6547263" cy="473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98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609600" y="2339435"/>
            <a:ext cx="10972800" cy="3361455"/>
          </a:xfrm>
        </p:spPr>
        <p:txBody>
          <a:bodyPr>
            <a:normAutofit/>
          </a:bodyPr>
          <a:lstStyle/>
          <a:p>
            <a:r>
              <a:rPr lang="fr-FR" dirty="0"/>
              <a:t>HELPLINE :</a:t>
            </a:r>
          </a:p>
          <a:p>
            <a:r>
              <a:rPr lang="fr-FR" dirty="0"/>
              <a:t>	</a:t>
            </a:r>
            <a:r>
              <a:rPr lang="fr-FR" sz="2400" dirty="0"/>
              <a:t>Filiales Roumanie, Tunisie, Allemagne, Italie, Benelux, Experteam, SeeQualis</a:t>
            </a:r>
          </a:p>
          <a:p>
            <a:r>
              <a:rPr lang="fr-FR" dirty="0"/>
              <a:t>BU :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MyConnected</a:t>
            </a:r>
            <a:r>
              <a:rPr lang="fr-FR" dirty="0"/>
              <a:t> </a:t>
            </a:r>
            <a:r>
              <a:rPr lang="fr-FR" dirty="0" err="1"/>
              <a:t>Company</a:t>
            </a:r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 err="1"/>
              <a:t>SizeUP</a:t>
            </a:r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Hébergement région Ouest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Responsabilité </a:t>
            </a:r>
          </a:p>
        </p:txBody>
      </p:sp>
    </p:spTree>
    <p:extLst>
      <p:ext uri="{BB962C8B-B14F-4D97-AF65-F5344CB8AC3E}">
        <p14:creationId xmlns:p14="http://schemas.microsoft.com/office/powerpoint/2010/main" val="334289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609600" y="1803862"/>
            <a:ext cx="10972800" cy="449718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fr-FR" dirty="0"/>
              <a:t>Support technique AVV &amp; business :</a:t>
            </a:r>
          </a:p>
          <a:p>
            <a:pPr lvl="1"/>
            <a:r>
              <a:rPr lang="fr-FR" dirty="0"/>
              <a:t>Catalogue de service  : portail AVV</a:t>
            </a:r>
          </a:p>
          <a:p>
            <a:pPr lvl="1"/>
            <a:r>
              <a:rPr lang="fr-FR" dirty="0"/>
              <a:t>Réponses business à </a:t>
            </a:r>
            <a:r>
              <a:rPr lang="fr-FR" dirty="0">
                <a:hlinkClick r:id="rId2"/>
              </a:rPr>
              <a:t>dsi_mgt@helpline.fr</a:t>
            </a:r>
            <a:endParaRPr lang="fr-FR" dirty="0"/>
          </a:p>
          <a:p>
            <a:pPr lvl="1"/>
            <a:r>
              <a:rPr lang="fr-FR" dirty="0"/>
              <a:t>Participation aux ateliers</a:t>
            </a:r>
          </a:p>
          <a:p>
            <a:pPr lvl="1"/>
            <a:r>
              <a:rPr lang="fr-FR" dirty="0"/>
              <a:t>Démonstrations clientes  : Practice center</a:t>
            </a:r>
          </a:p>
          <a:p>
            <a:r>
              <a:rPr lang="fr-FR" dirty="0"/>
              <a:t>Projets :</a:t>
            </a:r>
          </a:p>
          <a:p>
            <a:pPr lvl="1"/>
            <a:r>
              <a:rPr lang="fr-FR" dirty="0"/>
              <a:t>Transition des clients technique, applicative</a:t>
            </a:r>
          </a:p>
          <a:p>
            <a:r>
              <a:rPr lang="fr-FR" dirty="0"/>
              <a:t>RUN :</a:t>
            </a:r>
          </a:p>
          <a:p>
            <a:pPr lvl="1"/>
            <a:r>
              <a:rPr lang="fr-FR" dirty="0"/>
              <a:t>Phase d’exploitation</a:t>
            </a:r>
          </a:p>
          <a:p>
            <a:r>
              <a:rPr lang="fr-FR" dirty="0"/>
              <a:t>Réversibilité :</a:t>
            </a:r>
          </a:p>
          <a:p>
            <a:pPr lvl="1"/>
            <a:r>
              <a:rPr lang="fr-FR" dirty="0"/>
              <a:t>Démontage des infrastructures, cession des données.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baseline="30000" dirty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Périmètre</a:t>
            </a:r>
          </a:p>
        </p:txBody>
      </p:sp>
    </p:spTree>
    <p:extLst>
      <p:ext uri="{BB962C8B-B14F-4D97-AF65-F5344CB8AC3E}">
        <p14:creationId xmlns:p14="http://schemas.microsoft.com/office/powerpoint/2010/main" val="316336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609600" y="1803862"/>
            <a:ext cx="10972800" cy="449718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fr-FR" dirty="0"/>
              <a:t>Certification ISO 27001:2022</a:t>
            </a:r>
          </a:p>
          <a:p>
            <a:pPr lvl="1"/>
            <a:r>
              <a:rPr lang="fr-FR" dirty="0"/>
              <a:t>ISMS for Global Service Desk (Fr &amp; Ro)</a:t>
            </a:r>
          </a:p>
          <a:p>
            <a:endParaRPr lang="fr-FR" dirty="0"/>
          </a:p>
          <a:p>
            <a:r>
              <a:rPr lang="fr-FR" dirty="0"/>
              <a:t>Banalisation de la position de travail</a:t>
            </a:r>
          </a:p>
          <a:p>
            <a:pPr lvl="1"/>
            <a:r>
              <a:rPr lang="fr-FR" dirty="0"/>
              <a:t>Centre de Service Virtuel (CSV) : 2000 positions</a:t>
            </a:r>
          </a:p>
          <a:p>
            <a:pPr lvl="1"/>
            <a:endParaRPr lang="fr-FR" dirty="0"/>
          </a:p>
          <a:p>
            <a:r>
              <a:rPr lang="fr-FR" dirty="0"/>
              <a:t>Interconnexions avec les clients</a:t>
            </a:r>
          </a:p>
          <a:p>
            <a:pPr lvl="1"/>
            <a:r>
              <a:rPr lang="fr-FR" dirty="0"/>
              <a:t>Managées et à la charge des clients</a:t>
            </a:r>
          </a:p>
          <a:p>
            <a:pPr lvl="1"/>
            <a:endParaRPr lang="fr-FR" dirty="0"/>
          </a:p>
          <a:p>
            <a:r>
              <a:rPr lang="fr-FR" dirty="0"/>
              <a:t>Interfaçages avec les clients</a:t>
            </a:r>
          </a:p>
          <a:p>
            <a:pPr lvl="1"/>
            <a:r>
              <a:rPr lang="fr-FR" dirty="0"/>
              <a:t>Portails, applications </a:t>
            </a:r>
            <a:r>
              <a:rPr lang="fr-FR" dirty="0" err="1"/>
              <a:t>SaaS</a:t>
            </a:r>
            <a:r>
              <a:rPr lang="fr-FR" dirty="0"/>
              <a:t> (cloud privé HELPLINE)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baseline="30000" dirty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Périmètre</a:t>
            </a:r>
          </a:p>
        </p:txBody>
      </p:sp>
    </p:spTree>
    <p:extLst>
      <p:ext uri="{BB962C8B-B14F-4D97-AF65-F5344CB8AC3E}">
        <p14:creationId xmlns:p14="http://schemas.microsoft.com/office/powerpoint/2010/main" val="391623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204405A-3826-4287-9AE7-4D81B005F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26" y="67112"/>
            <a:ext cx="10950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1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>
          <a:xfrm>
            <a:off x="609600" y="1803862"/>
            <a:ext cx="10972800" cy="4497185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fr-FR" dirty="0"/>
              <a:t>HTS (offre </a:t>
            </a:r>
            <a:r>
              <a:rPr lang="fr-FR" dirty="0" err="1"/>
              <a:t>SaaS</a:t>
            </a:r>
            <a:r>
              <a:rPr lang="fr-FR" dirty="0"/>
              <a:t>)</a:t>
            </a:r>
          </a:p>
          <a:p>
            <a:r>
              <a:rPr lang="fr-FR" dirty="0"/>
              <a:t>	Dashboard Center</a:t>
            </a:r>
          </a:p>
          <a:p>
            <a:r>
              <a:rPr lang="fr-FR" dirty="0"/>
              <a:t>	</a:t>
            </a:r>
            <a:r>
              <a:rPr lang="fr-FR" sz="3100" dirty="0">
                <a:solidFill>
                  <a:schemeClr val="bg1">
                    <a:lumMod val="65000"/>
                  </a:schemeClr>
                </a:solidFill>
              </a:rPr>
              <a:t>Incident Management</a:t>
            </a:r>
          </a:p>
          <a:p>
            <a:r>
              <a:rPr lang="fr-FR" dirty="0"/>
              <a:t>	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Knowledge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Management</a:t>
            </a:r>
          </a:p>
          <a:p>
            <a:r>
              <a:rPr lang="fr-FR" dirty="0"/>
              <a:t>	Solution </a:t>
            </a:r>
            <a:r>
              <a:rPr lang="fr-FR" dirty="0" err="1"/>
              <a:t>Tree</a:t>
            </a:r>
            <a:endParaRPr lang="fr-FR" dirty="0"/>
          </a:p>
          <a:p>
            <a:r>
              <a:rPr lang="fr-FR" dirty="0"/>
              <a:t>	Self Help</a:t>
            </a:r>
          </a:p>
          <a:p>
            <a:r>
              <a:rPr lang="fr-FR" dirty="0"/>
              <a:t>	</a:t>
            </a:r>
            <a:r>
              <a:rPr lang="fr-FR" b="1" dirty="0"/>
              <a:t>Planning Management</a:t>
            </a:r>
          </a:p>
          <a:p>
            <a:r>
              <a:rPr lang="fr-FR" dirty="0"/>
              <a:t>	Web Portal</a:t>
            </a:r>
          </a:p>
          <a:p>
            <a:r>
              <a:rPr lang="fr-FR" dirty="0"/>
              <a:t>	</a:t>
            </a:r>
          </a:p>
          <a:p>
            <a:r>
              <a:rPr lang="fr-FR" dirty="0"/>
              <a:t>	</a:t>
            </a:r>
            <a:r>
              <a:rPr lang="fr-FR" dirty="0">
                <a:solidFill>
                  <a:srgbClr val="FFC000"/>
                </a:solidFill>
              </a:rPr>
              <a:t>Supervision de l’infrastructure SGTS : création de l’offre et gestion en DC chez le client</a:t>
            </a:r>
          </a:p>
          <a:p>
            <a:r>
              <a:rPr lang="fr-FR" dirty="0"/>
              <a:t> 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baseline="30000" dirty="0"/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dirty="0"/>
              <a:t>Catalogue applicatif DSI</a:t>
            </a:r>
          </a:p>
        </p:txBody>
      </p:sp>
    </p:spTree>
    <p:extLst>
      <p:ext uri="{BB962C8B-B14F-4D97-AF65-F5344CB8AC3E}">
        <p14:creationId xmlns:p14="http://schemas.microsoft.com/office/powerpoint/2010/main" val="427202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DSI &amp; DET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A3CEA48-CA2C-340E-08B4-0B95DEE70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938" y="1745549"/>
            <a:ext cx="7719170" cy="472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8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rrondir un rectangle avec un coin diagonal 25"/>
          <p:cNvSpPr/>
          <p:nvPr/>
        </p:nvSpPr>
        <p:spPr>
          <a:xfrm rot="10800000">
            <a:off x="4871862" y="3789040"/>
            <a:ext cx="5502161" cy="2600672"/>
          </a:xfrm>
          <a:prstGeom prst="round2DiagRect">
            <a:avLst>
              <a:gd name="adj1" fmla="val 261"/>
              <a:gd name="adj2" fmla="val 1431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sz="1400" dirty="0">
              <a:solidFill>
                <a:srgbClr val="1F497D">
                  <a:lumMod val="75000"/>
                </a:srgbClr>
              </a:solidFill>
              <a:latin typeface="Verdana" pitchFamily="34" charset="0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Evolution </a:t>
            </a:r>
            <a:r>
              <a:rPr lang="fr-FR" dirty="0" err="1"/>
              <a:t>DataCenter</a:t>
            </a:r>
            <a:br>
              <a:rPr lang="fr-FR" dirty="0"/>
            </a:br>
            <a:r>
              <a:rPr lang="fr-FR" dirty="0"/>
              <a:t>Digital </a:t>
            </a:r>
            <a:r>
              <a:rPr lang="fr-FR" dirty="0" err="1"/>
              <a:t>Realty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>
                <a:solidFill>
                  <a:prstClr val="white"/>
                </a:solidFill>
              </a:rPr>
              <a:t>28/08/2014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>
                <a:solidFill>
                  <a:prstClr val="white"/>
                </a:solidFill>
              </a:rPr>
              <a:t>CODIR Août 2014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25657-666F-4E93-B97C-DA50AFFA36F2}" type="slidenum">
              <a:rPr lang="fr-FR">
                <a:solidFill>
                  <a:prstClr val="white"/>
                </a:solidFill>
              </a:rPr>
              <a:pPr/>
              <a:t>8</a:t>
            </a:fld>
            <a:endParaRPr lang="fr-FR">
              <a:solidFill>
                <a:prstClr val="white"/>
              </a:solidFill>
            </a:endParaRPr>
          </a:p>
        </p:txBody>
      </p:sp>
      <p:pic>
        <p:nvPicPr>
          <p:cNvPr id="12" name="Espace réservé du contenu 11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88" y="3861049"/>
            <a:ext cx="3263900" cy="2447925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21" name="Arrondir un rectangle avec un coin diagonal 20"/>
          <p:cNvSpPr/>
          <p:nvPr/>
        </p:nvSpPr>
        <p:spPr>
          <a:xfrm>
            <a:off x="4871864" y="1052736"/>
            <a:ext cx="5472608" cy="2664296"/>
          </a:xfrm>
          <a:prstGeom prst="round2DiagRect">
            <a:avLst>
              <a:gd name="adj1" fmla="val 12976"/>
              <a:gd name="adj2" fmla="val 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sz="1400" dirty="0">
              <a:solidFill>
                <a:srgbClr val="1F497D">
                  <a:lumMod val="75000"/>
                </a:srgbClr>
              </a:solidFill>
              <a:latin typeface="Verdana" pitchFamily="34" charset="0"/>
            </a:endParaRPr>
          </a:p>
        </p:txBody>
      </p:sp>
      <p:pic>
        <p:nvPicPr>
          <p:cNvPr id="16" name="Espace réservé du contenu 1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290" y="1124745"/>
            <a:ext cx="3236166" cy="2427125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</p:pic>
      <p:sp>
        <p:nvSpPr>
          <p:cNvPr id="25" name="ZoneTexte 24"/>
          <p:cNvSpPr txBox="1"/>
          <p:nvPr/>
        </p:nvSpPr>
        <p:spPr>
          <a:xfrm>
            <a:off x="5015880" y="1143322"/>
            <a:ext cx="18002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rgbClr val="002463"/>
                </a:solidFill>
                <a:latin typeface="Verdana"/>
              </a:rPr>
              <a:t>Interxion</a:t>
            </a:r>
            <a:r>
              <a:rPr lang="fr-FR" dirty="0">
                <a:solidFill>
                  <a:srgbClr val="002463"/>
                </a:solidFill>
                <a:latin typeface="Verdana"/>
              </a:rPr>
              <a:t> PAR7</a:t>
            </a:r>
          </a:p>
          <a:p>
            <a:pPr algn="ctr"/>
            <a:endParaRPr lang="fr-FR" dirty="0">
              <a:solidFill>
                <a:srgbClr val="002463"/>
              </a:solidFill>
              <a:latin typeface="Verdana"/>
            </a:endParaRPr>
          </a:p>
          <a:p>
            <a:pPr algn="ctr"/>
            <a:r>
              <a:rPr lang="fr-FR" dirty="0">
                <a:solidFill>
                  <a:srgbClr val="002463"/>
                </a:solidFill>
                <a:latin typeface="Verdana"/>
              </a:rPr>
              <a:t>La Courneuve</a:t>
            </a:r>
          </a:p>
          <a:p>
            <a:pPr algn="ctr"/>
            <a:endParaRPr lang="fr-FR" dirty="0">
              <a:solidFill>
                <a:srgbClr val="002463"/>
              </a:solidFill>
              <a:latin typeface="Verdana"/>
            </a:endParaRPr>
          </a:p>
          <a:p>
            <a:pPr algn="ctr"/>
            <a:r>
              <a:rPr lang="fr-FR" sz="1600" dirty="0">
                <a:solidFill>
                  <a:srgbClr val="002463"/>
                </a:solidFill>
                <a:latin typeface="Verdana"/>
              </a:rPr>
              <a:t>Suite privée de 39 m²</a:t>
            </a:r>
          </a:p>
          <a:p>
            <a:pPr algn="ctr"/>
            <a:endParaRPr lang="fr-FR" dirty="0">
              <a:solidFill>
                <a:srgbClr val="002463"/>
              </a:solidFill>
              <a:latin typeface="Verdan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solidFill>
                <a:srgbClr val="002463"/>
              </a:solidFill>
              <a:latin typeface="Verdana"/>
            </a:endParaRPr>
          </a:p>
          <a:p>
            <a:endParaRPr lang="fr-FR" dirty="0">
              <a:solidFill>
                <a:srgbClr val="002463"/>
              </a:solidFill>
              <a:latin typeface="Verdana"/>
            </a:endParaRPr>
          </a:p>
          <a:p>
            <a:endParaRPr lang="fr-FR" dirty="0">
              <a:solidFill>
                <a:srgbClr val="002463"/>
              </a:solidFill>
              <a:latin typeface="Verdana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8472264" y="3918536"/>
            <a:ext cx="17281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rgbClr val="002463"/>
                </a:solidFill>
                <a:latin typeface="Verdana"/>
              </a:rPr>
              <a:t>Interxion</a:t>
            </a:r>
            <a:r>
              <a:rPr lang="fr-FR" dirty="0">
                <a:solidFill>
                  <a:srgbClr val="002463"/>
                </a:solidFill>
                <a:latin typeface="Verdana"/>
              </a:rPr>
              <a:t> PAR5</a:t>
            </a:r>
          </a:p>
          <a:p>
            <a:pPr algn="ctr"/>
            <a:endParaRPr lang="fr-FR" dirty="0">
              <a:solidFill>
                <a:srgbClr val="002463"/>
              </a:solidFill>
              <a:latin typeface="Verdana"/>
            </a:endParaRPr>
          </a:p>
          <a:p>
            <a:pPr algn="ctr"/>
            <a:r>
              <a:rPr lang="fr-FR" dirty="0">
                <a:solidFill>
                  <a:srgbClr val="002463"/>
                </a:solidFill>
                <a:latin typeface="Verdana"/>
              </a:rPr>
              <a:t> Saint-Denis</a:t>
            </a:r>
          </a:p>
          <a:p>
            <a:pPr algn="ctr"/>
            <a:endParaRPr lang="fr-FR" dirty="0">
              <a:solidFill>
                <a:srgbClr val="002463"/>
              </a:solidFill>
              <a:latin typeface="Verdana"/>
            </a:endParaRPr>
          </a:p>
          <a:p>
            <a:pPr algn="ctr"/>
            <a:r>
              <a:rPr lang="fr-FR" sz="1600" dirty="0">
                <a:solidFill>
                  <a:srgbClr val="002463"/>
                </a:solidFill>
                <a:latin typeface="Verdana"/>
              </a:rPr>
              <a:t>Suite privée de 43 m²</a:t>
            </a:r>
          </a:p>
          <a:p>
            <a:pPr algn="ctr"/>
            <a:endParaRPr lang="fr-FR" dirty="0">
              <a:solidFill>
                <a:srgbClr val="002463"/>
              </a:solidFill>
              <a:latin typeface="Verdana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847528" y="1340769"/>
            <a:ext cx="2880320" cy="5007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  <a:buClr>
                <a:srgbClr val="1F497D">
                  <a:lumMod val="75000"/>
                </a:srgbClr>
              </a:buClr>
              <a:buFont typeface="Wingdings" pitchFamily="2" charset="2"/>
              <a:buChar char="§"/>
            </a:pPr>
            <a:r>
              <a:rPr lang="fr-FR" cap="small" dirty="0">
                <a:solidFill>
                  <a:srgbClr val="1F497D">
                    <a:lumMod val="50000"/>
                  </a:srgbClr>
                </a:solidFill>
                <a:latin typeface="Verdana" pitchFamily="34" charset="0"/>
              </a:rPr>
              <a:t>10 Baies par DC (extension possible à 12)</a:t>
            </a: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  <a:buClr>
                <a:srgbClr val="1F497D">
                  <a:lumMod val="75000"/>
                </a:srgbClr>
              </a:buClr>
              <a:buFont typeface="Wingdings" pitchFamily="2" charset="2"/>
              <a:buChar char="§"/>
            </a:pPr>
            <a:r>
              <a:rPr lang="fr-FR" cap="small" dirty="0">
                <a:solidFill>
                  <a:srgbClr val="1F497D">
                    <a:lumMod val="50000"/>
                  </a:srgbClr>
                </a:solidFill>
                <a:latin typeface="Verdana" pitchFamily="34" charset="0"/>
              </a:rPr>
              <a:t>Contrôle d’accès par badge </a:t>
            </a: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  <a:buClr>
                <a:srgbClr val="1F497D">
                  <a:lumMod val="75000"/>
                </a:srgbClr>
              </a:buClr>
              <a:buFont typeface="Wingdings" pitchFamily="2" charset="2"/>
              <a:buChar char="§"/>
            </a:pPr>
            <a:r>
              <a:rPr lang="fr-FR" cap="small" dirty="0">
                <a:solidFill>
                  <a:srgbClr val="1F497D">
                    <a:lumMod val="50000"/>
                  </a:srgbClr>
                </a:solidFill>
                <a:latin typeface="Verdana" pitchFamily="34" charset="0"/>
              </a:rPr>
              <a:t>Sécurisation des baies par code</a:t>
            </a: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  <a:buClr>
                <a:srgbClr val="1F497D">
                  <a:lumMod val="75000"/>
                </a:srgbClr>
              </a:buClr>
              <a:buFont typeface="Wingdings" pitchFamily="2" charset="2"/>
              <a:buChar char="§"/>
            </a:pPr>
            <a:r>
              <a:rPr lang="fr-FR" cap="small" dirty="0">
                <a:solidFill>
                  <a:srgbClr val="1F497D">
                    <a:lumMod val="50000"/>
                  </a:srgbClr>
                </a:solidFill>
                <a:latin typeface="Verdana" pitchFamily="34" charset="0"/>
              </a:rPr>
              <a:t>Vidéosurveillance</a:t>
            </a: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  <a:buClr>
                <a:srgbClr val="1F497D">
                  <a:lumMod val="75000"/>
                </a:srgbClr>
              </a:buClr>
              <a:buFont typeface="Wingdings" pitchFamily="2" charset="2"/>
              <a:buChar char="§"/>
            </a:pPr>
            <a:r>
              <a:rPr lang="fr-FR" cap="small" dirty="0">
                <a:solidFill>
                  <a:srgbClr val="1F497D">
                    <a:lumMod val="50000"/>
                  </a:srgbClr>
                </a:solidFill>
                <a:latin typeface="Verdana" pitchFamily="34" charset="0"/>
              </a:rPr>
              <a:t>Supervision de l’infrastructure </a:t>
            </a: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spcAft>
                <a:spcPts val="300"/>
              </a:spcAft>
              <a:buClr>
                <a:srgbClr val="1F497D">
                  <a:lumMod val="75000"/>
                </a:srgbClr>
              </a:buClr>
              <a:buFont typeface="Wingdings" pitchFamily="2" charset="2"/>
              <a:buChar char="§"/>
            </a:pPr>
            <a:r>
              <a:rPr lang="fr-FR" cap="small" dirty="0">
                <a:solidFill>
                  <a:srgbClr val="1F497D">
                    <a:lumMod val="50000"/>
                  </a:srgbClr>
                </a:solidFill>
                <a:latin typeface="Verdana" pitchFamily="34" charset="0"/>
              </a:rPr>
              <a:t>Administration totale à distance</a:t>
            </a:r>
          </a:p>
        </p:txBody>
      </p:sp>
    </p:spTree>
    <p:extLst>
      <p:ext uri="{BB962C8B-B14F-4D97-AF65-F5344CB8AC3E}">
        <p14:creationId xmlns:p14="http://schemas.microsoft.com/office/powerpoint/2010/main" val="266818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Résultat de recherche d'images pour &quot;office 365&quot;">
            <a:extLst>
              <a:ext uri="{FF2B5EF4-FFF2-40B4-BE49-F238E27FC236}">
                <a16:creationId xmlns:a16="http://schemas.microsoft.com/office/drawing/2014/main" id="{C8FFA401-FE9F-4DA0-ADA1-10D652ABC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975" y="1985364"/>
            <a:ext cx="1036435" cy="103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ésultat de recherche d'images pour &quot;google cloud&quot;">
            <a:extLst>
              <a:ext uri="{FF2B5EF4-FFF2-40B4-BE49-F238E27FC236}">
                <a16:creationId xmlns:a16="http://schemas.microsoft.com/office/drawing/2014/main" id="{E718BC55-4640-4129-BE5D-518D5CC96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257" y="2859688"/>
            <a:ext cx="1388642" cy="78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Evolution du Système d’Information HELPLINE</a:t>
            </a:r>
            <a:br>
              <a:rPr lang="fr-FR" dirty="0"/>
            </a:br>
            <a:r>
              <a:rPr lang="fr-FR" dirty="0"/>
              <a:t>2019 – 20XX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A89817BB-ED8B-4065-B20E-E037D20385BD}"/>
              </a:ext>
            </a:extLst>
          </p:cNvPr>
          <p:cNvSpPr/>
          <p:nvPr/>
        </p:nvSpPr>
        <p:spPr>
          <a:xfrm>
            <a:off x="6486179" y="1933157"/>
            <a:ext cx="3914209" cy="3678364"/>
          </a:xfrm>
          <a:prstGeom prst="ellipse">
            <a:avLst/>
          </a:prstGeom>
          <a:noFill/>
          <a:ln w="254000" cap="flat" cmpd="sng" algn="ctr">
            <a:solidFill>
              <a:srgbClr val="112B77">
                <a:lumMod val="8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fr-FR" sz="1467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6577173-E29D-43D5-818B-590422D0AE56}"/>
              </a:ext>
            </a:extLst>
          </p:cNvPr>
          <p:cNvSpPr/>
          <p:nvPr/>
        </p:nvSpPr>
        <p:spPr>
          <a:xfrm>
            <a:off x="8266307" y="5314327"/>
            <a:ext cx="498297" cy="530413"/>
          </a:xfrm>
          <a:prstGeom prst="ellipse">
            <a:avLst/>
          </a:prstGeom>
          <a:solidFill>
            <a:srgbClr val="5EB17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fr-FR" sz="1467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4EA0CEBC-B86D-41F8-9F32-F1CBBDF61212}"/>
              </a:ext>
            </a:extLst>
          </p:cNvPr>
          <p:cNvSpPr txBox="1"/>
          <p:nvPr/>
        </p:nvSpPr>
        <p:spPr>
          <a:xfrm>
            <a:off x="6274239" y="5464403"/>
            <a:ext cx="1345275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33" b="1" dirty="0">
                <a:solidFill>
                  <a:srgbClr val="28AAB8"/>
                </a:solidFill>
                <a:latin typeface="Flexo W01 Regular" panose="01000000000000000000" pitchFamily="2" charset="0"/>
              </a:rPr>
              <a:t>Centre de services</a:t>
            </a:r>
          </a:p>
          <a:p>
            <a:pPr algn="ctr"/>
            <a:r>
              <a:rPr lang="fr-FR" sz="1333" b="1" dirty="0">
                <a:solidFill>
                  <a:srgbClr val="28AAB8"/>
                </a:solidFill>
                <a:latin typeface="Flexo W01 Regular" panose="01000000000000000000" pitchFamily="2" charset="0"/>
              </a:rPr>
              <a:t>Lille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0C9BEA8D-2193-43C6-8A8D-55826CB64254}"/>
              </a:ext>
            </a:extLst>
          </p:cNvPr>
          <p:cNvSpPr txBox="1"/>
          <p:nvPr/>
        </p:nvSpPr>
        <p:spPr>
          <a:xfrm>
            <a:off x="7098132" y="5759481"/>
            <a:ext cx="1436457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33" b="1" dirty="0">
                <a:solidFill>
                  <a:srgbClr val="28AAB8"/>
                </a:solidFill>
                <a:latin typeface="Flexo W01 Regular" panose="01000000000000000000" pitchFamily="2" charset="0"/>
              </a:rPr>
              <a:t>Centre de services</a:t>
            </a:r>
          </a:p>
          <a:p>
            <a:pPr algn="ctr"/>
            <a:r>
              <a:rPr lang="fr-FR" sz="1333" b="1" dirty="0">
                <a:solidFill>
                  <a:srgbClr val="28AAB8"/>
                </a:solidFill>
                <a:latin typeface="Flexo W01 Regular" panose="01000000000000000000" pitchFamily="2" charset="0"/>
              </a:rPr>
              <a:t>Angers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6D31A83B-7AF9-4C8D-A9CE-130A05A73984}"/>
              </a:ext>
            </a:extLst>
          </p:cNvPr>
          <p:cNvSpPr txBox="1"/>
          <p:nvPr/>
        </p:nvSpPr>
        <p:spPr>
          <a:xfrm>
            <a:off x="8061294" y="5899160"/>
            <a:ext cx="1345275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33" b="1" dirty="0">
                <a:solidFill>
                  <a:srgbClr val="28AAB8"/>
                </a:solidFill>
                <a:latin typeface="Flexo W01 Regular" panose="01000000000000000000" pitchFamily="2" charset="0"/>
              </a:rPr>
              <a:t>Centre de services</a:t>
            </a:r>
          </a:p>
          <a:p>
            <a:pPr algn="ctr"/>
            <a:r>
              <a:rPr lang="fr-FR" sz="1333" b="1" dirty="0">
                <a:solidFill>
                  <a:srgbClr val="28AAB8"/>
                </a:solidFill>
                <a:latin typeface="Flexo W01 Regular" panose="01000000000000000000" pitchFamily="2" charset="0"/>
              </a:rPr>
              <a:t>Nantes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F9E0E604-BF43-4153-BEB3-C2AB93A65BBA}"/>
              </a:ext>
            </a:extLst>
          </p:cNvPr>
          <p:cNvSpPr/>
          <p:nvPr/>
        </p:nvSpPr>
        <p:spPr>
          <a:xfrm>
            <a:off x="10084012" y="3108324"/>
            <a:ext cx="498297" cy="530413"/>
          </a:xfrm>
          <a:prstGeom prst="ellipse">
            <a:avLst/>
          </a:prstGeom>
          <a:solidFill>
            <a:srgbClr val="5EB17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fr-FR" sz="1467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B21FF943-A1ED-452F-9D2E-A67A2DCEBA74}"/>
              </a:ext>
            </a:extLst>
          </p:cNvPr>
          <p:cNvSpPr/>
          <p:nvPr/>
        </p:nvSpPr>
        <p:spPr>
          <a:xfrm>
            <a:off x="10075781" y="3758697"/>
            <a:ext cx="498297" cy="530413"/>
          </a:xfrm>
          <a:prstGeom prst="ellipse">
            <a:avLst/>
          </a:prstGeom>
          <a:solidFill>
            <a:srgbClr val="5EB17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fr-FR" sz="1467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642085BE-DFCE-4915-8757-C0F6C98CD3A0}"/>
              </a:ext>
            </a:extLst>
          </p:cNvPr>
          <p:cNvSpPr txBox="1"/>
          <p:nvPr/>
        </p:nvSpPr>
        <p:spPr>
          <a:xfrm>
            <a:off x="10285072" y="3104410"/>
            <a:ext cx="1526842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33" b="1" dirty="0">
                <a:solidFill>
                  <a:srgbClr val="28AAB8"/>
                </a:solidFill>
                <a:latin typeface="Flexo W01 Regular" panose="01000000000000000000" pitchFamily="2" charset="0"/>
              </a:rPr>
              <a:t>EVERIENCE  Romania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E871A7CE-0BDE-4B22-B33D-51C6C1281A92}"/>
              </a:ext>
            </a:extLst>
          </p:cNvPr>
          <p:cNvSpPr txBox="1"/>
          <p:nvPr/>
        </p:nvSpPr>
        <p:spPr>
          <a:xfrm>
            <a:off x="10414033" y="3786537"/>
            <a:ext cx="1345275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33" b="1" dirty="0">
                <a:solidFill>
                  <a:srgbClr val="28AAB8"/>
                </a:solidFill>
                <a:latin typeface="Flexo W01 Regular" panose="01000000000000000000" pitchFamily="2" charset="0"/>
              </a:rPr>
              <a:t>EVERIENCE </a:t>
            </a:r>
            <a:r>
              <a:rPr lang="fr-FR" sz="1333" b="1" dirty="0" err="1">
                <a:solidFill>
                  <a:srgbClr val="28AAB8"/>
                </a:solidFill>
                <a:latin typeface="Flexo W01 Regular" panose="01000000000000000000" pitchFamily="2" charset="0"/>
              </a:rPr>
              <a:t>Tunisia</a:t>
            </a:r>
            <a:endParaRPr lang="fr-FR" sz="1333" b="1" dirty="0">
              <a:solidFill>
                <a:srgbClr val="28AAB8"/>
              </a:solidFill>
              <a:latin typeface="Flexo W01 Regular" panose="01000000000000000000" pitchFamily="2" charset="0"/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643A573F-8EE5-48CE-A2FB-EADC2F6279EF}"/>
              </a:ext>
            </a:extLst>
          </p:cNvPr>
          <p:cNvSpPr/>
          <p:nvPr/>
        </p:nvSpPr>
        <p:spPr>
          <a:xfrm>
            <a:off x="6029768" y="3289746"/>
            <a:ext cx="964983" cy="943325"/>
          </a:xfrm>
          <a:prstGeom prst="ellipse">
            <a:avLst/>
          </a:prstGeom>
          <a:solidFill>
            <a:srgbClr val="A6A6A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fr-FR" sz="1200" kern="0" dirty="0">
              <a:solidFill>
                <a:prstClr val="white"/>
              </a:solidFill>
              <a:latin typeface="Calibri"/>
            </a:endParaRPr>
          </a:p>
          <a:p>
            <a:pPr algn="ctr" defTabSz="1219170">
              <a:defRPr/>
            </a:pPr>
            <a:endParaRPr lang="fr-FR" sz="1200" kern="0" dirty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9A1DD58-3224-4BF8-81C6-929E8C7640EC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9353482" y="3970615"/>
            <a:ext cx="776336" cy="161271"/>
          </a:xfrm>
          <a:prstGeom prst="straightConnector1">
            <a:avLst/>
          </a:prstGeom>
          <a:noFill/>
          <a:ln w="19050" cap="flat" cmpd="sng" algn="ctr">
            <a:solidFill>
              <a:srgbClr val="5EB17B"/>
            </a:solidFill>
            <a:prstDash val="dash"/>
            <a:headEnd type="triangle"/>
            <a:tailEnd type="triangle"/>
          </a:ln>
          <a:effectLst/>
        </p:spPr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AA7E406A-58EA-4DB8-8F4A-9DFA56BCF4A9}"/>
              </a:ext>
            </a:extLst>
          </p:cNvPr>
          <p:cNvCxnSpPr>
            <a:cxnSpLocks/>
            <a:stCxn id="63" idx="0"/>
            <a:endCxn id="55" idx="2"/>
          </p:cNvCxnSpPr>
          <p:nvPr/>
        </p:nvCxnSpPr>
        <p:spPr>
          <a:xfrm flipV="1">
            <a:off x="8515456" y="4678580"/>
            <a:ext cx="12310" cy="635747"/>
          </a:xfrm>
          <a:prstGeom prst="straightConnector1">
            <a:avLst/>
          </a:prstGeom>
          <a:noFill/>
          <a:ln w="19050" cap="flat" cmpd="sng" algn="ctr">
            <a:solidFill>
              <a:srgbClr val="5EB17B"/>
            </a:solidFill>
            <a:prstDash val="dash"/>
            <a:headEnd type="triangle"/>
            <a:tailEnd type="triangle"/>
          </a:ln>
          <a:effectLst/>
        </p:spPr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93F5B62B-D539-44EB-94E4-5CD5B79F4EEB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7798753" y="4663287"/>
            <a:ext cx="252317" cy="575740"/>
          </a:xfrm>
          <a:prstGeom prst="straightConnector1">
            <a:avLst/>
          </a:prstGeom>
          <a:noFill/>
          <a:ln w="19050" cap="flat" cmpd="sng" algn="ctr">
            <a:solidFill>
              <a:srgbClr val="5EB17B"/>
            </a:solidFill>
            <a:prstDash val="dash"/>
            <a:headEnd type="triangle"/>
            <a:tailEnd type="triangle"/>
          </a:ln>
          <a:effectLst/>
        </p:spPr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EA4E497-4770-4C6F-8F65-071CE54A3759}"/>
              </a:ext>
            </a:extLst>
          </p:cNvPr>
          <p:cNvSpPr/>
          <p:nvPr/>
        </p:nvSpPr>
        <p:spPr>
          <a:xfrm>
            <a:off x="5715278" y="3356988"/>
            <a:ext cx="1618292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>
              <a:defRPr/>
            </a:pPr>
            <a:r>
              <a:rPr lang="fr-FR" sz="1333" b="1" kern="0" dirty="0" err="1">
                <a:solidFill>
                  <a:prstClr val="white"/>
                </a:solidFill>
              </a:rPr>
              <a:t>Backbone</a:t>
            </a:r>
            <a:endParaRPr lang="fr-FR" sz="1333" b="1" kern="0" dirty="0">
              <a:solidFill>
                <a:prstClr val="white"/>
              </a:solidFill>
            </a:endParaRPr>
          </a:p>
          <a:p>
            <a:pPr algn="ctr" defTabSz="1219170">
              <a:defRPr/>
            </a:pPr>
            <a:r>
              <a:rPr lang="fr-FR" sz="1333" kern="0" dirty="0">
                <a:solidFill>
                  <a:prstClr val="white"/>
                </a:solidFill>
              </a:rPr>
              <a:t>Operateur.fr</a:t>
            </a:r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19FBDCCE-292F-495C-A5BF-B4B251FA71AE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6792760" y="4335329"/>
            <a:ext cx="862964" cy="123854"/>
          </a:xfrm>
          <a:prstGeom prst="straightConnector1">
            <a:avLst/>
          </a:prstGeom>
          <a:noFill/>
          <a:ln w="19050" cap="flat" cmpd="sng" algn="ctr">
            <a:solidFill>
              <a:srgbClr val="5EB17B"/>
            </a:solidFill>
            <a:prstDash val="dash"/>
            <a:headEnd type="triangle"/>
            <a:tailEnd type="triangle"/>
          </a:ln>
          <a:effectLst/>
        </p:spPr>
      </p:cxnSp>
      <p:sp>
        <p:nvSpPr>
          <p:cNvPr id="93" name="ZoneTexte 92">
            <a:extLst>
              <a:ext uri="{FF2B5EF4-FFF2-40B4-BE49-F238E27FC236}">
                <a16:creationId xmlns:a16="http://schemas.microsoft.com/office/drawing/2014/main" id="{B7445FF2-03DB-45C7-A377-6D06AAC9BDCE}"/>
              </a:ext>
            </a:extLst>
          </p:cNvPr>
          <p:cNvSpPr txBox="1"/>
          <p:nvPr/>
        </p:nvSpPr>
        <p:spPr>
          <a:xfrm>
            <a:off x="5461717" y="4886443"/>
            <a:ext cx="1345275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33" b="1" dirty="0">
                <a:solidFill>
                  <a:srgbClr val="28AAB8"/>
                </a:solidFill>
                <a:latin typeface="Flexo W01 Regular" panose="01000000000000000000" pitchFamily="2" charset="0"/>
              </a:rPr>
              <a:t>Centre de services</a:t>
            </a:r>
          </a:p>
          <a:p>
            <a:pPr algn="ctr"/>
            <a:r>
              <a:rPr lang="fr-FR" sz="1333" b="1" dirty="0">
                <a:solidFill>
                  <a:srgbClr val="28AAB8"/>
                </a:solidFill>
                <a:latin typeface="Flexo W01 Regular" panose="01000000000000000000" pitchFamily="2" charset="0"/>
              </a:rPr>
              <a:t>Lyon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D5F12D09-14F0-4A9A-B221-6A0D9C0E6AB9}"/>
              </a:ext>
            </a:extLst>
          </p:cNvPr>
          <p:cNvSpPr/>
          <p:nvPr/>
        </p:nvSpPr>
        <p:spPr>
          <a:xfrm>
            <a:off x="6303774" y="4381294"/>
            <a:ext cx="498297" cy="530413"/>
          </a:xfrm>
          <a:prstGeom prst="ellipse">
            <a:avLst/>
          </a:prstGeom>
          <a:solidFill>
            <a:srgbClr val="5EB17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fr-FR" sz="1467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C8E0C3E6-4366-4E2F-ABFA-B34DECE2333E}"/>
              </a:ext>
            </a:extLst>
          </p:cNvPr>
          <p:cNvCxnSpPr>
            <a:cxnSpLocks/>
          </p:cNvCxnSpPr>
          <p:nvPr/>
        </p:nvCxnSpPr>
        <p:spPr>
          <a:xfrm flipV="1">
            <a:off x="7248926" y="4657978"/>
            <a:ext cx="424702" cy="260698"/>
          </a:xfrm>
          <a:prstGeom prst="straightConnector1">
            <a:avLst/>
          </a:prstGeom>
          <a:noFill/>
          <a:ln w="19050" cap="flat" cmpd="sng" algn="ctr">
            <a:solidFill>
              <a:srgbClr val="5EB17B"/>
            </a:solidFill>
            <a:prstDash val="dash"/>
            <a:headEnd type="triangle"/>
            <a:tailEnd type="triangle"/>
          </a:ln>
          <a:effectLst/>
        </p:spPr>
      </p:cxnSp>
      <p:sp>
        <p:nvSpPr>
          <p:cNvPr id="96" name="Ellipse 95">
            <a:extLst>
              <a:ext uri="{FF2B5EF4-FFF2-40B4-BE49-F238E27FC236}">
                <a16:creationId xmlns:a16="http://schemas.microsoft.com/office/drawing/2014/main" id="{609C5B83-59F1-453B-80EE-2A968CFDE4D0}"/>
              </a:ext>
            </a:extLst>
          </p:cNvPr>
          <p:cNvSpPr/>
          <p:nvPr/>
        </p:nvSpPr>
        <p:spPr>
          <a:xfrm>
            <a:off x="9032783" y="5209980"/>
            <a:ext cx="498297" cy="530413"/>
          </a:xfrm>
          <a:prstGeom prst="ellipse">
            <a:avLst/>
          </a:prstGeom>
          <a:solidFill>
            <a:srgbClr val="5EB17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fr-FR" sz="1467" kern="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416659CC-605D-47C2-A825-974CD72A9B1D}"/>
              </a:ext>
            </a:extLst>
          </p:cNvPr>
          <p:cNvCxnSpPr>
            <a:cxnSpLocks/>
            <a:endCxn id="78" idx="2"/>
          </p:cNvCxnSpPr>
          <p:nvPr/>
        </p:nvCxnSpPr>
        <p:spPr>
          <a:xfrm flipH="1" flipV="1">
            <a:off x="8989167" y="4651262"/>
            <a:ext cx="134122" cy="529952"/>
          </a:xfrm>
          <a:prstGeom prst="straightConnector1">
            <a:avLst/>
          </a:prstGeom>
          <a:noFill/>
          <a:ln w="19050" cap="flat" cmpd="sng" algn="ctr">
            <a:solidFill>
              <a:srgbClr val="5EB17B"/>
            </a:solidFill>
            <a:prstDash val="dash"/>
            <a:headEnd type="triangle"/>
            <a:tailEnd type="triangle"/>
          </a:ln>
          <a:effectLst/>
        </p:spPr>
      </p:cxnSp>
      <p:sp>
        <p:nvSpPr>
          <p:cNvPr id="98" name="ZoneTexte 97">
            <a:extLst>
              <a:ext uri="{FF2B5EF4-FFF2-40B4-BE49-F238E27FC236}">
                <a16:creationId xmlns:a16="http://schemas.microsoft.com/office/drawing/2014/main" id="{29A27889-DD9C-40A0-99E1-39D52BAAB458}"/>
              </a:ext>
            </a:extLst>
          </p:cNvPr>
          <p:cNvSpPr txBox="1"/>
          <p:nvPr/>
        </p:nvSpPr>
        <p:spPr>
          <a:xfrm>
            <a:off x="9167844" y="5761114"/>
            <a:ext cx="1085248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33" b="1" dirty="0">
                <a:solidFill>
                  <a:srgbClr val="28AAB8"/>
                </a:solidFill>
                <a:latin typeface="Flexo W01 Regular" panose="01000000000000000000" pitchFamily="2" charset="0"/>
              </a:rPr>
              <a:t>Centre de services</a:t>
            </a:r>
          </a:p>
          <a:p>
            <a:pPr algn="ctr"/>
            <a:r>
              <a:rPr lang="fr-FR" sz="1333" b="1" dirty="0">
                <a:solidFill>
                  <a:srgbClr val="28AAB8"/>
                </a:solidFill>
                <a:latin typeface="Flexo W01 Regular" panose="01000000000000000000" pitchFamily="2" charset="0"/>
              </a:rPr>
              <a:t>Nanterre</a:t>
            </a:r>
          </a:p>
        </p:txBody>
      </p:sp>
      <p:pic>
        <p:nvPicPr>
          <p:cNvPr id="101" name="Image 100">
            <a:extLst>
              <a:ext uri="{FF2B5EF4-FFF2-40B4-BE49-F238E27FC236}">
                <a16:creationId xmlns:a16="http://schemas.microsoft.com/office/drawing/2014/main" id="{2BB69F8A-02F2-44D8-BAB3-3718C5CA64C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05073" y="3772870"/>
            <a:ext cx="405145" cy="406120"/>
          </a:xfrm>
          <a:prstGeom prst="rect">
            <a:avLst/>
          </a:prstGeom>
        </p:spPr>
      </p:pic>
      <p:pic>
        <p:nvPicPr>
          <p:cNvPr id="102" name="Image 101">
            <a:extLst>
              <a:ext uri="{FF2B5EF4-FFF2-40B4-BE49-F238E27FC236}">
                <a16:creationId xmlns:a16="http://schemas.microsoft.com/office/drawing/2014/main" id="{7F87EB6B-BDB4-4B66-9558-A171039EBD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990" y="5266321"/>
            <a:ext cx="397395" cy="397395"/>
          </a:xfrm>
          <a:prstGeom prst="rect">
            <a:avLst/>
          </a:prstGeom>
        </p:spPr>
      </p:pic>
      <p:pic>
        <p:nvPicPr>
          <p:cNvPr id="103" name="Image 102">
            <a:extLst>
              <a:ext uri="{FF2B5EF4-FFF2-40B4-BE49-F238E27FC236}">
                <a16:creationId xmlns:a16="http://schemas.microsoft.com/office/drawing/2014/main" id="{78D79618-69E6-40B9-9100-48CBEB2EE7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569" y="5384392"/>
            <a:ext cx="397395" cy="397395"/>
          </a:xfrm>
          <a:prstGeom prst="rect">
            <a:avLst/>
          </a:prstGeom>
        </p:spPr>
      </p:pic>
      <p:pic>
        <p:nvPicPr>
          <p:cNvPr id="106" name="Image 105">
            <a:extLst>
              <a:ext uri="{FF2B5EF4-FFF2-40B4-BE49-F238E27FC236}">
                <a16:creationId xmlns:a16="http://schemas.microsoft.com/office/drawing/2014/main" id="{978454D1-B869-4420-B8A7-1F4D633A4E3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33" y="4449485"/>
            <a:ext cx="397395" cy="397395"/>
          </a:xfrm>
          <a:prstGeom prst="rect">
            <a:avLst/>
          </a:prstGeom>
        </p:spPr>
      </p:pic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6E23CE1E-F861-4753-B89E-E0C04F7A0CF0}"/>
              </a:ext>
            </a:extLst>
          </p:cNvPr>
          <p:cNvCxnSpPr>
            <a:cxnSpLocks/>
          </p:cNvCxnSpPr>
          <p:nvPr/>
        </p:nvCxnSpPr>
        <p:spPr>
          <a:xfrm flipH="1" flipV="1">
            <a:off x="9402856" y="4633863"/>
            <a:ext cx="269174" cy="284141"/>
          </a:xfrm>
          <a:prstGeom prst="straightConnector1">
            <a:avLst/>
          </a:prstGeom>
          <a:noFill/>
          <a:ln w="19050" cap="flat" cmpd="sng" algn="ctr">
            <a:solidFill>
              <a:srgbClr val="5EB17B"/>
            </a:solidFill>
            <a:prstDash val="dash"/>
            <a:headEnd type="triangle"/>
            <a:tailEnd type="triangle"/>
          </a:ln>
          <a:effectLst/>
        </p:spPr>
      </p:cxnSp>
      <p:pic>
        <p:nvPicPr>
          <p:cNvPr id="2052" name="Picture 4" descr="Résultat de recherche d'images pour &quot;azure&quot;">
            <a:extLst>
              <a:ext uri="{FF2B5EF4-FFF2-40B4-BE49-F238E27FC236}">
                <a16:creationId xmlns:a16="http://schemas.microsoft.com/office/drawing/2014/main" id="{6EDFA1A9-9325-4EE2-AD5B-11A8023EA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057" y="3023146"/>
            <a:ext cx="749978" cy="37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16AF395B-49E8-49FB-8352-AE4FC42B26D9}"/>
              </a:ext>
            </a:extLst>
          </p:cNvPr>
          <p:cNvCxnSpPr>
            <a:cxnSpLocks/>
          </p:cNvCxnSpPr>
          <p:nvPr/>
        </p:nvCxnSpPr>
        <p:spPr>
          <a:xfrm flipH="1" flipV="1">
            <a:off x="7995820" y="2906033"/>
            <a:ext cx="458786" cy="1070539"/>
          </a:xfrm>
          <a:prstGeom prst="straightConnector1">
            <a:avLst/>
          </a:prstGeom>
          <a:noFill/>
          <a:ln w="57150" cap="flat" cmpd="sng" algn="ctr">
            <a:solidFill>
              <a:srgbClr val="5EB17B"/>
            </a:solidFill>
            <a:prstDash val="dash"/>
            <a:headEnd type="triangle"/>
            <a:tailEnd type="triangle"/>
          </a:ln>
          <a:effectLst/>
        </p:spPr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67295C5A-B3A2-4DCE-AB91-F81138F845C9}"/>
              </a:ext>
            </a:extLst>
          </p:cNvPr>
          <p:cNvCxnSpPr>
            <a:cxnSpLocks/>
          </p:cNvCxnSpPr>
          <p:nvPr/>
        </p:nvCxnSpPr>
        <p:spPr>
          <a:xfrm flipV="1">
            <a:off x="8524915" y="2914108"/>
            <a:ext cx="252102" cy="1046703"/>
          </a:xfrm>
          <a:prstGeom prst="straightConnector1">
            <a:avLst/>
          </a:prstGeom>
          <a:noFill/>
          <a:ln w="57150" cap="flat" cmpd="sng" algn="ctr">
            <a:solidFill>
              <a:srgbClr val="5EB17B"/>
            </a:solidFill>
            <a:prstDash val="dash"/>
            <a:headEnd type="triangle"/>
            <a:tailEnd type="triangle"/>
          </a:ln>
          <a:effectLst/>
        </p:spPr>
      </p:cxnSp>
      <p:pic>
        <p:nvPicPr>
          <p:cNvPr id="2058" name="Picture 10" descr="Résultat de recherche d'images pour &quot;aws logo&quot;">
            <a:extLst>
              <a:ext uri="{FF2B5EF4-FFF2-40B4-BE49-F238E27FC236}">
                <a16:creationId xmlns:a16="http://schemas.microsoft.com/office/drawing/2014/main" id="{A3D406E7-C10B-4435-AB7A-AEEB4B851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421" y="2275690"/>
            <a:ext cx="856979" cy="51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57876357-4E8D-42F5-8C71-FBC59AACA642}"/>
              </a:ext>
            </a:extLst>
          </p:cNvPr>
          <p:cNvGrpSpPr/>
          <p:nvPr/>
        </p:nvGrpSpPr>
        <p:grpSpPr>
          <a:xfrm>
            <a:off x="7655724" y="3992077"/>
            <a:ext cx="1744083" cy="686503"/>
            <a:chOff x="3697129" y="886991"/>
            <a:chExt cx="2555589" cy="1121116"/>
          </a:xfrm>
        </p:grpSpPr>
        <p:sp>
          <p:nvSpPr>
            <p:cNvPr id="55" name="Rectangle à coins arrondis 157">
              <a:extLst>
                <a:ext uri="{FF2B5EF4-FFF2-40B4-BE49-F238E27FC236}">
                  <a16:creationId xmlns:a16="http://schemas.microsoft.com/office/drawing/2014/main" id="{355EA874-9DF9-42D2-8F22-D0B0F593CEDD}"/>
                </a:ext>
              </a:extLst>
            </p:cNvPr>
            <p:cNvSpPr/>
            <p:nvPr/>
          </p:nvSpPr>
          <p:spPr>
            <a:xfrm>
              <a:off x="3697129" y="886991"/>
              <a:ext cx="2555589" cy="1121116"/>
            </a:xfrm>
            <a:prstGeom prst="roundRect">
              <a:avLst/>
            </a:prstGeom>
            <a:solidFill>
              <a:srgbClr val="28AAB8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19170">
                <a:defRPr/>
              </a:pPr>
              <a:endParaRPr lang="fr-FR" sz="1467" kern="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25AD1FD6-04FB-4A59-8257-A43B885F592B}"/>
                </a:ext>
              </a:extLst>
            </p:cNvPr>
            <p:cNvSpPr txBox="1"/>
            <p:nvPr/>
          </p:nvSpPr>
          <p:spPr>
            <a:xfrm>
              <a:off x="3861006" y="926827"/>
              <a:ext cx="1340753" cy="428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err="1">
                  <a:solidFill>
                    <a:prstClr val="white"/>
                  </a:solidFill>
                  <a:latin typeface="Flexo W01 Regular" panose="01000000000000000000" pitchFamily="2" charset="0"/>
                </a:rPr>
                <a:t>DataCenter</a:t>
              </a:r>
              <a:r>
                <a:rPr lang="fr-FR" sz="900" b="1" dirty="0">
                  <a:solidFill>
                    <a:prstClr val="white"/>
                  </a:solidFill>
                  <a:latin typeface="Flexo W01 Regular" panose="01000000000000000000" pitchFamily="2" charset="0"/>
                </a:rPr>
                <a:t>  1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226FC7A0-4E4E-4556-8BFD-A0262E99D357}"/>
                </a:ext>
              </a:extLst>
            </p:cNvPr>
            <p:cNvSpPr txBox="1"/>
            <p:nvPr/>
          </p:nvSpPr>
          <p:spPr>
            <a:xfrm>
              <a:off x="4990531" y="926827"/>
              <a:ext cx="1194307" cy="376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b="1" dirty="0" err="1">
                  <a:solidFill>
                    <a:prstClr val="white"/>
                  </a:solidFill>
                  <a:latin typeface="Flexo W01 Regular" panose="01000000000000000000" pitchFamily="2" charset="0"/>
                </a:rPr>
                <a:t>DataCenter</a:t>
              </a:r>
              <a:r>
                <a:rPr lang="fr-FR" sz="900" b="1" dirty="0">
                  <a:solidFill>
                    <a:prstClr val="white"/>
                  </a:solidFill>
                  <a:latin typeface="Flexo W01 Regular" panose="01000000000000000000" pitchFamily="2" charset="0"/>
                </a:rPr>
                <a:t> 2</a:t>
              </a:r>
            </a:p>
          </p:txBody>
        </p: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99D6E0CE-9761-4407-8005-1A4D17826C49}"/>
                </a:ext>
              </a:extLst>
            </p:cNvPr>
            <p:cNvCxnSpPr>
              <a:cxnSpLocks/>
            </p:cNvCxnSpPr>
            <p:nvPr/>
          </p:nvCxnSpPr>
          <p:spPr>
            <a:xfrm>
              <a:off x="4970747" y="1340113"/>
              <a:ext cx="9025" cy="505942"/>
            </a:xfrm>
            <a:prstGeom prst="line">
              <a:avLst/>
            </a:prstGeom>
            <a:noFill/>
            <a:ln w="19050" cap="flat" cmpd="sng" algn="ctr">
              <a:solidFill>
                <a:sysClr val="window" lastClr="FFFFFF"/>
              </a:solidFill>
              <a:prstDash val="dash"/>
            </a:ln>
            <a:effectLst/>
          </p:spPr>
        </p:cxn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6013C4DA-CB60-4212-82A9-F0D4E9803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15670" y="1340112"/>
              <a:ext cx="321511" cy="643020"/>
            </a:xfrm>
            <a:prstGeom prst="rect">
              <a:avLst/>
            </a:prstGeom>
          </p:spPr>
        </p:pic>
        <p:pic>
          <p:nvPicPr>
            <p:cNvPr id="78" name="Image 77">
              <a:extLst>
                <a:ext uri="{FF2B5EF4-FFF2-40B4-BE49-F238E27FC236}">
                  <a16:creationId xmlns:a16="http://schemas.microsoft.com/office/drawing/2014/main" id="{F97B5F58-A29F-40F8-82A7-F9D6221C3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490255" y="1320474"/>
              <a:ext cx="321511" cy="643020"/>
            </a:xfrm>
            <a:prstGeom prst="rect">
              <a:avLst/>
            </a:prstGeom>
          </p:spPr>
        </p:pic>
      </p:grpSp>
      <p:sp>
        <p:nvSpPr>
          <p:cNvPr id="59" name="Ellipse 58">
            <a:extLst>
              <a:ext uri="{FF2B5EF4-FFF2-40B4-BE49-F238E27FC236}">
                <a16:creationId xmlns:a16="http://schemas.microsoft.com/office/drawing/2014/main" id="{90DA7EF2-2A4C-4561-AD73-33639416E337}"/>
              </a:ext>
            </a:extLst>
          </p:cNvPr>
          <p:cNvSpPr/>
          <p:nvPr/>
        </p:nvSpPr>
        <p:spPr>
          <a:xfrm>
            <a:off x="9518142" y="4839925"/>
            <a:ext cx="498297" cy="530413"/>
          </a:xfrm>
          <a:prstGeom prst="ellipse">
            <a:avLst/>
          </a:prstGeom>
          <a:solidFill>
            <a:srgbClr val="5EB17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fr-FR" sz="1467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630FAD13-A6C7-45A0-B654-796D3346EEB0}"/>
              </a:ext>
            </a:extLst>
          </p:cNvPr>
          <p:cNvSpPr txBox="1"/>
          <p:nvPr/>
        </p:nvSpPr>
        <p:spPr>
          <a:xfrm>
            <a:off x="9763951" y="5018779"/>
            <a:ext cx="1422859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33" b="1" dirty="0">
                <a:solidFill>
                  <a:srgbClr val="28AAB8"/>
                </a:solidFill>
                <a:latin typeface="Flexo W01 Regular" panose="01000000000000000000" pitchFamily="2" charset="0"/>
              </a:rPr>
              <a:t>Centre de Logistique</a:t>
            </a:r>
          </a:p>
          <a:p>
            <a:pPr algn="ctr"/>
            <a:r>
              <a:rPr lang="fr-FR" sz="1333" b="1" dirty="0">
                <a:solidFill>
                  <a:srgbClr val="28AAB8"/>
                </a:solidFill>
                <a:latin typeface="Flexo W01 Regular" panose="01000000000000000000" pitchFamily="2" charset="0"/>
              </a:rPr>
              <a:t>Roissy</a:t>
            </a:r>
          </a:p>
        </p:txBody>
      </p:sp>
      <p:pic>
        <p:nvPicPr>
          <p:cNvPr id="79" name="Image 78">
            <a:extLst>
              <a:ext uri="{FF2B5EF4-FFF2-40B4-BE49-F238E27FC236}">
                <a16:creationId xmlns:a16="http://schemas.microsoft.com/office/drawing/2014/main" id="{DAC2E65C-DCB8-4070-8DE9-A4D8F3F3587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349" y="4896266"/>
            <a:ext cx="397395" cy="397395"/>
          </a:xfrm>
          <a:prstGeom prst="rect">
            <a:avLst/>
          </a:prstGeom>
        </p:spPr>
      </p:pic>
      <p:pic>
        <p:nvPicPr>
          <p:cNvPr id="80" name="Image 79">
            <a:extLst>
              <a:ext uri="{FF2B5EF4-FFF2-40B4-BE49-F238E27FC236}">
                <a16:creationId xmlns:a16="http://schemas.microsoft.com/office/drawing/2014/main" id="{5B7DCE24-6C10-4D02-9DFF-AF81A662F6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282" y="3866685"/>
            <a:ext cx="397395" cy="397395"/>
          </a:xfrm>
          <a:prstGeom prst="rect">
            <a:avLst/>
          </a:prstGeom>
        </p:spPr>
      </p:pic>
      <p:pic>
        <p:nvPicPr>
          <p:cNvPr id="81" name="Image 80">
            <a:extLst>
              <a:ext uri="{FF2B5EF4-FFF2-40B4-BE49-F238E27FC236}">
                <a16:creationId xmlns:a16="http://schemas.microsoft.com/office/drawing/2014/main" id="{FE5C13B3-35BF-4B07-BABB-F2462F3CB33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462" y="3203953"/>
            <a:ext cx="397395" cy="397395"/>
          </a:xfrm>
          <a:prstGeom prst="rect">
            <a:avLst/>
          </a:prstGeom>
        </p:spPr>
      </p:pic>
      <p:sp>
        <p:nvSpPr>
          <p:cNvPr id="82" name="Ellipse 81">
            <a:extLst>
              <a:ext uri="{FF2B5EF4-FFF2-40B4-BE49-F238E27FC236}">
                <a16:creationId xmlns:a16="http://schemas.microsoft.com/office/drawing/2014/main" id="{EC320F4F-7AD6-4E93-A6D4-923B1598DD10}"/>
              </a:ext>
            </a:extLst>
          </p:cNvPr>
          <p:cNvSpPr/>
          <p:nvPr/>
        </p:nvSpPr>
        <p:spPr>
          <a:xfrm>
            <a:off x="9842581" y="2598743"/>
            <a:ext cx="498297" cy="530413"/>
          </a:xfrm>
          <a:prstGeom prst="ellipse">
            <a:avLst/>
          </a:prstGeom>
          <a:solidFill>
            <a:srgbClr val="5EB17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fr-FR" sz="1467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83" name="Image 82">
            <a:extLst>
              <a:ext uri="{FF2B5EF4-FFF2-40B4-BE49-F238E27FC236}">
                <a16:creationId xmlns:a16="http://schemas.microsoft.com/office/drawing/2014/main" id="{72D569D7-1817-430D-9F61-D4979E76079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46" y="2682758"/>
            <a:ext cx="397395" cy="397395"/>
          </a:xfrm>
          <a:prstGeom prst="rect">
            <a:avLst/>
          </a:prstGeom>
        </p:spPr>
      </p:pic>
      <p:sp>
        <p:nvSpPr>
          <p:cNvPr id="91" name="ZoneTexte 90">
            <a:extLst>
              <a:ext uri="{FF2B5EF4-FFF2-40B4-BE49-F238E27FC236}">
                <a16:creationId xmlns:a16="http://schemas.microsoft.com/office/drawing/2014/main" id="{08280A45-55C5-4066-9033-8086A4D085A7}"/>
              </a:ext>
            </a:extLst>
          </p:cNvPr>
          <p:cNvSpPr txBox="1"/>
          <p:nvPr/>
        </p:nvSpPr>
        <p:spPr>
          <a:xfrm>
            <a:off x="10285072" y="2643763"/>
            <a:ext cx="1526842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33" b="1" dirty="0">
                <a:solidFill>
                  <a:srgbClr val="28AAB8"/>
                </a:solidFill>
                <a:latin typeface="Flexo W01 Regular" panose="01000000000000000000" pitchFamily="2" charset="0"/>
              </a:rPr>
              <a:t>EVERIENCE  Germany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BC95AAE5-F0BF-47AD-B803-50BEB1F54B49}"/>
              </a:ext>
            </a:extLst>
          </p:cNvPr>
          <p:cNvSpPr txBox="1"/>
          <p:nvPr/>
        </p:nvSpPr>
        <p:spPr>
          <a:xfrm>
            <a:off x="9982972" y="2204229"/>
            <a:ext cx="1526842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33" b="1" dirty="0">
                <a:solidFill>
                  <a:srgbClr val="28AAB8"/>
                </a:solidFill>
                <a:latin typeface="Flexo W01 Regular" panose="01000000000000000000" pitchFamily="2" charset="0"/>
              </a:rPr>
              <a:t>EVERIENCE  </a:t>
            </a:r>
            <a:r>
              <a:rPr lang="fr-FR" sz="1333" b="1" dirty="0" err="1">
                <a:solidFill>
                  <a:srgbClr val="28AAB8"/>
                </a:solidFill>
                <a:latin typeface="Flexo W01 Regular" panose="01000000000000000000" pitchFamily="2" charset="0"/>
              </a:rPr>
              <a:t>Italy</a:t>
            </a:r>
            <a:endParaRPr lang="fr-FR" sz="1333" b="1" dirty="0">
              <a:solidFill>
                <a:srgbClr val="28AAB8"/>
              </a:solidFill>
              <a:latin typeface="Flexo W01 Regular" panose="01000000000000000000" pitchFamily="2" charset="0"/>
            </a:endParaRPr>
          </a:p>
        </p:txBody>
      </p: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1D5B6F7E-60A7-402D-A524-1A168CE88BCB}"/>
              </a:ext>
            </a:extLst>
          </p:cNvPr>
          <p:cNvCxnSpPr>
            <a:cxnSpLocks/>
            <a:stCxn id="81" idx="1"/>
          </p:cNvCxnSpPr>
          <p:nvPr/>
        </p:nvCxnSpPr>
        <p:spPr>
          <a:xfrm flipH="1">
            <a:off x="9245672" y="3402651"/>
            <a:ext cx="888790" cy="631279"/>
          </a:xfrm>
          <a:prstGeom prst="straightConnector1">
            <a:avLst/>
          </a:prstGeom>
          <a:noFill/>
          <a:ln w="19050" cap="flat" cmpd="sng" algn="ctr">
            <a:solidFill>
              <a:srgbClr val="5EB17B"/>
            </a:solidFill>
            <a:prstDash val="dash"/>
            <a:headEnd type="triangle"/>
            <a:tailEnd type="triangle"/>
          </a:ln>
          <a:effectLst/>
        </p:spPr>
      </p:cxnSp>
      <p:sp>
        <p:nvSpPr>
          <p:cNvPr id="109" name="Ellipse 108">
            <a:extLst>
              <a:ext uri="{FF2B5EF4-FFF2-40B4-BE49-F238E27FC236}">
                <a16:creationId xmlns:a16="http://schemas.microsoft.com/office/drawing/2014/main" id="{E7F29960-B44A-45DA-A561-0BA5657F600C}"/>
              </a:ext>
            </a:extLst>
          </p:cNvPr>
          <p:cNvSpPr/>
          <p:nvPr/>
        </p:nvSpPr>
        <p:spPr>
          <a:xfrm>
            <a:off x="7476024" y="5263500"/>
            <a:ext cx="498297" cy="530413"/>
          </a:xfrm>
          <a:prstGeom prst="ellipse">
            <a:avLst/>
          </a:prstGeom>
          <a:solidFill>
            <a:srgbClr val="5EB17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fr-FR" sz="1467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10" name="Image 109">
            <a:extLst>
              <a:ext uri="{FF2B5EF4-FFF2-40B4-BE49-F238E27FC236}">
                <a16:creationId xmlns:a16="http://schemas.microsoft.com/office/drawing/2014/main" id="{C5D9AD52-2545-449B-AF78-92D95C26B12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683" y="5331691"/>
            <a:ext cx="397395" cy="397395"/>
          </a:xfrm>
          <a:prstGeom prst="rect">
            <a:avLst/>
          </a:prstGeom>
        </p:spPr>
      </p:pic>
      <p:sp>
        <p:nvSpPr>
          <p:cNvPr id="111" name="Ellipse 110">
            <a:extLst>
              <a:ext uri="{FF2B5EF4-FFF2-40B4-BE49-F238E27FC236}">
                <a16:creationId xmlns:a16="http://schemas.microsoft.com/office/drawing/2014/main" id="{336F1DE2-FC66-4AD0-831F-4143E71A90BC}"/>
              </a:ext>
            </a:extLst>
          </p:cNvPr>
          <p:cNvSpPr/>
          <p:nvPr/>
        </p:nvSpPr>
        <p:spPr>
          <a:xfrm>
            <a:off x="6793169" y="4854957"/>
            <a:ext cx="498297" cy="530413"/>
          </a:xfrm>
          <a:prstGeom prst="ellipse">
            <a:avLst/>
          </a:prstGeom>
          <a:solidFill>
            <a:srgbClr val="5EB17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fr-FR" sz="1467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16" name="Image 115">
            <a:extLst>
              <a:ext uri="{FF2B5EF4-FFF2-40B4-BE49-F238E27FC236}">
                <a16:creationId xmlns:a16="http://schemas.microsoft.com/office/drawing/2014/main" id="{A07F5915-11F3-4721-98AC-9325085489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828" y="4923148"/>
            <a:ext cx="397395" cy="397395"/>
          </a:xfrm>
          <a:prstGeom prst="rect">
            <a:avLst/>
          </a:prstGeom>
        </p:spPr>
      </p:pic>
      <p:sp>
        <p:nvSpPr>
          <p:cNvPr id="117" name="Ellipse 116">
            <a:extLst>
              <a:ext uri="{FF2B5EF4-FFF2-40B4-BE49-F238E27FC236}">
                <a16:creationId xmlns:a16="http://schemas.microsoft.com/office/drawing/2014/main" id="{E97FCCD6-F820-4986-B7F8-614D93A799D6}"/>
              </a:ext>
            </a:extLst>
          </p:cNvPr>
          <p:cNvSpPr/>
          <p:nvPr/>
        </p:nvSpPr>
        <p:spPr>
          <a:xfrm>
            <a:off x="9553222" y="2134343"/>
            <a:ext cx="498297" cy="530413"/>
          </a:xfrm>
          <a:prstGeom prst="ellipse">
            <a:avLst/>
          </a:prstGeom>
          <a:solidFill>
            <a:srgbClr val="5EB17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fr-FR" sz="1467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18" name="Image 117">
            <a:extLst>
              <a:ext uri="{FF2B5EF4-FFF2-40B4-BE49-F238E27FC236}">
                <a16:creationId xmlns:a16="http://schemas.microsoft.com/office/drawing/2014/main" id="{D379CFE9-04CB-4224-96C5-2151B0154F1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881" y="2202534"/>
            <a:ext cx="397395" cy="397395"/>
          </a:xfrm>
          <a:prstGeom prst="rect">
            <a:avLst/>
          </a:prstGeom>
        </p:spPr>
      </p:pic>
      <p:sp>
        <p:nvSpPr>
          <p:cNvPr id="119" name="Ellipse 118">
            <a:extLst>
              <a:ext uri="{FF2B5EF4-FFF2-40B4-BE49-F238E27FC236}">
                <a16:creationId xmlns:a16="http://schemas.microsoft.com/office/drawing/2014/main" id="{F4669291-40A4-498B-9D0F-2F490B80347A}"/>
              </a:ext>
            </a:extLst>
          </p:cNvPr>
          <p:cNvSpPr/>
          <p:nvPr/>
        </p:nvSpPr>
        <p:spPr>
          <a:xfrm>
            <a:off x="9939927" y="4360542"/>
            <a:ext cx="498297" cy="530413"/>
          </a:xfrm>
          <a:prstGeom prst="ellipse">
            <a:avLst/>
          </a:prstGeom>
          <a:solidFill>
            <a:srgbClr val="5EB17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fr-FR" sz="1467" kern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20" name="Image 119">
            <a:extLst>
              <a:ext uri="{FF2B5EF4-FFF2-40B4-BE49-F238E27FC236}">
                <a16:creationId xmlns:a16="http://schemas.microsoft.com/office/drawing/2014/main" id="{41345A45-66E6-4F3D-89B6-3F1984744F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903" y="4444401"/>
            <a:ext cx="397395" cy="397395"/>
          </a:xfrm>
          <a:prstGeom prst="rect">
            <a:avLst/>
          </a:prstGeom>
        </p:spPr>
      </p:pic>
      <p:sp>
        <p:nvSpPr>
          <p:cNvPr id="121" name="ZoneTexte 120">
            <a:extLst>
              <a:ext uri="{FF2B5EF4-FFF2-40B4-BE49-F238E27FC236}">
                <a16:creationId xmlns:a16="http://schemas.microsoft.com/office/drawing/2014/main" id="{6EE020FF-F15F-4591-93E2-046781A44251}"/>
              </a:ext>
            </a:extLst>
          </p:cNvPr>
          <p:cNvSpPr txBox="1"/>
          <p:nvPr/>
        </p:nvSpPr>
        <p:spPr>
          <a:xfrm>
            <a:off x="10231850" y="4539435"/>
            <a:ext cx="201354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33" b="1" dirty="0">
                <a:solidFill>
                  <a:srgbClr val="28AAB8"/>
                </a:solidFill>
                <a:latin typeface="Flexo W01 Regular" panose="01000000000000000000" pitchFamily="2" charset="0"/>
              </a:rPr>
              <a:t>EVERIENCE  </a:t>
            </a:r>
            <a:r>
              <a:rPr lang="fr-FR" sz="1333" b="1" dirty="0" err="1">
                <a:solidFill>
                  <a:srgbClr val="28AAB8"/>
                </a:solidFill>
                <a:latin typeface="Flexo W01 Regular" panose="01000000000000000000" pitchFamily="2" charset="0"/>
              </a:rPr>
              <a:t>Belgium</a:t>
            </a:r>
            <a:endParaRPr lang="fr-FR" sz="1333" b="1" dirty="0">
              <a:solidFill>
                <a:srgbClr val="28AAB8"/>
              </a:solidFill>
              <a:latin typeface="Flexo W01 Regular" panose="01000000000000000000" pitchFamily="2" charset="0"/>
            </a:endParaRPr>
          </a:p>
        </p:txBody>
      </p: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67C8DCBF-C18B-43BB-83AC-972228DCDFCB}"/>
              </a:ext>
            </a:extLst>
          </p:cNvPr>
          <p:cNvCxnSpPr>
            <a:cxnSpLocks/>
          </p:cNvCxnSpPr>
          <p:nvPr/>
        </p:nvCxnSpPr>
        <p:spPr>
          <a:xfrm flipH="1" flipV="1">
            <a:off x="9351032" y="4382305"/>
            <a:ext cx="588895" cy="99516"/>
          </a:xfrm>
          <a:prstGeom prst="straightConnector1">
            <a:avLst/>
          </a:prstGeom>
          <a:noFill/>
          <a:ln w="19050" cap="flat" cmpd="sng" algn="ctr">
            <a:solidFill>
              <a:srgbClr val="5EB17B"/>
            </a:solidFill>
            <a:prstDash val="dash"/>
            <a:headEnd type="triangle"/>
            <a:tailEnd type="triangle"/>
          </a:ln>
          <a:effectLst/>
        </p:spPr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4EF06BF5-0895-4919-A7A6-97D3227C566C}"/>
              </a:ext>
            </a:extLst>
          </p:cNvPr>
          <p:cNvSpPr txBox="1"/>
          <p:nvPr/>
        </p:nvSpPr>
        <p:spPr>
          <a:xfrm>
            <a:off x="7598580" y="3382391"/>
            <a:ext cx="6294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accent6"/>
                </a:solidFill>
              </a:rPr>
              <a:t>SaaS</a:t>
            </a:r>
          </a:p>
        </p:txBody>
      </p:sp>
    </p:spTree>
    <p:extLst>
      <p:ext uri="{BB962C8B-B14F-4D97-AF65-F5344CB8AC3E}">
        <p14:creationId xmlns:p14="http://schemas.microsoft.com/office/powerpoint/2010/main" val="1661770712"/>
      </p:ext>
    </p:extLst>
  </p:cSld>
  <p:clrMapOvr>
    <a:masterClrMapping/>
  </p:clrMapOvr>
</p:sld>
</file>

<file path=ppt/theme/theme1.xml><?xml version="1.0" encoding="utf-8"?>
<a:theme xmlns:a="http://schemas.openxmlformats.org/drawingml/2006/main" name="PF 2017-03">
  <a:themeElements>
    <a:clrScheme name="Personnalisée 2">
      <a:dk1>
        <a:sysClr val="windowText" lastClr="000000"/>
      </a:dk1>
      <a:lt1>
        <a:sysClr val="window" lastClr="FFFFFF"/>
      </a:lt1>
      <a:dk2>
        <a:srgbClr val="112B77"/>
      </a:dk2>
      <a:lt2>
        <a:srgbClr val="EEECE1"/>
      </a:lt2>
      <a:accent1>
        <a:srgbClr val="112B77"/>
      </a:accent1>
      <a:accent2>
        <a:srgbClr val="28AAB8"/>
      </a:accent2>
      <a:accent3>
        <a:srgbClr val="5EB17B"/>
      </a:accent3>
      <a:accent4>
        <a:srgbClr val="BBCE04"/>
      </a:accent4>
      <a:accent5>
        <a:srgbClr val="F8CC46"/>
      </a:accent5>
      <a:accent6>
        <a:srgbClr val="86AEDA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F-Q1 2017" id="{B3FE00DC-F5BE-405A-983E-4A2CCB2B7169}" vid="{AB2A7FA6-5B0C-4EF0-B53C-1A0CDB2C0BF6}"/>
    </a:ext>
  </a:extLst>
</a:theme>
</file>

<file path=ppt/theme/theme2.xml><?xml version="1.0" encoding="utf-8"?>
<a:theme xmlns:a="http://schemas.openxmlformats.org/drawingml/2006/main" name="Thème HELPLINE 2013">
  <a:themeElements>
    <a:clrScheme name="Couleurs thème Help-Line 2011">
      <a:dk1>
        <a:srgbClr val="002463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nalisé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t"/>
      <a:lstStyle>
        <a:defPPr>
          <a:defRPr sz="1400" dirty="0" smtClean="0">
            <a:solidFill>
              <a:schemeClr val="tx2">
                <a:lumMod val="75000"/>
              </a:schemeClr>
            </a:solidFill>
            <a:latin typeface="Verdana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PF 2017-03</Template>
  <TotalTime>45</TotalTime>
  <Words>449</Words>
  <Application>Microsoft Office PowerPoint</Application>
  <PresentationFormat>Grand écran</PresentationFormat>
  <Paragraphs>136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Flexo W01 Regular</vt:lpstr>
      <vt:lpstr>Verdana</vt:lpstr>
      <vt:lpstr>Wingdings</vt:lpstr>
      <vt:lpstr>PF 2017-03</vt:lpstr>
      <vt:lpstr>Thème HELPLINE 2013</vt:lpstr>
      <vt:lpstr>Présentation PowerPoint</vt:lpstr>
      <vt:lpstr>Responsabilité </vt:lpstr>
      <vt:lpstr>Périmètre</vt:lpstr>
      <vt:lpstr>Périmètre</vt:lpstr>
      <vt:lpstr>Présentation PowerPoint</vt:lpstr>
      <vt:lpstr>Catalogue applicatif DSI</vt:lpstr>
      <vt:lpstr>Organisation DSI &amp; DET</vt:lpstr>
      <vt:lpstr>Evolution DataCenter Digital Realty</vt:lpstr>
      <vt:lpstr>Evolution du Système d’Information HELPLINE 2019 – 20XX</vt:lpstr>
      <vt:lpstr>Gestion de la connaissance</vt:lpstr>
      <vt:lpstr>Outils, Partenaires,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FLORENCE Lionel</dc:creator>
  <cp:lastModifiedBy>ALEIXO Christophe</cp:lastModifiedBy>
  <cp:revision>37</cp:revision>
  <dcterms:created xsi:type="dcterms:W3CDTF">2017-04-27T08:15:21Z</dcterms:created>
  <dcterms:modified xsi:type="dcterms:W3CDTF">2025-05-15T09:34:23Z</dcterms:modified>
</cp:coreProperties>
</file>