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342" r:id="rId3"/>
    <p:sldId id="333" r:id="rId4"/>
    <p:sldId id="341" r:id="rId5"/>
    <p:sldId id="332" r:id="rId6"/>
    <p:sldId id="334" r:id="rId7"/>
    <p:sldId id="335" r:id="rId8"/>
    <p:sldId id="336" r:id="rId9"/>
    <p:sldId id="339" r:id="rId10"/>
    <p:sldId id="343" r:id="rId11"/>
    <p:sldId id="338" r:id="rId12"/>
    <p:sldId id="322" r:id="rId13"/>
    <p:sldId id="257" r:id="rId14"/>
  </p:sldIdLst>
  <p:sldSz cx="9906000" cy="6858000" type="A4"/>
  <p:notesSz cx="10234613" cy="70993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EE2"/>
    <a:srgbClr val="446FE2"/>
    <a:srgbClr val="2C61E2"/>
    <a:srgbClr val="FEFF9E"/>
    <a:srgbClr val="004779"/>
    <a:srgbClr val="FF8B5E"/>
    <a:srgbClr val="FFD695"/>
    <a:srgbClr val="ADC952"/>
    <a:srgbClr val="41B4E2"/>
    <a:srgbClr val="9CD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73" autoAdjust="0"/>
    <p:restoredTop sz="80741" autoAdjust="0"/>
  </p:normalViewPr>
  <p:slideViewPr>
    <p:cSldViewPr>
      <p:cViewPr varScale="1">
        <p:scale>
          <a:sx n="91" d="100"/>
          <a:sy n="91" d="100"/>
        </p:scale>
        <p:origin x="-2384" y="-104"/>
      </p:cViewPr>
      <p:guideLst>
        <p:guide orient="horz" pos="2160"/>
        <p:guide pos="3120"/>
      </p:guideLst>
    </p:cSldViewPr>
  </p:slideViewPr>
  <p:outlineViewPr>
    <p:cViewPr varScale="1">
      <p:scale>
        <a:sx n="170" d="200"/>
        <a:sy n="170" d="200"/>
      </p:scale>
      <p:origin x="0" y="3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12"/>
        <p:guide pos="29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31BB2-5886-104C-871D-5C6A15108C6E}" type="datetimeFigureOut">
              <a:rPr lang="de-DE" smtClean="0"/>
              <a:t>23/06/16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67CE4-6049-5441-8544-134D60C3E95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3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95638" y="539750"/>
            <a:ext cx="3841750" cy="266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23031" y="3372036"/>
            <a:ext cx="8186402" cy="3193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1"/>
            <a:ext cx="4440301" cy="354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792165" y="1"/>
            <a:ext cx="4440301" cy="354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6744072"/>
            <a:ext cx="4440301" cy="354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5792165" y="6744072"/>
            <a:ext cx="4440301" cy="354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charset="0"/>
                <a:cs typeface="Tahoma" charset="0"/>
              </a:defRPr>
            </a:lvl1pPr>
          </a:lstStyle>
          <a:p>
            <a:fld id="{CC624DD8-3806-4704-99C4-EA99CD48AE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413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95638" y="539750"/>
            <a:ext cx="3841750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aseline="0" dirty="0" smtClean="0"/>
              <a:t>I </a:t>
            </a:r>
            <a:r>
              <a:rPr lang="de-DE" sz="1200" baseline="0" dirty="0" err="1" smtClean="0"/>
              <a:t>want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to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show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shortly</a:t>
            </a:r>
            <a:r>
              <a:rPr lang="de-DE" sz="1200" baseline="0" dirty="0" smtClean="0"/>
              <a:t> a </a:t>
            </a:r>
            <a:r>
              <a:rPr lang="de-DE" sz="1200" baseline="0" dirty="0" err="1" smtClean="0"/>
              <a:t>demo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about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these</a:t>
            </a:r>
            <a:r>
              <a:rPr lang="de-DE" sz="1200" baseline="0" dirty="0" smtClean="0"/>
              <a:t> cool </a:t>
            </a:r>
            <a:r>
              <a:rPr lang="de-DE" sz="1200" baseline="0" dirty="0" err="1" smtClean="0"/>
              <a:t>technologies</a:t>
            </a:r>
            <a:r>
              <a:rPr lang="de-DE" sz="1200" baseline="0" dirty="0" smtClean="0"/>
              <a:t>, </a:t>
            </a:r>
            <a:r>
              <a:rPr lang="de-DE" sz="1200" baseline="0" dirty="0" err="1" smtClean="0"/>
              <a:t>which</a:t>
            </a:r>
            <a:r>
              <a:rPr lang="de-DE" sz="1200" baseline="0" dirty="0" smtClean="0"/>
              <a:t> I </a:t>
            </a:r>
            <a:r>
              <a:rPr lang="de-DE" sz="1200" baseline="0" dirty="0" err="1" smtClean="0"/>
              <a:t>used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to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build</a:t>
            </a:r>
            <a:r>
              <a:rPr lang="de-DE" sz="1200" baseline="0" dirty="0" smtClean="0"/>
              <a:t> a Web </a:t>
            </a:r>
            <a:r>
              <a:rPr lang="de-DE" sz="1200" baseline="0" dirty="0" err="1" smtClean="0"/>
              <a:t>Application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to</a:t>
            </a:r>
            <a:r>
              <a:rPr lang="de-DE" sz="1200" baseline="0" dirty="0" smtClean="0"/>
              <a:t> manage Docker </a:t>
            </a:r>
            <a:r>
              <a:rPr lang="de-DE" sz="1200" baseline="0" dirty="0" err="1" smtClean="0"/>
              <a:t>infrastructures</a:t>
            </a:r>
            <a:r>
              <a:rPr lang="de-DE" sz="1200" baseline="0" dirty="0" smtClean="0"/>
              <a:t>.</a:t>
            </a:r>
          </a:p>
          <a:p>
            <a:endParaRPr lang="de-DE" sz="120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6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course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finally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put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pieces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together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Web Applikation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Scout.</a:t>
            </a:r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basically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Web App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3 Web </a:t>
            </a:r>
            <a:r>
              <a:rPr lang="de-DE" baseline="0" dirty="0" err="1" smtClean="0"/>
              <a:t>modules</a:t>
            </a:r>
            <a:r>
              <a:rPr lang="de-DE" baseline="0" dirty="0" smtClean="0"/>
              <a:t>:  A Scout Frontend, A Scout Backend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a DSL Backend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.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The DSL Editor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integrated</a:t>
            </a:r>
            <a:r>
              <a:rPr lang="de-DE" baseline="0" dirty="0" smtClean="0"/>
              <a:t> via Scout JavaScript APIs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Scout Client Model. 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communication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JavaScript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Java </a:t>
            </a:r>
            <a:r>
              <a:rPr lang="de-DE" baseline="0" dirty="0" err="1" smtClean="0"/>
              <a:t>goes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JSON.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07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242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38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couple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ago</a:t>
            </a:r>
            <a:r>
              <a:rPr lang="de-DE" dirty="0" smtClean="0"/>
              <a:t> I </a:t>
            </a:r>
            <a:r>
              <a:rPr lang="de-DE" dirty="0" err="1" smtClean="0"/>
              <a:t>developed</a:t>
            </a:r>
            <a:r>
              <a:rPr lang="de-DE" dirty="0" smtClean="0"/>
              <a:t> an 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Docker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Docker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infrastructure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environment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I‘m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going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talk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, but I </a:t>
            </a:r>
            <a:r>
              <a:rPr lang="de-DE" baseline="0" dirty="0" err="1" smtClean="0"/>
              <a:t>took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Scout, </a:t>
            </a:r>
            <a:r>
              <a:rPr lang="de-DE" baseline="0" dirty="0" err="1" smtClean="0"/>
              <a:t>Xtext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Docker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will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69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95638" y="539750"/>
            <a:ext cx="3841750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So,</a:t>
            </a:r>
            <a:r>
              <a:rPr lang="en-GB" baseline="0" dirty="0" smtClean="0"/>
              <a:t> the idea came, because of the new Web features provided by </a:t>
            </a:r>
            <a:r>
              <a:rPr lang="en-GB" baseline="0" dirty="0" err="1" smtClean="0"/>
              <a:t>Xtext</a:t>
            </a:r>
            <a:r>
              <a:rPr lang="en-GB" baseline="0" dirty="0" smtClean="0"/>
              <a:t> and Scout Neon.</a:t>
            </a:r>
          </a:p>
          <a:p>
            <a:r>
              <a:rPr lang="en-GB" baseline="0" dirty="0" smtClean="0"/>
              <a:t>I thought to myself, why not build something similar to the </a:t>
            </a:r>
            <a:r>
              <a:rPr lang="en-GB" baseline="0" dirty="0" err="1" smtClean="0"/>
              <a:t>Xdocker</a:t>
            </a:r>
            <a:r>
              <a:rPr lang="en-GB" baseline="0" dirty="0" smtClean="0"/>
              <a:t> IDE but as Web Application?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43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As </a:t>
            </a:r>
            <a:r>
              <a:rPr lang="de-DE" dirty="0" err="1" smtClean="0"/>
              <a:t>usual</a:t>
            </a:r>
            <a:r>
              <a:rPr lang="de-DE" dirty="0" smtClean="0"/>
              <a:t>, I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analyse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integrate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Applikcation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course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available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docker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31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 </a:t>
            </a:r>
            <a:r>
              <a:rPr lang="de-DE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exisintg</a:t>
            </a:r>
            <a:r>
              <a:rPr lang="de-DE" baseline="0" dirty="0" smtClean="0"/>
              <a:t> DSL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Xtext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simple </a:t>
            </a:r>
            <a:r>
              <a:rPr lang="de-DE" baseline="0" dirty="0" err="1" smtClean="0"/>
              <a:t>aproaches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understand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85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An</a:t>
            </a:r>
            <a:r>
              <a:rPr lang="de-DE" baseline="0" dirty="0" err="1" smtClean="0"/>
              <a:t>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also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Scout Neon,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technologies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JavaScript, </a:t>
            </a:r>
            <a:r>
              <a:rPr lang="de-DE" baseline="0" dirty="0" err="1" smtClean="0"/>
              <a:t>Jquery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1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442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Docker </a:t>
            </a:r>
            <a:r>
              <a:rPr lang="de-DE" sz="1400" kern="1200" dirty="0" err="1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offers</a:t>
            </a:r>
            <a:r>
              <a:rPr lang="de-DE" sz="1400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 a </a:t>
            </a:r>
            <a:r>
              <a:rPr lang="de-DE" sz="1400" b="1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REST API</a:t>
            </a:r>
            <a:r>
              <a:rPr lang="de-DE" sz="1400" b="0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1400" b="0" kern="1200" dirty="0" err="1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and</a:t>
            </a:r>
            <a:r>
              <a:rPr lang="de-DE" sz="1400" b="0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 a </a:t>
            </a:r>
            <a:r>
              <a:rPr lang="de-DE" sz="1400" b="1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Websocket Stream API</a:t>
            </a:r>
            <a:r>
              <a:rPr lang="de-DE" sz="1400" b="0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1400" b="0" kern="1200" dirty="0" err="1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which</a:t>
            </a:r>
            <a:r>
              <a:rPr lang="de-DE" sz="1400" b="0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1400" b="0" kern="1200" dirty="0" err="1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are</a:t>
            </a:r>
            <a:r>
              <a:rPr lang="de-DE" sz="1400" b="0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1400" b="0" kern="1200" dirty="0" err="1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used</a:t>
            </a:r>
            <a:r>
              <a:rPr lang="de-DE" sz="1400" b="0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1400" b="0" kern="1200" dirty="0" err="1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normally</a:t>
            </a:r>
            <a:r>
              <a:rPr lang="de-DE" sz="1400" b="0" kern="1200" baseline="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1400" b="0" kern="1200" baseline="0" dirty="0" err="1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for</a:t>
            </a:r>
            <a:r>
              <a:rPr lang="de-DE" sz="1400" b="0" kern="1200" baseline="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1400" b="0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Web </a:t>
            </a:r>
            <a:r>
              <a:rPr lang="de-DE" sz="1400" b="0" kern="1200" dirty="0" err="1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UI‘s</a:t>
            </a:r>
            <a:r>
              <a:rPr lang="de-DE" sz="1400" b="0" kern="120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.</a:t>
            </a:r>
            <a:r>
              <a:rPr lang="de-DE" sz="1400" b="0" kern="1200" baseline="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1400" b="0" kern="1200" baseline="0" dirty="0" err="1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And</a:t>
            </a:r>
            <a:r>
              <a:rPr lang="de-DE" sz="1400" b="0" kern="1200" baseline="0" dirty="0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1400" b="0" kern="1200" baseline="0" dirty="0" err="1" smtClean="0">
                <a:solidFill>
                  <a:srgbClr val="000000"/>
                </a:solidFill>
                <a:latin typeface="Times New Roman" pitchFamily="16" charset="0"/>
                <a:ea typeface="ＭＳ Ｐゴシック" charset="-128"/>
                <a:cs typeface="ＭＳ Ｐゴシック" charset="-128"/>
              </a:rPr>
              <a:t>a</a:t>
            </a:r>
            <a:r>
              <a:rPr lang="de-DE" sz="1400" baseline="0" dirty="0" err="1" smtClean="0"/>
              <a:t>s</a:t>
            </a:r>
            <a:r>
              <a:rPr lang="de-DE" sz="1400" baseline="0" dirty="0" smtClean="0"/>
              <a:t> I </a:t>
            </a:r>
            <a:r>
              <a:rPr lang="de-DE" sz="1400" baseline="0" dirty="0" err="1" smtClean="0"/>
              <a:t>already</a:t>
            </a:r>
            <a:r>
              <a:rPr lang="de-DE" sz="1400" baseline="0" dirty="0" smtClean="0"/>
              <a:t> </a:t>
            </a:r>
            <a:r>
              <a:rPr lang="de-DE" sz="1400" baseline="0" dirty="0" err="1" smtClean="0"/>
              <a:t>implemented</a:t>
            </a:r>
            <a:r>
              <a:rPr lang="de-DE" sz="1400" baseline="0" dirty="0" smtClean="0"/>
              <a:t> a </a:t>
            </a:r>
            <a:r>
              <a:rPr lang="de-DE" sz="1400" baseline="0" dirty="0" err="1" smtClean="0"/>
              <a:t>library</a:t>
            </a:r>
            <a:r>
              <a:rPr lang="de-DE" sz="1400" baseline="0" dirty="0" smtClean="0"/>
              <a:t> </a:t>
            </a:r>
            <a:r>
              <a:rPr lang="de-DE" sz="1400" baseline="0" dirty="0" err="1" smtClean="0"/>
              <a:t>with</a:t>
            </a:r>
            <a:r>
              <a:rPr lang="de-DE" sz="1400" baseline="0" dirty="0" smtClean="0"/>
              <a:t> </a:t>
            </a:r>
            <a:r>
              <a:rPr lang="de-DE" sz="1400" baseline="0" dirty="0" err="1" smtClean="0"/>
              <a:t>Xtend</a:t>
            </a:r>
            <a:r>
              <a:rPr lang="de-DE" sz="1400" baseline="0" dirty="0" smtClean="0"/>
              <a:t> I </a:t>
            </a:r>
            <a:r>
              <a:rPr lang="de-DE" sz="1400" baseline="0" dirty="0" err="1" smtClean="0"/>
              <a:t>could</a:t>
            </a:r>
            <a:r>
              <a:rPr lang="de-DE" sz="1400" baseline="0" dirty="0" smtClean="0"/>
              <a:t> </a:t>
            </a:r>
            <a:r>
              <a:rPr lang="de-DE" sz="1400" baseline="0" dirty="0" err="1" smtClean="0"/>
              <a:t>easely</a:t>
            </a:r>
            <a:r>
              <a:rPr lang="de-DE" sz="1400" baseline="0" dirty="0" smtClean="0"/>
              <a:t> </a:t>
            </a:r>
            <a:r>
              <a:rPr lang="de-DE" sz="1400" baseline="0" dirty="0" err="1" smtClean="0"/>
              <a:t>integrate</a:t>
            </a:r>
            <a:r>
              <a:rPr lang="de-DE" sz="1400" baseline="0" dirty="0" smtClean="0"/>
              <a:t> </a:t>
            </a:r>
            <a:r>
              <a:rPr lang="de-DE" sz="1400" baseline="0" dirty="0" err="1" smtClean="0"/>
              <a:t>it</a:t>
            </a:r>
            <a:r>
              <a:rPr lang="de-DE" sz="1400" baseline="0" dirty="0" smtClean="0"/>
              <a:t> in </a:t>
            </a:r>
            <a:r>
              <a:rPr lang="de-DE" sz="1400" baseline="0" dirty="0" err="1" smtClean="0"/>
              <a:t>the</a:t>
            </a:r>
            <a:r>
              <a:rPr lang="de-DE" sz="1400" baseline="0" dirty="0" smtClean="0"/>
              <a:t> Scout Backend </a:t>
            </a:r>
            <a:r>
              <a:rPr lang="de-DE" sz="1400" baseline="0" dirty="0" err="1" smtClean="0"/>
              <a:t>as</a:t>
            </a:r>
            <a:r>
              <a:rPr lang="de-DE" sz="1400" baseline="0" dirty="0" smtClean="0"/>
              <a:t> a Service.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71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</a:t>
            </a:r>
            <a:r>
              <a:rPr lang="de-DE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shortly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. </a:t>
            </a:r>
          </a:p>
          <a:p>
            <a:r>
              <a:rPr lang="de-DE" baseline="0" dirty="0" smtClean="0"/>
              <a:t>In </a:t>
            </a:r>
            <a:r>
              <a:rPr lang="de-DE" baseline="0" dirty="0" err="1" smtClean="0"/>
              <a:t>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internal</a:t>
            </a:r>
            <a:r>
              <a:rPr lang="de-DE" baseline="0" dirty="0" smtClean="0"/>
              <a:t> DSLs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Groovy,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facilitates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understanding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API.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C624DD8-3806-4704-99C4-EA99CD48AE0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4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4"/>
          </p:nvPr>
        </p:nvSpPr>
        <p:spPr>
          <a:xfrm>
            <a:off x="272480" y="764704"/>
            <a:ext cx="9361040" cy="3960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  <a:endParaRPr lang="en-US" noProof="0" dirty="0" smtClean="0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9418184" y="346908"/>
            <a:ext cx="429000" cy="64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pic>
        <p:nvPicPr>
          <p:cNvPr id="6" name="Grafik 5" descr="itemis_logo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7794" y="165674"/>
            <a:ext cx="1482166" cy="3866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0489" y="4975672"/>
            <a:ext cx="7722858" cy="720080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Haupttitel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0489" y="5511606"/>
            <a:ext cx="7722858" cy="28803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Haupt-Untertitel durch Klicken bearbeiten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6631162"/>
            <a:ext cx="1598627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Textplatzhalter 2"/>
          <p:cNvSpPr>
            <a:spLocks noGrp="1"/>
          </p:cNvSpPr>
          <p:nvPr>
            <p:ph type="body" idx="12" hasCustomPrompt="1"/>
          </p:nvPr>
        </p:nvSpPr>
        <p:spPr>
          <a:xfrm>
            <a:off x="7265226" y="144532"/>
            <a:ext cx="2377398" cy="450279"/>
          </a:xfrm>
        </p:spPr>
        <p:txBody>
          <a:bodyPr anchor="b"/>
          <a:lstStyle>
            <a:lvl1pPr marL="0" indent="0" algn="r">
              <a:buNone/>
              <a:defRPr sz="1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Kundenlogo einfügen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0489" y="6101922"/>
            <a:ext cx="4680625" cy="288032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Workshop / Präsentation / Meeting Datum</a:t>
            </a:r>
          </a:p>
        </p:txBody>
      </p:sp>
      <p:sp>
        <p:nvSpPr>
          <p:cNvPr id="23" name="Abgerundetes Rechteck 22"/>
          <p:cNvSpPr/>
          <p:nvPr userDrawn="1"/>
        </p:nvSpPr>
        <p:spPr bwMode="auto">
          <a:xfrm>
            <a:off x="235101" y="738826"/>
            <a:ext cx="9439049" cy="4032000"/>
          </a:xfrm>
          <a:prstGeom prst="roundRect">
            <a:avLst>
              <a:gd name="adj" fmla="val 3345"/>
            </a:avLst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mit Untertitel und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63222" y="2339976"/>
            <a:ext cx="4611770" cy="396934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59278" y="294833"/>
            <a:ext cx="9062242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63222" y="764704"/>
            <a:ext cx="9058264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idx="14"/>
          </p:nvPr>
        </p:nvSpPr>
        <p:spPr>
          <a:xfrm>
            <a:off x="4953000" y="2348881"/>
            <a:ext cx="4368485" cy="39608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6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7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1_Bild mit 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2480" y="4878486"/>
            <a:ext cx="9049005" cy="566738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332657"/>
            <a:ext cx="9906000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72480" y="5445224"/>
            <a:ext cx="9049005" cy="36591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1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idx="12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Grafik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auto">
          <a:xfrm>
            <a:off x="272480" y="980728"/>
            <a:ext cx="9049005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idx="13" hasCustomPrompt="1"/>
          </p:nvPr>
        </p:nvSpPr>
        <p:spPr>
          <a:xfrm>
            <a:off x="259278" y="294833"/>
            <a:ext cx="9062207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auto">
          <a:xfrm>
            <a:off x="272480" y="980728"/>
            <a:ext cx="4290000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 idx="13" hasCustomPrompt="1"/>
          </p:nvPr>
        </p:nvSpPr>
        <p:spPr>
          <a:xfrm>
            <a:off x="259278" y="294833"/>
            <a:ext cx="9062207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9" name="Abgerundetes Rechteck 8"/>
          <p:cNvSpPr/>
          <p:nvPr userDrawn="1"/>
        </p:nvSpPr>
        <p:spPr bwMode="auto">
          <a:xfrm>
            <a:off x="5031485" y="980728"/>
            <a:ext cx="4290000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tatement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idx="12" hasCustomPrompt="1"/>
          </p:nvPr>
        </p:nvSpPr>
        <p:spPr>
          <a:xfrm>
            <a:off x="272480" y="980728"/>
            <a:ext cx="9049005" cy="532859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dirty="0" smtClean="0"/>
              <a:t>Statement / Message durch Klicken bearbeiten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3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Noti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 userDrawn="1"/>
        </p:nvSpPr>
        <p:spPr bwMode="auto">
          <a:xfrm>
            <a:off x="259278" y="294833"/>
            <a:ext cx="9374242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pPr marL="0" marR="0" lvl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9"/>
                </a:solidFill>
                <a:effectLst/>
                <a:uLnTx/>
                <a:uFillTx/>
                <a:latin typeface="+mj-lt"/>
                <a:ea typeface="+mj-ea"/>
                <a:cs typeface="MS Gothic" charset="0"/>
              </a:rPr>
              <a:t>Notizen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4779"/>
              </a:solidFill>
              <a:effectLst/>
              <a:uLnTx/>
              <a:uFillTx/>
              <a:latin typeface="+mj-lt"/>
              <a:ea typeface="+mj-ea"/>
              <a:cs typeface="MS Gothic" charset="0"/>
            </a:endParaRPr>
          </a:p>
        </p:txBody>
      </p:sp>
      <p:sp>
        <p:nvSpPr>
          <p:cNvPr id="7" name="Abgerundetes Rechteck 6"/>
          <p:cNvSpPr/>
          <p:nvPr userDrawn="1"/>
        </p:nvSpPr>
        <p:spPr bwMode="auto">
          <a:xfrm>
            <a:off x="272480" y="980728"/>
            <a:ext cx="9049005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272480" y="980729"/>
            <a:ext cx="9127014" cy="4905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0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Nächste Schr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Fotolia_17156990_S.jpg"/>
          <p:cNvPicPr>
            <a:picLocks noChangeAspect="1"/>
          </p:cNvPicPr>
          <p:nvPr userDrawn="1"/>
        </p:nvPicPr>
        <p:blipFill>
          <a:blip r:embed="rId2" cstate="print"/>
          <a:srcRect l="1164" r="52808" b="1426"/>
          <a:stretch>
            <a:fillRect/>
          </a:stretch>
        </p:blipFill>
        <p:spPr>
          <a:xfrm>
            <a:off x="5187026" y="-11210"/>
            <a:ext cx="4914150" cy="6869210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half" idx="1"/>
          </p:nvPr>
        </p:nvSpPr>
        <p:spPr>
          <a:xfrm>
            <a:off x="263222" y="1268760"/>
            <a:ext cx="4611770" cy="5328592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idx="13" hasCustomPrompt="1"/>
          </p:nvPr>
        </p:nvSpPr>
        <p:spPr>
          <a:xfrm>
            <a:off x="259278" y="294833"/>
            <a:ext cx="9062207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8_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631162"/>
            <a:ext cx="1598627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3587495" y="1729383"/>
            <a:ext cx="2732624" cy="3406942"/>
            <a:chOff x="3311534" y="2164482"/>
            <a:chExt cx="2522422" cy="3406942"/>
          </a:xfrm>
        </p:grpSpPr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44" t="13222" r="28833" b="31611"/>
            <a:stretch>
              <a:fillRect/>
            </a:stretch>
          </p:blipFill>
          <p:spPr bwMode="auto">
            <a:xfrm>
              <a:off x="3313956" y="2164482"/>
              <a:ext cx="2520000" cy="2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feld 6"/>
            <p:cNvSpPr txBox="1"/>
            <p:nvPr userDrawn="1"/>
          </p:nvSpPr>
          <p:spPr>
            <a:xfrm>
              <a:off x="3311534" y="4696569"/>
              <a:ext cx="2325359" cy="87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chemeClr val="bg1">
                      <a:lumMod val="50000"/>
                    </a:schemeClr>
                  </a:solidFill>
                </a:rPr>
                <a:t>PAUSE</a:t>
              </a:r>
              <a:endParaRPr lang="de-DE" sz="5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Rück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631162"/>
            <a:ext cx="1598627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995692" y="3351367"/>
            <a:ext cx="5923016" cy="26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sz="1200" dirty="0" smtClean="0">
                <a:solidFill>
                  <a:srgbClr val="004779"/>
                </a:solidFill>
              </a:rPr>
              <a:t>itemis Schweiz</a:t>
            </a:r>
            <a:r>
              <a:rPr lang="de-DE" sz="1200" baseline="0" dirty="0" smtClean="0">
                <a:solidFill>
                  <a:srgbClr val="004779"/>
                </a:solidFill>
              </a:rPr>
              <a:t> GmbH</a:t>
            </a:r>
            <a:r>
              <a:rPr lang="de-DE" sz="1200" dirty="0" smtClean="0">
                <a:solidFill>
                  <a:srgbClr val="004779"/>
                </a:solidFill>
              </a:rPr>
              <a:t> | </a:t>
            </a:r>
            <a:r>
              <a:rPr lang="de-DE" sz="1200" dirty="0" err="1" smtClean="0">
                <a:solidFill>
                  <a:srgbClr val="004779"/>
                </a:solidFill>
              </a:rPr>
              <a:t>Dorfstrasse</a:t>
            </a:r>
            <a:r>
              <a:rPr lang="de-DE" sz="1200" dirty="0" smtClean="0">
                <a:solidFill>
                  <a:srgbClr val="004779"/>
                </a:solidFill>
              </a:rPr>
              <a:t> 69 | CH-5210 Windisch | </a:t>
            </a:r>
            <a:r>
              <a:rPr lang="de-DE" sz="1200" dirty="0" err="1" smtClean="0">
                <a:solidFill>
                  <a:srgbClr val="004779"/>
                </a:solidFill>
              </a:rPr>
              <a:t>www.itemis-schweiz.ch</a:t>
            </a:r>
            <a:endParaRPr lang="de-DE" sz="1200" dirty="0" smtClean="0">
              <a:solidFill>
                <a:srgbClr val="004779"/>
              </a:solidFill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768757" y="1196753"/>
            <a:ext cx="4478338" cy="1377057"/>
          </a:xfrm>
        </p:spPr>
        <p:txBody>
          <a:bodyPr/>
          <a:lstStyle>
            <a:lvl1pPr marL="0" indent="0">
              <a:spcBef>
                <a:spcPts val="600"/>
              </a:spcBef>
              <a:defRPr baseline="0"/>
            </a:lvl1pPr>
          </a:lstStyle>
          <a:p>
            <a:pPr lvl="0"/>
            <a:r>
              <a:rPr lang="de-DE" dirty="0" smtClean="0"/>
              <a:t>Kontaktdaten durch Klicken hinzufügen (Name, Telefon,  Email)</a:t>
            </a:r>
          </a:p>
        </p:txBody>
      </p:sp>
      <p:pic>
        <p:nvPicPr>
          <p:cNvPr id="12" name="Grafik 11" descr="itemis_logo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7794" y="165674"/>
            <a:ext cx="1482166" cy="386652"/>
          </a:xfrm>
          <a:prstGeom prst="rect">
            <a:avLst/>
          </a:prstGeom>
        </p:spPr>
      </p:pic>
      <p:pic>
        <p:nvPicPr>
          <p:cNvPr id="13" name="Grafik 12" descr="Telefonhör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9855" y="1239284"/>
            <a:ext cx="1473433" cy="136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9278" y="294833"/>
            <a:ext cx="8906190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Agenda durch Klicken einfügen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68411" y="1988840"/>
            <a:ext cx="5464676" cy="45365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63222" y="764704"/>
            <a:ext cx="5469865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pic>
        <p:nvPicPr>
          <p:cNvPr id="11" name="Grafik 10" descr="Fotolia_14323715_XS.jpg"/>
          <p:cNvPicPr>
            <a:picLocks noChangeAspect="1"/>
          </p:cNvPicPr>
          <p:nvPr userDrawn="1"/>
        </p:nvPicPr>
        <p:blipFill>
          <a:blip r:embed="rId2" cstate="print"/>
          <a:srcRect l="10155" t="7897" r="10297" b="6817"/>
          <a:stretch>
            <a:fillRect/>
          </a:stretch>
        </p:blipFill>
        <p:spPr>
          <a:xfrm>
            <a:off x="7170263" y="1226470"/>
            <a:ext cx="1794000" cy="1902637"/>
          </a:xfrm>
          <a:prstGeom prst="rect">
            <a:avLst/>
          </a:prstGeom>
        </p:spPr>
      </p:pic>
      <p:sp>
        <p:nvSpPr>
          <p:cNvPr id="12" name="Rectangle 4"/>
          <p:cNvSpPr>
            <a:spLocks noGrp="1" noChangeArrowheads="1"/>
          </p:cNvSpPr>
          <p:nvPr>
            <p:ph type="ftr" idx="15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6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ilnehm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9278" y="294833"/>
            <a:ext cx="8906190" cy="504056"/>
          </a:xfrm>
        </p:spPr>
        <p:txBody>
          <a:bodyPr/>
          <a:lstStyle>
            <a:lvl1pPr>
              <a:defRPr sz="2200" baseline="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Teilnehmer durch Klicken einfügen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68411" y="1988840"/>
            <a:ext cx="5464676" cy="45365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63222" y="764704"/>
            <a:ext cx="5469865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pic>
        <p:nvPicPr>
          <p:cNvPr id="10" name="Grafik 9" descr="Fotolia_14072993_XS.jpg"/>
          <p:cNvPicPr>
            <a:picLocks noChangeAspect="1"/>
          </p:cNvPicPr>
          <p:nvPr userDrawn="1"/>
        </p:nvPicPr>
        <p:blipFill>
          <a:blip r:embed="rId2" cstate="print"/>
          <a:srcRect l="11155" t="7897" r="10989" b="6817"/>
          <a:stretch>
            <a:fillRect/>
          </a:stretch>
        </p:blipFill>
        <p:spPr>
          <a:xfrm>
            <a:off x="7163658" y="1230876"/>
            <a:ext cx="1794000" cy="1944000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5"/>
          </p:nvPr>
        </p:nvSpPr>
        <p:spPr bwMode="auto">
          <a:xfrm>
            <a:off x="9456865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pPr marL="0" marR="0" lvl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fld id="{626F8DB4-595E-4F01-B61D-1BF02D8F1A74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4779"/>
                </a:solidFill>
                <a:effectLst/>
                <a:uLnTx/>
                <a:uFillTx/>
                <a:latin typeface="Arial" charset="0"/>
                <a:ea typeface="MS Gothic" pitchFamily="49" charset="-128"/>
                <a:cs typeface="Tahoma" charset="0"/>
              </a:rPr>
              <a:pPr marL="0" marR="0" lvl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t>‹Nr.›</a:t>
            </a:fld>
            <a:r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4779"/>
                </a:solidFill>
                <a:effectLst/>
                <a:uLnTx/>
                <a:uFillTx/>
                <a:latin typeface="Arial" charset="0"/>
                <a:ea typeface="MS Gothic" pitchFamily="49" charset="-128"/>
                <a:cs typeface="Tahoma" charset="0"/>
              </a:rPr>
              <a:t>  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4779"/>
              </a:solidFill>
              <a:effectLst/>
              <a:uLnTx/>
              <a:uFillTx/>
              <a:latin typeface="Arial" charset="0"/>
              <a:ea typeface="MS Gothic" pitchFamily="49" charset="-128"/>
              <a:cs typeface="Tahoma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seite mit Foto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4"/>
          </p:nvPr>
        </p:nvSpPr>
        <p:spPr>
          <a:xfrm>
            <a:off x="0" y="0"/>
            <a:ext cx="9895321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7137243" y="5580694"/>
            <a:ext cx="2377398" cy="648072"/>
          </a:xfrm>
        </p:spPr>
        <p:txBody>
          <a:bodyPr anchor="t" anchorCtr="0"/>
          <a:lstStyle>
            <a:lvl1pPr marL="0" indent="0" algn="r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Kapitelname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631162"/>
            <a:ext cx="1598627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nit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2480" y="4406900"/>
            <a:ext cx="9049005" cy="190242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dirty="0" smtClean="0"/>
              <a:t>Abschnittstitel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72480" y="3645024"/>
            <a:ext cx="9049005" cy="7618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Abschnittsuntertitel durch Klicken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4"/>
          </p:nvPr>
        </p:nvSpPr>
        <p:spPr>
          <a:xfrm>
            <a:off x="0" y="638413"/>
            <a:ext cx="9321485" cy="2790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0" y="6631162"/>
            <a:ext cx="1598627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278" y="1916833"/>
            <a:ext cx="9062207" cy="4380781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59278" y="294833"/>
            <a:ext cx="9062207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59279" y="764704"/>
            <a:ext cx="9058395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idx="15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idx="16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mit 1 Unter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279" y="1844825"/>
            <a:ext cx="4537704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4"/>
          </p:nvPr>
        </p:nvSpPr>
        <p:spPr>
          <a:xfrm>
            <a:off x="4953001" y="1844825"/>
            <a:ext cx="4368485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5" hasCustomPrompt="1"/>
          </p:nvPr>
        </p:nvSpPr>
        <p:spPr>
          <a:xfrm>
            <a:off x="259278" y="845022"/>
            <a:ext cx="9062207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idx="16" hasCustomPrompt="1"/>
          </p:nvPr>
        </p:nvSpPr>
        <p:spPr>
          <a:xfrm>
            <a:off x="259278" y="294833"/>
            <a:ext cx="9062207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7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mit 2 Untertitel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259279" y="1844825"/>
            <a:ext cx="4537704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5" hasCustomPrompt="1"/>
          </p:nvPr>
        </p:nvSpPr>
        <p:spPr>
          <a:xfrm>
            <a:off x="259279" y="845022"/>
            <a:ext cx="4537704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953002" y="845022"/>
            <a:ext cx="4368484" cy="639762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sz="half" idx="14"/>
          </p:nvPr>
        </p:nvSpPr>
        <p:spPr>
          <a:xfrm>
            <a:off x="4953000" y="1844825"/>
            <a:ext cx="4368485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 idx="17" hasCustomPrompt="1"/>
          </p:nvPr>
        </p:nvSpPr>
        <p:spPr>
          <a:xfrm>
            <a:off x="259278" y="294833"/>
            <a:ext cx="9062207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ftr" idx="18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9_Titel links mit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2480" y="764704"/>
            <a:ext cx="3259006" cy="1440161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764704"/>
            <a:ext cx="5448515" cy="561662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72480" y="2276872"/>
            <a:ext cx="3259006" cy="4104456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1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idx="12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gif"/><Relationship Id="rId22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itemis-Bildmark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9416581" y="339971"/>
            <a:ext cx="420590" cy="396000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9493352" y="774700"/>
            <a:ext cx="234026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400" dirty="0" smtClean="0">
                <a:solidFill>
                  <a:srgbClr val="B9B9B9"/>
                </a:solidFill>
                <a:latin typeface="Wingdings"/>
                <a:ea typeface="Wingdings"/>
                <a:cs typeface="Wingdings"/>
              </a:rPr>
              <a:t></a:t>
            </a:r>
            <a:endParaRPr lang="de-DE" sz="1400" dirty="0">
              <a:solidFill>
                <a:srgbClr val="B9B9B9"/>
              </a:solidFill>
            </a:endParaRPr>
          </a:p>
        </p:txBody>
      </p:sp>
      <p:pic>
        <p:nvPicPr>
          <p:cNvPr id="17" name="Grafik 16" descr="itemis-Punkt-Kreis.gif"/>
          <p:cNvPicPr>
            <a:picLocks noChangeAspect="1"/>
          </p:cNvPicPr>
          <p:nvPr userDrawn="1"/>
        </p:nvPicPr>
        <p:blipFill>
          <a:blip r:embed="rId22" cstate="print"/>
          <a:srcRect t="24000"/>
          <a:stretch>
            <a:fillRect/>
          </a:stretch>
        </p:blipFill>
        <p:spPr>
          <a:xfrm>
            <a:off x="9417581" y="6381328"/>
            <a:ext cx="430074" cy="396000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 rot="16200000">
            <a:off x="4846387" y="2244422"/>
            <a:ext cx="216024" cy="871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400" dirty="0" smtClean="0">
                <a:solidFill>
                  <a:srgbClr val="B9B9B9"/>
                </a:solidFill>
                <a:latin typeface="Wingdings"/>
                <a:ea typeface="Wingdings"/>
                <a:cs typeface="Wingdings"/>
              </a:rPr>
              <a:t></a:t>
            </a:r>
            <a:endParaRPr lang="de-DE" sz="1400" dirty="0">
              <a:solidFill>
                <a:srgbClr val="B9B9B9"/>
              </a:solidFill>
            </a:endParaRPr>
          </a:p>
        </p:txBody>
      </p:sp>
      <p:sp>
        <p:nvSpPr>
          <p:cNvPr id="1026" name="Rectangle 1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272481" y="1349376"/>
            <a:ext cx="9241408" cy="989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272481" y="2339975"/>
            <a:ext cx="9241408" cy="3957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 userDrawn="1">
            <p:ph type="ftr"/>
          </p:nvPr>
        </p:nvSpPr>
        <p:spPr bwMode="auto">
          <a:xfrm>
            <a:off x="7051979" y="6662805"/>
            <a:ext cx="2340636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68333" y="6662806"/>
            <a:ext cx="1330294" cy="1951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790575" algn="l"/>
                <a:tab pos="3938588" algn="l"/>
              </a:tabLst>
            </a:pPr>
            <a:r>
              <a:rPr lang="en-GB" sz="800" dirty="0">
                <a:solidFill>
                  <a:srgbClr val="4C4C4C"/>
                </a:solidFill>
                <a:cs typeface="Times New Roman" charset="0"/>
              </a:rPr>
              <a:t>© itemis </a:t>
            </a:r>
            <a:r>
              <a:rPr lang="en-GB" sz="800" dirty="0" err="1" smtClean="0">
                <a:solidFill>
                  <a:srgbClr val="4C4C4C"/>
                </a:solidFill>
                <a:cs typeface="Times New Roman" charset="0"/>
              </a:rPr>
              <a:t>Schweiz</a:t>
            </a:r>
            <a:r>
              <a:rPr lang="en-GB" sz="800" baseline="0" dirty="0" smtClean="0">
                <a:solidFill>
                  <a:srgbClr val="4C4C4C"/>
                </a:solidFill>
                <a:cs typeface="Times New Roman" charset="0"/>
              </a:rPr>
              <a:t> GmbH</a:t>
            </a:r>
            <a:endParaRPr lang="de-DE" sz="800" dirty="0">
              <a:solidFill>
                <a:srgbClr val="4C4C4C"/>
              </a:solidFill>
              <a:cs typeface="Times New Roman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 userDrawn="1">
            <p:ph type="sldNum"/>
          </p:nvPr>
        </p:nvSpPr>
        <p:spPr bwMode="auto">
          <a:xfrm>
            <a:off x="9438176" y="6507360"/>
            <a:ext cx="418979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90" r:id="rId2"/>
    <p:sldLayoutId id="2147483793" r:id="rId3"/>
    <p:sldLayoutId id="2147483792" r:id="rId4"/>
    <p:sldLayoutId id="2147483778" r:id="rId5"/>
    <p:sldLayoutId id="2147483788" r:id="rId6"/>
    <p:sldLayoutId id="2147483779" r:id="rId7"/>
    <p:sldLayoutId id="2147483780" r:id="rId8"/>
    <p:sldLayoutId id="2147483783" r:id="rId9"/>
    <p:sldLayoutId id="2147483787" r:id="rId10"/>
    <p:sldLayoutId id="2147483784" r:id="rId11"/>
    <p:sldLayoutId id="2147483781" r:id="rId12"/>
    <p:sldLayoutId id="2147483795" r:id="rId13"/>
    <p:sldLayoutId id="2147483782" r:id="rId14"/>
    <p:sldLayoutId id="2147483794" r:id="rId15"/>
    <p:sldLayoutId id="2147483796" r:id="rId16"/>
    <p:sldLayoutId id="2147483797" r:id="rId17"/>
    <p:sldLayoutId id="2147483798" r:id="rId18"/>
    <p:sldLayoutId id="2147483789" r:id="rId19"/>
  </p:sldLayoutIdLst>
  <p:hf hdr="0" ftr="0" dt="0"/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4779"/>
          </a:solidFill>
          <a:latin typeface="+mj-lt"/>
          <a:ea typeface="+mj-ea"/>
          <a:cs typeface="MS Gothic" charset="0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4779"/>
          </a:solidFill>
          <a:latin typeface="+mn-lt"/>
          <a:ea typeface="+mn-ea"/>
          <a:cs typeface="MS Gothic" charset="0"/>
        </a:defRPr>
      </a:lvl1pPr>
      <a:lvl2pPr marL="538163" indent="-28575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4779"/>
          </a:solidFill>
          <a:latin typeface="+mn-lt"/>
          <a:ea typeface="+mn-ea"/>
          <a:cs typeface="MS Gothic" charset="0"/>
        </a:defRPr>
      </a:lvl2pPr>
      <a:lvl3pPr marL="801688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tabLst/>
        <a:defRPr sz="1200">
          <a:solidFill>
            <a:srgbClr val="004779"/>
          </a:solidFill>
          <a:latin typeface="+mn-lt"/>
          <a:ea typeface="+mn-ea"/>
          <a:cs typeface="MS Gothic" charset="0"/>
        </a:defRPr>
      </a:lvl3pPr>
      <a:lvl4pPr marL="1163638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004779"/>
          </a:solidFill>
          <a:latin typeface="+mn-lt"/>
          <a:ea typeface="+mn-ea"/>
          <a:cs typeface="MS Gothic" charset="0"/>
        </a:defRPr>
      </a:lvl4pPr>
      <a:lvl5pPr marL="1163638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004779"/>
          </a:solidFill>
          <a:latin typeface="+mn-lt"/>
          <a:ea typeface="+mn-ea"/>
          <a:cs typeface="MS Gothic" charset="0"/>
        </a:defRPr>
      </a:lvl5pPr>
      <a:lvl6pPr marL="25146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/>
        </p:nvSpPr>
        <p:spPr bwMode="auto">
          <a:xfrm>
            <a:off x="272480" y="4869160"/>
            <a:ext cx="9361040" cy="1008112"/>
          </a:xfrm>
          <a:prstGeom prst="roundRect">
            <a:avLst>
              <a:gd name="adj" fmla="val 9821"/>
            </a:avLst>
          </a:prstGeom>
          <a:solidFill>
            <a:srgbClr val="9CD3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DSLs, Scout and </a:t>
            </a:r>
            <a:r>
              <a:rPr lang="en-GB" dirty="0" err="1" smtClean="0">
                <a:solidFill>
                  <a:srgbClr val="FFFF00"/>
                </a:solidFill>
              </a:rPr>
              <a:t>Docker</a:t>
            </a:r>
            <a:r>
              <a:rPr lang="en-GB" dirty="0" smtClean="0">
                <a:solidFill>
                  <a:srgbClr val="FFFF00"/>
                </a:solidFill>
              </a:rPr>
              <a:t> in the Web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4" name="Untertitel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Eclipse </a:t>
            </a:r>
            <a:r>
              <a:rPr lang="en-GB" dirty="0" err="1" smtClean="0"/>
              <a:t>DemoCamp</a:t>
            </a:r>
            <a:r>
              <a:rPr lang="en-GB" dirty="0" smtClean="0"/>
              <a:t> – Zurich / 06-2016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idx="13"/>
          </p:nvPr>
        </p:nvSpPr>
        <p:spPr>
          <a:xfrm>
            <a:off x="350489" y="6101922"/>
            <a:ext cx="4992555" cy="288032"/>
          </a:xfrm>
        </p:spPr>
        <p:txBody>
          <a:bodyPr/>
          <a:lstStyle/>
          <a:p>
            <a:r>
              <a:rPr lang="en-GB" smtClean="0"/>
              <a:t>Serano Colameo</a:t>
            </a:r>
            <a:endParaRPr lang="en-GB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8307373" y="4149080"/>
            <a:ext cx="1404000" cy="1296144"/>
            <a:chOff x="7495450" y="4124702"/>
            <a:chExt cx="1404000" cy="1404156"/>
          </a:xfrm>
        </p:grpSpPr>
        <p:sp>
          <p:nvSpPr>
            <p:cNvPr id="9" name="Ellipse 8"/>
            <p:cNvSpPr>
              <a:spLocks noChangeAspect="1"/>
            </p:cNvSpPr>
            <p:nvPr/>
          </p:nvSpPr>
          <p:spPr bwMode="auto">
            <a:xfrm>
              <a:off x="7495450" y="4124702"/>
              <a:ext cx="1404000" cy="14041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pic>
          <p:nvPicPr>
            <p:cNvPr id="10" name="Grafik 9" descr="itemis-Bildmarke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1200" y="4341005"/>
              <a:ext cx="952500" cy="971550"/>
            </a:xfrm>
            <a:prstGeom prst="rect">
              <a:avLst/>
            </a:prstGeom>
          </p:spPr>
        </p:pic>
      </p:grpSp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537" y="548680"/>
            <a:ext cx="3153623" cy="338437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712" y="3678779"/>
            <a:ext cx="4024520" cy="974357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2" y="2060848"/>
            <a:ext cx="2540000" cy="749300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256" y="1556792"/>
            <a:ext cx="1688976" cy="168897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5" name="Gekrümmte Verbindung 24"/>
          <p:cNvCxnSpPr>
            <a:stCxn id="18" idx="2"/>
            <a:endCxn id="5" idx="1"/>
          </p:cNvCxnSpPr>
          <p:nvPr/>
        </p:nvCxnSpPr>
        <p:spPr bwMode="auto">
          <a:xfrm rot="16200000" flipH="1">
            <a:off x="1745707" y="2894953"/>
            <a:ext cx="1355810" cy="1186200"/>
          </a:xfrm>
          <a:prstGeom prst="curvedConnector2">
            <a:avLst/>
          </a:prstGeom>
          <a:solidFill>
            <a:srgbClr val="00B8FF"/>
          </a:solidFill>
          <a:ln w="603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cxnSp>
      <p:cxnSp>
        <p:nvCxnSpPr>
          <p:cNvPr id="27" name="Gekrümmte Verbindung 26"/>
          <p:cNvCxnSpPr>
            <a:stCxn id="18" idx="0"/>
            <a:endCxn id="19" idx="0"/>
          </p:cNvCxnSpPr>
          <p:nvPr/>
        </p:nvCxnSpPr>
        <p:spPr bwMode="auto">
          <a:xfrm rot="5400000" flipH="1" flipV="1">
            <a:off x="4714100" y="-1326796"/>
            <a:ext cx="504056" cy="6271232"/>
          </a:xfrm>
          <a:prstGeom prst="curvedConnector3">
            <a:avLst>
              <a:gd name="adj1" fmla="val 308397"/>
            </a:avLst>
          </a:prstGeom>
          <a:solidFill>
            <a:srgbClr val="00B8FF"/>
          </a:solidFill>
          <a:ln w="603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triangle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cxnSp>
      <p:cxnSp>
        <p:nvCxnSpPr>
          <p:cNvPr id="30" name="Gekrümmte Verbindung 29"/>
          <p:cNvCxnSpPr>
            <a:stCxn id="19" idx="2"/>
            <a:endCxn id="5" idx="3"/>
          </p:cNvCxnSpPr>
          <p:nvPr/>
        </p:nvCxnSpPr>
        <p:spPr bwMode="auto">
          <a:xfrm rot="5400000">
            <a:off x="7111393" y="3175607"/>
            <a:ext cx="920190" cy="1060512"/>
          </a:xfrm>
          <a:prstGeom prst="curvedConnector2">
            <a:avLst/>
          </a:prstGeom>
          <a:solidFill>
            <a:srgbClr val="00B8FF"/>
          </a:solidFill>
          <a:ln w="603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10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-216024"/>
            <a:ext cx="7259029" cy="6669360"/>
          </a:xfrm>
          <a:prstGeom prst="rect">
            <a:avLst/>
          </a:prstGeom>
        </p:spPr>
      </p:pic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259278" y="294832"/>
            <a:ext cx="9062207" cy="2630111"/>
          </a:xfrm>
        </p:spPr>
        <p:txBody>
          <a:bodyPr/>
          <a:lstStyle/>
          <a:p>
            <a:r>
              <a:rPr lang="de-DE" dirty="0" err="1" smtClean="0"/>
              <a:t>Xtend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in Scout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95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6393160" y="332656"/>
            <a:ext cx="2160240" cy="3240360"/>
          </a:xfrm>
          <a:prstGeom prst="rect">
            <a:avLst/>
          </a:prstGeom>
          <a:solidFill>
            <a:srgbClr val="FEFF9E">
              <a:alpha val="5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Frontend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Xdocker</a:t>
            </a:r>
            <a:r>
              <a:rPr lang="de-DE" dirty="0" smtClean="0"/>
              <a:t> Web App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11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908720"/>
            <a:ext cx="5356985" cy="43204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hteck 7"/>
          <p:cNvSpPr/>
          <p:nvPr/>
        </p:nvSpPr>
        <p:spPr bwMode="auto">
          <a:xfrm>
            <a:off x="1784648" y="2276872"/>
            <a:ext cx="3600400" cy="20162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609184" y="764704"/>
            <a:ext cx="1728192" cy="9361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dirty="0" err="1" smtClean="0">
                <a:solidFill>
                  <a:schemeClr val="bg1"/>
                </a:solidFill>
                <a:ea typeface="MS Gothic" charset="-128"/>
              </a:rPr>
              <a:t>Xdocker</a:t>
            </a:r>
            <a:r>
              <a:rPr lang="de-DE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DSL </a:t>
            </a:r>
            <a:b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</a:b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Server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/>
            </a:r>
            <a:b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</a:br>
            <a:r>
              <a:rPr lang="de-DE" dirty="0" smtClean="0">
                <a:solidFill>
                  <a:schemeClr val="bg1"/>
                </a:solidFill>
                <a:ea typeface="MS Gothic" charset="-128"/>
              </a:rPr>
              <a:t>(WAR)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Gothic" charset="-128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6609184" y="2348880"/>
            <a:ext cx="1728192" cy="9361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Scout</a:t>
            </a:r>
            <a:r>
              <a:rPr lang="de-DE" dirty="0">
                <a:solidFill>
                  <a:schemeClr val="bg1"/>
                </a:solidFill>
                <a:ea typeface="MS Gothic" charset="-128"/>
              </a:rPr>
              <a:t> 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Frontend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Gothic" charset="-128"/>
            </a:endParaRPr>
          </a:p>
          <a:p>
            <a:pPr algn="ctr"/>
            <a:r>
              <a:rPr lang="de-DE" dirty="0" smtClean="0">
                <a:solidFill>
                  <a:schemeClr val="bg1"/>
                </a:solidFill>
                <a:ea typeface="MS Gothic" charset="-128"/>
              </a:rPr>
              <a:t>(WAR)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Gothic" charset="-128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609184" y="3933056"/>
            <a:ext cx="1728192" cy="9361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Scout Backend</a:t>
            </a:r>
            <a:b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</a:b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Server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  <a:ea typeface="MS Gothic" charset="-128"/>
              </a:rPr>
              <a:t>(WAR)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Gothic" charset="-128"/>
            </a:endParaRPr>
          </a:p>
        </p:txBody>
      </p:sp>
      <p:sp>
        <p:nvSpPr>
          <p:cNvPr id="9" name="Legende m. Pfeil nach oben u. unten 8"/>
          <p:cNvSpPr/>
          <p:nvPr/>
        </p:nvSpPr>
        <p:spPr bwMode="auto">
          <a:xfrm>
            <a:off x="2648744" y="3645024"/>
            <a:ext cx="1440160" cy="1584176"/>
          </a:xfrm>
          <a:prstGeom prst="upDownArrowCallout">
            <a:avLst>
              <a:gd name="adj1" fmla="val 18948"/>
              <a:gd name="adj2" fmla="val 25000"/>
              <a:gd name="adj3" fmla="val 25000"/>
              <a:gd name="adj4" fmla="val 48123"/>
            </a:avLst>
          </a:prstGeom>
          <a:solidFill>
            <a:srgbClr val="00B8FF">
              <a:alpha val="5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Scout/JS</a:t>
            </a:r>
            <a:b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</a:b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Integration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2216696" y="5229200"/>
            <a:ext cx="2232248" cy="5760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Gothic" charset="-128"/>
              </a:rPr>
              <a:t>Scout Client Model</a:t>
            </a:r>
          </a:p>
        </p:txBody>
      </p:sp>
      <p:cxnSp>
        <p:nvCxnSpPr>
          <p:cNvPr id="26" name="Gewinkelte Verbindung 25"/>
          <p:cNvCxnSpPr>
            <a:stCxn id="8" idx="3"/>
            <a:endCxn id="20" idx="1"/>
          </p:cNvCxnSpPr>
          <p:nvPr/>
        </p:nvCxnSpPr>
        <p:spPr bwMode="auto">
          <a:xfrm flipV="1">
            <a:off x="5385048" y="1232756"/>
            <a:ext cx="1224136" cy="2052228"/>
          </a:xfrm>
          <a:prstGeom prst="bentConnector3">
            <a:avLst>
              <a:gd name="adj1" fmla="val 45932"/>
            </a:avLst>
          </a:prstGeom>
          <a:solidFill>
            <a:srgbClr val="00B8FF"/>
          </a:solidFill>
          <a:ln w="31750" cap="flat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8" name="Gewinkelte Verbindung 27"/>
          <p:cNvCxnSpPr>
            <a:stCxn id="10" idx="3"/>
            <a:endCxn id="21" idx="1"/>
          </p:cNvCxnSpPr>
          <p:nvPr/>
        </p:nvCxnSpPr>
        <p:spPr bwMode="auto">
          <a:xfrm flipV="1">
            <a:off x="4448944" y="2816932"/>
            <a:ext cx="2160240" cy="2700300"/>
          </a:xfrm>
          <a:prstGeom prst="bentConnector3">
            <a:avLst>
              <a:gd name="adj1" fmla="val 82853"/>
            </a:avLst>
          </a:prstGeom>
          <a:solidFill>
            <a:srgbClr val="00B8FF"/>
          </a:solidFill>
          <a:ln w="31750" cap="flat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3" name="Gerade Verbindung mit Pfeil 32"/>
          <p:cNvCxnSpPr>
            <a:stCxn id="20" idx="2"/>
            <a:endCxn id="21" idx="0"/>
          </p:cNvCxnSpPr>
          <p:nvPr/>
        </p:nvCxnSpPr>
        <p:spPr bwMode="auto">
          <a:xfrm>
            <a:off x="7473280" y="1700808"/>
            <a:ext cx="0" cy="648072"/>
          </a:xfrm>
          <a:prstGeom prst="straightConnector1">
            <a:avLst/>
          </a:prstGeom>
          <a:solidFill>
            <a:srgbClr val="00B8FF"/>
          </a:solidFill>
          <a:ln w="317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6" name="Gerade Verbindung mit Pfeil 35"/>
          <p:cNvCxnSpPr>
            <a:stCxn id="21" idx="2"/>
            <a:endCxn id="22" idx="0"/>
          </p:cNvCxnSpPr>
          <p:nvPr/>
        </p:nvCxnSpPr>
        <p:spPr bwMode="auto">
          <a:xfrm>
            <a:off x="7473280" y="3284984"/>
            <a:ext cx="0" cy="648072"/>
          </a:xfrm>
          <a:prstGeom prst="straightConnector1">
            <a:avLst/>
          </a:prstGeom>
          <a:solidFill>
            <a:srgbClr val="00B8FF"/>
          </a:solidFill>
          <a:ln w="31750" cap="flat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00" y="5020568"/>
            <a:ext cx="1654498" cy="1621408"/>
          </a:xfrm>
          <a:prstGeom prst="rect">
            <a:avLst/>
          </a:prstGeom>
        </p:spPr>
      </p:pic>
      <p:sp>
        <p:nvSpPr>
          <p:cNvPr id="44" name="Eine Ecke des Rechtecks schneiden 43"/>
          <p:cNvSpPr/>
          <p:nvPr/>
        </p:nvSpPr>
        <p:spPr bwMode="auto">
          <a:xfrm>
            <a:off x="8553400" y="4797152"/>
            <a:ext cx="914400" cy="648072"/>
          </a:xfrm>
          <a:prstGeom prst="snip1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Gothic" charset="-128"/>
              </a:rPr>
              <a:t>Xtend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Gothic" charset="-128"/>
              </a:rPr>
              <a:t/>
            </a:r>
            <a:b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Gothic" charset="-128"/>
              </a:rPr>
            </a:b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Gothic" charset="-128"/>
              </a:rPr>
              <a:t>API</a:t>
            </a:r>
          </a:p>
        </p:txBody>
      </p:sp>
      <p:cxnSp>
        <p:nvCxnSpPr>
          <p:cNvPr id="45" name="Gewinkelte Verbindung 44"/>
          <p:cNvCxnSpPr>
            <a:stCxn id="44" idx="3"/>
            <a:endCxn id="22" idx="3"/>
          </p:cNvCxnSpPr>
          <p:nvPr/>
        </p:nvCxnSpPr>
        <p:spPr bwMode="auto">
          <a:xfrm rot="16200000" flipV="1">
            <a:off x="8475966" y="4262518"/>
            <a:ext cx="396044" cy="673224"/>
          </a:xfrm>
          <a:prstGeom prst="bentConnector2">
            <a:avLst/>
          </a:prstGeom>
          <a:solidFill>
            <a:srgbClr val="00B8FF"/>
          </a:solidFill>
          <a:ln w="31750" cap="flat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8" name="Gewinkelte Verbindung 47"/>
          <p:cNvCxnSpPr>
            <a:stCxn id="44" idx="1"/>
          </p:cNvCxnSpPr>
          <p:nvPr/>
        </p:nvCxnSpPr>
        <p:spPr bwMode="auto">
          <a:xfrm rot="5400000">
            <a:off x="8421960" y="5288632"/>
            <a:ext cx="432048" cy="745232"/>
          </a:xfrm>
          <a:prstGeom prst="bentConnector2">
            <a:avLst/>
          </a:prstGeom>
          <a:solidFill>
            <a:srgbClr val="00B8FF"/>
          </a:solidFill>
          <a:ln w="31750" cap="flat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3389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– „</a:t>
            </a:r>
            <a:r>
              <a:rPr lang="de-DE" dirty="0" err="1" smtClean="0"/>
              <a:t>Xdocker</a:t>
            </a:r>
            <a:r>
              <a:rPr lang="de-DE" dirty="0" smtClean="0"/>
              <a:t> in Action“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12</a:t>
            </a:fld>
            <a:r>
              <a:rPr lang="de-DE" dirty="0" smtClean="0"/>
              <a:t>  </a:t>
            </a:r>
            <a:endParaRPr lang="de-DE" dirty="0"/>
          </a:p>
        </p:txBody>
      </p:sp>
      <p:grpSp>
        <p:nvGrpSpPr>
          <p:cNvPr id="13" name="Gruppierung 12"/>
          <p:cNvGrpSpPr/>
          <p:nvPr/>
        </p:nvGrpSpPr>
        <p:grpSpPr>
          <a:xfrm>
            <a:off x="3392827" y="1916833"/>
            <a:ext cx="3272391" cy="3276709"/>
            <a:chOff x="5364088" y="2060848"/>
            <a:chExt cx="3020669" cy="3276709"/>
          </a:xfrm>
        </p:grpSpPr>
        <p:pic>
          <p:nvPicPr>
            <p:cNvPr id="8" name="Bild 7" descr="skd181913sdc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060848"/>
              <a:ext cx="3020669" cy="3276709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 rot="834918">
              <a:off x="5701103" y="3020362"/>
              <a:ext cx="1354448" cy="61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FF0000"/>
                  </a:solidFill>
                </a:rPr>
                <a:t>Demo</a:t>
              </a:r>
              <a:endParaRPr lang="de-DE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2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algn="ctr"/>
            <a:r>
              <a:rPr lang="de-DE" dirty="0" smtClean="0"/>
              <a:t>Serano Colameo</a:t>
            </a:r>
          </a:p>
          <a:p>
            <a:pPr algn="ctr"/>
            <a:r>
              <a:rPr lang="de-DE" dirty="0" smtClean="0"/>
              <a:t>Phone: +41 (0)56 442 68 63</a:t>
            </a:r>
          </a:p>
          <a:p>
            <a:pPr algn="ctr"/>
            <a:r>
              <a:rPr lang="de-DE" dirty="0" smtClean="0"/>
              <a:t>Email: </a:t>
            </a:r>
            <a:r>
              <a:rPr lang="de-DE" dirty="0" err="1" smtClean="0"/>
              <a:t>serano.colameo</a:t>
            </a:r>
            <a:r>
              <a:rPr lang="de-DE" dirty="0" err="1"/>
              <a:t>@</a:t>
            </a:r>
            <a:r>
              <a:rPr lang="de-DE" dirty="0" err="1" smtClean="0"/>
              <a:t>itemis.ch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4"/>
          <p:cNvSpPr txBox="1">
            <a:spLocks/>
          </p:cNvSpPr>
          <p:nvPr/>
        </p:nvSpPr>
        <p:spPr>
          <a:xfrm>
            <a:off x="9477503" y="6453336"/>
            <a:ext cx="418979" cy="16200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MS Gothic" pitchFamily="49" charset="-128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MS Gothic" pitchFamily="49" charset="-128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MS Gothic" pitchFamily="49" charset="-128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MS Gothic" pitchFamily="49" charset="-128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MS Gothic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Gothic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Gothic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Gothic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Gothic" pitchFamily="49" charset="-128"/>
                <a:cs typeface="+mn-cs"/>
              </a:defRPr>
            </a:lvl9pPr>
          </a:lstStyle>
          <a:p>
            <a:fld id="{626F8DB4-595E-4F01-B61D-1BF02D8F1A74}" type="slidenum">
              <a:rPr lang="de-DE" sz="900" smtClean="0"/>
              <a:pPr/>
              <a:t>13</a:t>
            </a:fld>
            <a:r>
              <a:rPr lang="de-DE" sz="900" dirty="0" smtClean="0"/>
              <a:t>  </a:t>
            </a:r>
            <a:endParaRPr lang="de-DE" sz="9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9278" y="1784523"/>
            <a:ext cx="9062207" cy="4740821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buFont typeface="Arial"/>
              <a:buChar char="•"/>
            </a:pPr>
            <a:r>
              <a:rPr lang="en-GB" dirty="0"/>
              <a:t>Eclipse Features to manage </a:t>
            </a:r>
            <a:r>
              <a:rPr lang="en-GB" dirty="0" err="1" smtClean="0"/>
              <a:t>Docker</a:t>
            </a:r>
            <a:r>
              <a:rPr lang="en-GB" dirty="0" smtClean="0"/>
              <a:t> Files, Images, </a:t>
            </a:r>
            <a:r>
              <a:rPr lang="en-GB" smtClean="0"/>
              <a:t>Container etc.</a:t>
            </a:r>
          </a:p>
          <a:p>
            <a:pPr>
              <a:buFont typeface="Arial"/>
              <a:buChar char="•"/>
            </a:pPr>
            <a:r>
              <a:rPr lang="en-GB" dirty="0" smtClean="0"/>
              <a:t>Editor with Code Completion, Validation and Syntax </a:t>
            </a:r>
            <a:r>
              <a:rPr lang="en-GB" dirty="0" err="1" smtClean="0"/>
              <a:t>Highliting</a:t>
            </a:r>
            <a:endParaRPr lang="en-GB" dirty="0" smtClean="0"/>
          </a:p>
          <a:p>
            <a:pPr>
              <a:buFont typeface="Arial"/>
              <a:buChar char="•"/>
            </a:pPr>
            <a:r>
              <a:rPr lang="en-GB" dirty="0" smtClean="0"/>
              <a:t>Build and run </a:t>
            </a:r>
            <a:r>
              <a:rPr lang="en-GB" dirty="0" err="1" smtClean="0"/>
              <a:t>Docker</a:t>
            </a:r>
            <a:r>
              <a:rPr lang="en-GB" dirty="0" smtClean="0"/>
              <a:t> Images with Launch Configuration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Xdocker</a:t>
            </a:r>
            <a:r>
              <a:rPr lang="en-GB" dirty="0"/>
              <a:t> </a:t>
            </a:r>
            <a:r>
              <a:rPr lang="en-GB" dirty="0" smtClean="0"/>
              <a:t>–  An </a:t>
            </a:r>
            <a:r>
              <a:rPr lang="en-GB" dirty="0" err="1" smtClean="0"/>
              <a:t>eXtensible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DSL with IDE Features</a:t>
            </a:r>
            <a:endParaRPr lang="en-GB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smtClean="0"/>
              <a:t>An Eclipse IDE for Docker written in Xtext, Xtend (90%) and Java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en-GB" smtClean="0"/>
              <a:pPr/>
              <a:t>2</a:t>
            </a:fld>
            <a:r>
              <a:rPr lang="en-GB" smtClean="0"/>
              <a:t>  </a:t>
            </a:r>
            <a:endParaRPr lang="en-GB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46" y="1240684"/>
            <a:ext cx="6520650" cy="3916508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26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rcRect t="15079" b="15079"/>
          <a:stretch>
            <a:fillRect/>
          </a:stretch>
        </p:blipFill>
        <p:spPr>
          <a:xfrm>
            <a:off x="1064568" y="1712514"/>
            <a:ext cx="7721589" cy="373271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Xtext</a:t>
            </a:r>
            <a:r>
              <a:rPr lang="en-GB" dirty="0"/>
              <a:t> and Scout </a:t>
            </a:r>
            <a:r>
              <a:rPr lang="en-GB" dirty="0" smtClean="0"/>
              <a:t>both support Web</a:t>
            </a:r>
            <a:endParaRPr lang="en-GB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/>
              <a:t>not develop a Web DSL for </a:t>
            </a:r>
            <a:r>
              <a:rPr lang="en-GB" dirty="0" err="1"/>
              <a:t>Docker</a:t>
            </a:r>
            <a:r>
              <a:rPr lang="en-GB" dirty="0"/>
              <a:t> in a Scout Application?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en-GB" smtClean="0"/>
              <a:pPr/>
              <a:t>3</a:t>
            </a:fld>
            <a:r>
              <a:rPr lang="en-GB" smtClean="0"/>
              <a:t> 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1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3717032"/>
            <a:ext cx="2861599" cy="2641476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bring all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pieces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777" y="1052736"/>
            <a:ext cx="3153623" cy="338437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952" y="4182835"/>
            <a:ext cx="4024520" cy="974357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752" y="2564904"/>
            <a:ext cx="2540000" cy="749300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2496" y="2060848"/>
            <a:ext cx="1688976" cy="168897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Gekrümmte Verbindung 15"/>
          <p:cNvCxnSpPr>
            <a:stCxn id="14" idx="2"/>
            <a:endCxn id="13" idx="1"/>
          </p:cNvCxnSpPr>
          <p:nvPr/>
        </p:nvCxnSpPr>
        <p:spPr bwMode="auto">
          <a:xfrm rot="16200000" flipH="1">
            <a:off x="2000947" y="3399009"/>
            <a:ext cx="1355810" cy="1186200"/>
          </a:xfrm>
          <a:prstGeom prst="curvedConnector2">
            <a:avLst/>
          </a:prstGeom>
          <a:solidFill>
            <a:srgbClr val="00B8FF"/>
          </a:solidFill>
          <a:ln w="603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cxnSp>
      <p:cxnSp>
        <p:nvCxnSpPr>
          <p:cNvPr id="17" name="Gekrümmte Verbindung 16"/>
          <p:cNvCxnSpPr>
            <a:stCxn id="14" idx="0"/>
            <a:endCxn id="15" idx="0"/>
          </p:cNvCxnSpPr>
          <p:nvPr/>
        </p:nvCxnSpPr>
        <p:spPr bwMode="auto">
          <a:xfrm rot="5400000" flipH="1" flipV="1">
            <a:off x="4969340" y="-822740"/>
            <a:ext cx="504056" cy="6271232"/>
          </a:xfrm>
          <a:prstGeom prst="curvedConnector3">
            <a:avLst>
              <a:gd name="adj1" fmla="val 308397"/>
            </a:avLst>
          </a:prstGeom>
          <a:solidFill>
            <a:srgbClr val="00B8FF"/>
          </a:solidFill>
          <a:ln w="603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triangle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cxnSp>
      <p:cxnSp>
        <p:nvCxnSpPr>
          <p:cNvPr id="18" name="Gekrümmte Verbindung 17"/>
          <p:cNvCxnSpPr>
            <a:stCxn id="15" idx="2"/>
            <a:endCxn id="13" idx="3"/>
          </p:cNvCxnSpPr>
          <p:nvPr/>
        </p:nvCxnSpPr>
        <p:spPr bwMode="auto">
          <a:xfrm rot="5400000">
            <a:off x="7366633" y="3679663"/>
            <a:ext cx="920190" cy="1060512"/>
          </a:xfrm>
          <a:prstGeom prst="curvedConnector2">
            <a:avLst/>
          </a:prstGeom>
          <a:solidFill>
            <a:srgbClr val="00B8FF"/>
          </a:solidFill>
          <a:ln w="603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cxnSp>
      <p:sp>
        <p:nvSpPr>
          <p:cNvPr id="21" name="Wolkenförmige Legende 20"/>
          <p:cNvSpPr/>
          <p:nvPr/>
        </p:nvSpPr>
        <p:spPr bwMode="auto">
          <a:xfrm>
            <a:off x="3152800" y="2924944"/>
            <a:ext cx="2376264" cy="1224136"/>
          </a:xfrm>
          <a:prstGeom prst="cloudCallout">
            <a:avLst>
              <a:gd name="adj1" fmla="val -78845"/>
              <a:gd name="adj2" fmla="val 73200"/>
            </a:avLst>
          </a:prstGeom>
          <a:solidFill>
            <a:srgbClr val="3E7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>
                <a:solidFill>
                  <a:schemeClr val="bg1"/>
                </a:solidFill>
                <a:ea typeface="MS Gothic" charset="-128"/>
              </a:rPr>
              <a:t>…put it all together, but how?</a:t>
            </a:r>
            <a:endParaRPr kumimoji="0" lang="en-GB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322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Xtext</a:t>
            </a:r>
            <a:r>
              <a:rPr lang="de-DE" dirty="0" smtClean="0"/>
              <a:t> Web DSL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Migrate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Xdocker</a:t>
            </a:r>
            <a:r>
              <a:rPr lang="de-DE" dirty="0" smtClean="0"/>
              <a:t> DSL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Xtext</a:t>
            </a:r>
            <a:r>
              <a:rPr lang="de-DE" dirty="0" smtClean="0"/>
              <a:t> 2.10.x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5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2201912"/>
            <a:ext cx="4227912" cy="30272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hteck 3"/>
          <p:cNvSpPr/>
          <p:nvPr/>
        </p:nvSpPr>
        <p:spPr bwMode="auto">
          <a:xfrm>
            <a:off x="7401272" y="3282032"/>
            <a:ext cx="1728192" cy="9361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DSL Server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running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 in a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 </a:t>
            </a:r>
            <a:r>
              <a:rPr lang="de-DE" dirty="0" smtClean="0">
                <a:solidFill>
                  <a:schemeClr val="bg1"/>
                </a:solidFill>
                <a:ea typeface="MS Gothic" charset="-128"/>
              </a:rPr>
              <a:t>Web Container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Gothic" charset="-128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>
            <a:off x="4808984" y="3498056"/>
            <a:ext cx="2592288" cy="295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4878315" y="3570064"/>
            <a:ext cx="2450949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 Communication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 bwMode="auto">
          <a:xfrm flipH="1" flipV="1">
            <a:off x="4808984" y="4002112"/>
            <a:ext cx="2592288" cy="295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6918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Scout Neon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Scout Neon </a:t>
            </a:r>
            <a:r>
              <a:rPr lang="de-DE" dirty="0" err="1" smtClean="0"/>
              <a:t>works</a:t>
            </a:r>
            <a:r>
              <a:rPr lang="de-DE" dirty="0" smtClean="0"/>
              <a:t>, Web Integration, JavaScript, </a:t>
            </a:r>
            <a:r>
              <a:rPr lang="de-DE" dirty="0" err="1" smtClean="0"/>
              <a:t>JQuery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r>
              <a:rPr lang="de-DE" dirty="0" smtClean="0"/>
              <a:t> etc.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6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1844824"/>
            <a:ext cx="4315269" cy="34563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hteck 9"/>
          <p:cNvSpPr/>
          <p:nvPr/>
        </p:nvSpPr>
        <p:spPr bwMode="auto">
          <a:xfrm>
            <a:off x="6537175" y="3104964"/>
            <a:ext cx="1728192" cy="9361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Frontend</a:t>
            </a:r>
            <a:b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</a:b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Server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  <a:ea typeface="MS Gothic" charset="-128"/>
              </a:rPr>
              <a:t>(WAR)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Gothic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6537175" y="4797152"/>
            <a:ext cx="1728192" cy="9361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Backend</a:t>
            </a:r>
            <a:b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</a:b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Server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  <a:ea typeface="MS Gothic" charset="-128"/>
              </a:rPr>
              <a:t>(WAR)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Gothic" charset="-128"/>
            </a:endParaRPr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5307829" y="3429000"/>
            <a:ext cx="1229346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" name="Gerade Verbindung mit Pfeil 14"/>
          <p:cNvCxnSpPr/>
          <p:nvPr/>
        </p:nvCxnSpPr>
        <p:spPr bwMode="auto">
          <a:xfrm flipV="1">
            <a:off x="7185247" y="4041068"/>
            <a:ext cx="0" cy="75608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5529063" y="3435866"/>
            <a:ext cx="78316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 rot="16200000">
            <a:off x="6965790" y="4224521"/>
            <a:ext cx="792087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  <p:cxnSp>
        <p:nvCxnSpPr>
          <p:cNvPr id="20" name="Gerade Verbindung mit Pfeil 19"/>
          <p:cNvCxnSpPr/>
          <p:nvPr/>
        </p:nvCxnSpPr>
        <p:spPr bwMode="auto">
          <a:xfrm flipH="1">
            <a:off x="5307829" y="3789040"/>
            <a:ext cx="1229346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2" name="Gerade Verbindung mit Pfeil 21"/>
          <p:cNvCxnSpPr/>
          <p:nvPr/>
        </p:nvCxnSpPr>
        <p:spPr bwMode="auto">
          <a:xfrm>
            <a:off x="7545287" y="4041068"/>
            <a:ext cx="0" cy="75608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5131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7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980728"/>
            <a:ext cx="8625408" cy="52830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632520" y="4437112"/>
            <a:ext cx="1944216" cy="1368152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44488" y="6021288"/>
            <a:ext cx="8928992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766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 REST API Integration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Xtend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8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908720"/>
            <a:ext cx="9031963" cy="5328592"/>
          </a:xfrm>
          <a:prstGeom prst="rect">
            <a:avLst/>
          </a:prstGeom>
        </p:spPr>
      </p:pic>
      <p:sp>
        <p:nvSpPr>
          <p:cNvPr id="7" name="Eine Ecke des Rechtecks schneiden 6"/>
          <p:cNvSpPr/>
          <p:nvPr/>
        </p:nvSpPr>
        <p:spPr bwMode="auto">
          <a:xfrm>
            <a:off x="3656856" y="3284984"/>
            <a:ext cx="2376264" cy="648072"/>
          </a:xfrm>
          <a:prstGeom prst="snip1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3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ea typeface="MS Gothic" charset="-128"/>
              </a:rPr>
              <a:t>Xtend</a:t>
            </a:r>
            <a:r>
              <a:rPr lang="de-DE" sz="3200" dirty="0">
                <a:solidFill>
                  <a:srgbClr val="FFFFFF"/>
                </a:solidFill>
                <a:ea typeface="MS Gothic" charset="-128"/>
              </a:rPr>
              <a:t> </a:t>
            </a:r>
            <a:r>
              <a:rPr kumimoji="0" lang="de-DE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MS Gothic" charset="-128"/>
              </a:rPr>
              <a:t>API</a:t>
            </a:r>
          </a:p>
        </p:txBody>
      </p:sp>
      <p:cxnSp>
        <p:nvCxnSpPr>
          <p:cNvPr id="9" name="Gerade Verbindung mit Pfeil 8"/>
          <p:cNvCxnSpPr>
            <a:stCxn id="7" idx="0"/>
          </p:cNvCxnSpPr>
          <p:nvPr/>
        </p:nvCxnSpPr>
        <p:spPr bwMode="auto">
          <a:xfrm flipV="1">
            <a:off x="6033120" y="3212976"/>
            <a:ext cx="576064" cy="396044"/>
          </a:xfrm>
          <a:prstGeom prst="straightConnector1">
            <a:avLst/>
          </a:prstGeom>
          <a:solidFill>
            <a:srgbClr val="00B8FF"/>
          </a:solidFill>
          <a:ln w="317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  <p:sp>
        <p:nvSpPr>
          <p:cNvPr id="11" name="Rechteck 10"/>
          <p:cNvSpPr/>
          <p:nvPr/>
        </p:nvSpPr>
        <p:spPr bwMode="auto">
          <a:xfrm>
            <a:off x="776536" y="3501008"/>
            <a:ext cx="1728192" cy="64807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MS Gothic" charset="-128"/>
              </a:rPr>
              <a:t>Scout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 Backend</a:t>
            </a:r>
            <a:b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</a:b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Server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Gothic" charset="-128"/>
              </a:rPr>
              <a:t> </a:t>
            </a:r>
            <a:r>
              <a:rPr lang="de-DE" dirty="0" smtClean="0">
                <a:solidFill>
                  <a:schemeClr val="bg1"/>
                </a:solidFill>
                <a:ea typeface="MS Gothic" charset="-128"/>
              </a:rPr>
              <a:t>(WAR)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Gothic" charset="-128"/>
            </a:endParaRPr>
          </a:p>
        </p:txBody>
      </p:sp>
      <p:cxnSp>
        <p:nvCxnSpPr>
          <p:cNvPr id="12" name="Gerade Verbindung mit Pfeil 11"/>
          <p:cNvCxnSpPr>
            <a:stCxn id="11" idx="3"/>
            <a:endCxn id="7" idx="2"/>
          </p:cNvCxnSpPr>
          <p:nvPr/>
        </p:nvCxnSpPr>
        <p:spPr bwMode="auto">
          <a:xfrm flipV="1">
            <a:off x="2504728" y="3609020"/>
            <a:ext cx="1152128" cy="216024"/>
          </a:xfrm>
          <a:prstGeom prst="straightConnector1">
            <a:avLst/>
          </a:prstGeom>
          <a:solidFill>
            <a:srgbClr val="00B8FF"/>
          </a:solidFill>
          <a:ln w="31750" cap="flat" cmpd="sng" algn="ctr">
            <a:solidFill>
              <a:srgbClr val="FF0000"/>
            </a:solidFill>
            <a:prstDash val="sysDash"/>
            <a:round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555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64568" y="1700809"/>
            <a:ext cx="7320813" cy="4608511"/>
          </a:xfrm>
        </p:spPr>
        <p:txBody>
          <a:bodyPr/>
          <a:lstStyle/>
          <a:p>
            <a:r>
              <a:rPr lang="de-DE" dirty="0" err="1">
                <a:solidFill>
                  <a:srgbClr val="AB3000"/>
                </a:solidFill>
                <a:latin typeface="Monaco"/>
              </a:rPr>
              <a:t>docker</a:t>
            </a:r>
            <a:r>
              <a:rPr lang="de-DE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[</a:t>
            </a:r>
            <a:endParaRPr lang="de-DE" dirty="0">
              <a:solidFill>
                <a:srgbClr val="000000"/>
              </a:solidFill>
              <a:latin typeface="Monaco"/>
            </a:endParaRPr>
          </a:p>
          <a:p>
            <a:r>
              <a:rPr lang="de-DE" b="1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callback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= </a:t>
            </a:r>
            <a:r>
              <a:rPr lang="de-DE" b="1" dirty="0" err="1">
                <a:solidFill>
                  <a:srgbClr val="AB3000"/>
                </a:solidFill>
                <a:latin typeface="Monaco"/>
              </a:rPr>
              <a:t>build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b="1" dirty="0">
                <a:solidFill>
                  <a:srgbClr val="2A00FF"/>
                </a:solidFill>
                <a:latin typeface="Monaco"/>
              </a:rPr>
              <a:t>'.</a:t>
            </a:r>
            <a:r>
              <a:rPr lang="de-DE" b="1" dirty="0" smtClean="0">
                <a:solidFill>
                  <a:srgbClr val="2A00FF"/>
                </a:solidFill>
                <a:latin typeface="Monaco"/>
              </a:rPr>
              <a:t>/tomcat8/</a:t>
            </a:r>
            <a:r>
              <a:rPr lang="de-DE" b="1" dirty="0" err="1" smtClean="0">
                <a:solidFill>
                  <a:srgbClr val="2A00FF"/>
                </a:solidFill>
                <a:latin typeface="Monaco"/>
              </a:rPr>
              <a:t>docker</a:t>
            </a:r>
            <a:r>
              <a:rPr lang="de-DE" b="1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de-DE" b="1" dirty="0" smtClean="0">
                <a:solidFill>
                  <a:srgbClr val="000000"/>
                </a:solidFill>
                <a:latin typeface="Monaco"/>
              </a:rPr>
            </a:b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response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callback.awaitCompletion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de-DE" b="1" dirty="0" smtClean="0">
                <a:solidFill>
                  <a:srgbClr val="000000"/>
                </a:solidFill>
                <a:latin typeface="Monaco"/>
              </a:rPr>
            </a:br>
            <a:r>
              <a:rPr lang="de-DE" dirty="0" err="1" smtClean="0">
                <a:solidFill>
                  <a:srgbClr val="000000"/>
                </a:solidFill>
                <a:latin typeface="Monaco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latin typeface="Monaco"/>
              </a:rPr>
              <a:t>response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)</a:t>
            </a:r>
            <a:endParaRPr lang="de-DE" dirty="0">
              <a:solidFill>
                <a:srgbClr val="000000"/>
              </a:solidFill>
              <a:latin typeface="Monaco"/>
            </a:endParaRPr>
          </a:p>
          <a:p>
            <a:r>
              <a:rPr lang="de-DE" b="1" dirty="0">
                <a:solidFill>
                  <a:srgbClr val="000000"/>
                </a:solidFill>
                <a:latin typeface="Monaco"/>
              </a:rPr>
              <a:t>	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id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b="1" dirty="0" err="1" smtClean="0">
                <a:solidFill>
                  <a:srgbClr val="0000C0"/>
                </a:solidFill>
                <a:latin typeface="Monaco"/>
              </a:rPr>
              <a:t>image.</a:t>
            </a:r>
            <a:r>
              <a:rPr lang="de-DE" b="1" dirty="0" err="1" smtClean="0">
                <a:solidFill>
                  <a:srgbClr val="AB3000"/>
                </a:solidFill>
                <a:latin typeface="Monaco"/>
              </a:rPr>
              <a:t>run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de-DE" b="1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de-DE" b="1" u="sng" dirty="0" smtClean="0">
                <a:solidFill>
                  <a:srgbClr val="2A00FF"/>
                </a:solidFill>
                <a:latin typeface="Monaco"/>
              </a:rPr>
              <a:t>/</a:t>
            </a:r>
            <a:r>
              <a:rPr lang="de-DE" b="1" u="sng" dirty="0" err="1" smtClean="0">
                <a:solidFill>
                  <a:srgbClr val="2A00FF"/>
                </a:solidFill>
                <a:latin typeface="Monaco"/>
              </a:rPr>
              <a:t>usr</a:t>
            </a:r>
            <a:r>
              <a:rPr lang="de-DE" b="1" u="sng" dirty="0" smtClean="0">
                <a:solidFill>
                  <a:srgbClr val="2A00FF"/>
                </a:solidFill>
                <a:latin typeface="Monaco"/>
              </a:rPr>
              <a:t>/</a:t>
            </a:r>
            <a:r>
              <a:rPr lang="de-DE" b="1" u="sng" dirty="0" err="1" smtClean="0">
                <a:solidFill>
                  <a:srgbClr val="2A00FF"/>
                </a:solidFill>
                <a:latin typeface="Monaco"/>
              </a:rPr>
              <a:t>share</a:t>
            </a:r>
            <a:r>
              <a:rPr lang="de-DE" b="1" u="sng" dirty="0" smtClean="0">
                <a:solidFill>
                  <a:srgbClr val="2A00FF"/>
                </a:solidFill>
                <a:latin typeface="Monaco"/>
              </a:rPr>
              <a:t>/tomcat8/bin/</a:t>
            </a:r>
            <a:r>
              <a:rPr lang="de-DE" b="1" u="sng" dirty="0" err="1" smtClean="0">
                <a:solidFill>
                  <a:srgbClr val="2A00FF"/>
                </a:solidFill>
                <a:latin typeface="Monaco"/>
              </a:rPr>
              <a:t>catalina.sh</a:t>
            </a:r>
            <a:r>
              <a:rPr lang="de-DE" b="1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de-DE" b="1" u="sng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de-DE" b="1" u="sng" dirty="0" smtClean="0">
                <a:solidFill>
                  <a:srgbClr val="000000"/>
                </a:solidFill>
                <a:latin typeface="Monaco"/>
              </a:rPr>
            </a:br>
            <a:r>
              <a:rPr lang="de-DE" dirty="0" err="1" smtClean="0">
                <a:solidFill>
                  <a:srgbClr val="000000"/>
                </a:solidFill>
                <a:latin typeface="Monaco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dirty="0">
                <a:solidFill>
                  <a:srgbClr val="2A00FF"/>
                </a:solidFill>
                <a:latin typeface="Monaco"/>
              </a:rPr>
              <a:t>'''</a:t>
            </a:r>
            <a:r>
              <a:rPr lang="de-DE" dirty="0" err="1">
                <a:solidFill>
                  <a:srgbClr val="2A00FF"/>
                </a:solidFill>
                <a:highlight>
                  <a:srgbClr val="DCDCDC"/>
                </a:highlight>
                <a:latin typeface="Monaco"/>
              </a:rPr>
              <a:t>Cotainer</a:t>
            </a:r>
            <a:r>
              <a:rPr lang="de-DE" dirty="0">
                <a:solidFill>
                  <a:srgbClr val="2A00FF"/>
                </a:solidFill>
                <a:highlight>
                  <a:srgbClr val="DCDCDC"/>
                </a:highlight>
                <a:latin typeface="Monaco"/>
              </a:rPr>
              <a:t> </a:t>
            </a:r>
            <a:r>
              <a:rPr lang="de-DE" dirty="0" err="1">
                <a:solidFill>
                  <a:srgbClr val="2A00FF"/>
                </a:solidFill>
                <a:highlight>
                  <a:srgbClr val="DCDCDC"/>
                </a:highlight>
                <a:latin typeface="Monaco"/>
              </a:rPr>
              <a:t>id</a:t>
            </a:r>
            <a:r>
              <a:rPr lang="de-DE" dirty="0">
                <a:solidFill>
                  <a:srgbClr val="2A00FF"/>
                </a:solidFill>
                <a:highlight>
                  <a:srgbClr val="DCDCDC"/>
                </a:highlight>
                <a:latin typeface="Monaco"/>
              </a:rPr>
              <a:t> = </a:t>
            </a:r>
            <a:r>
              <a:rPr lang="de-DE" dirty="0">
                <a:solidFill>
                  <a:srgbClr val="000000"/>
                </a:solidFill>
                <a:highlight>
                  <a:srgbClr val="DCDCDC"/>
                </a:highlight>
                <a:latin typeface="Monaco"/>
              </a:rPr>
              <a:t>«</a:t>
            </a:r>
            <a:r>
              <a:rPr lang="de-DE" dirty="0" err="1">
                <a:solidFill>
                  <a:srgbClr val="000000"/>
                </a:solidFill>
                <a:highlight>
                  <a:srgbClr val="DCDCDC"/>
                </a:highlight>
                <a:latin typeface="Monaco"/>
              </a:rPr>
              <a:t>id</a:t>
            </a:r>
            <a:r>
              <a:rPr lang="de-DE" dirty="0" smtClean="0">
                <a:solidFill>
                  <a:srgbClr val="000000"/>
                </a:solidFill>
                <a:highlight>
                  <a:srgbClr val="DCDCDC"/>
                </a:highlight>
                <a:latin typeface="Monaco"/>
              </a:rPr>
              <a:t>»</a:t>
            </a:r>
            <a:r>
              <a:rPr lang="de-DE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de-DE" dirty="0">
                <a:solidFill>
                  <a:srgbClr val="2A00FF"/>
                </a:solidFill>
                <a:latin typeface="Monaco"/>
              </a:rPr>
              <a:t>''</a:t>
            </a:r>
            <a:r>
              <a:rPr lang="de-DE" dirty="0" smtClean="0">
                <a:solidFill>
                  <a:srgbClr val="000000"/>
                </a:solidFill>
                <a:highlight>
                  <a:srgbClr val="DCDCDC"/>
                </a:highlight>
                <a:latin typeface="Monaco"/>
              </a:rPr>
              <a:t>)</a:t>
            </a:r>
            <a:endParaRPr lang="de-DE" dirty="0">
              <a:solidFill>
                <a:srgbClr val="000000"/>
              </a:solidFill>
              <a:latin typeface="Monaco"/>
            </a:endParaRPr>
          </a:p>
          <a:p>
            <a:r>
              <a:rPr lang="de-DE" dirty="0">
                <a:solidFill>
                  <a:srgbClr val="000000"/>
                </a:solidFill>
                <a:latin typeface="Monaco"/>
              </a:rPr>
              <a:t>	</a:t>
            </a:r>
            <a:r>
              <a:rPr lang="de-DE" dirty="0" err="1" smtClean="0">
                <a:solidFill>
                  <a:srgbClr val="AB3000"/>
                </a:solidFill>
                <a:latin typeface="Monaco"/>
              </a:rPr>
              <a:t>images</a:t>
            </a:r>
            <a:r>
              <a:rPr lang="de-DE" dirty="0" err="1" smtClean="0">
                <a:solidFill>
                  <a:srgbClr val="000000"/>
                </a:solidFill>
                <a:latin typeface="Monaco"/>
              </a:rPr>
              <a:t>.forEach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 [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pl-PL" dirty="0" smtClean="0">
                <a:solidFill>
                  <a:srgbClr val="000000"/>
                </a:solidFill>
                <a:latin typeface="Monaco"/>
              </a:rPr>
            </a:br>
            <a:r>
              <a:rPr lang="pl-P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pl-PL" dirty="0" err="1" smtClean="0">
                <a:solidFill>
                  <a:srgbClr val="000000"/>
                </a:solidFill>
                <a:latin typeface="Monaco"/>
              </a:rPr>
              <a:t>print</a:t>
            </a:r>
            <a:r>
              <a:rPr lang="pl-PL" dirty="0">
                <a:solidFill>
                  <a:srgbClr val="000000"/>
                </a:solidFill>
                <a:latin typeface="Monaco"/>
              </a:rPr>
              <a:t>(</a:t>
            </a:r>
            <a:r>
              <a:rPr lang="pl-PL" b="1" dirty="0" err="1">
                <a:solidFill>
                  <a:srgbClr val="7F0055"/>
                </a:solidFill>
                <a:latin typeface="Monaco"/>
              </a:rPr>
              <a:t>it</a:t>
            </a:r>
            <a:r>
              <a:rPr lang="pl-PL" b="1" dirty="0" err="1">
                <a:solidFill>
                  <a:srgbClr val="000000"/>
                </a:solidFill>
                <a:latin typeface="Monaco"/>
              </a:rPr>
              <a:t>.id</a:t>
            </a:r>
            <a:r>
              <a:rPr lang="pl-PL" b="1" dirty="0">
                <a:solidFill>
                  <a:srgbClr val="000000"/>
                </a:solidFill>
                <a:latin typeface="Monaco"/>
              </a:rPr>
              <a:t> + </a:t>
            </a:r>
            <a:r>
              <a:rPr lang="pl-PL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pl-PL" b="1" dirty="0" smtClean="0">
                <a:solidFill>
                  <a:srgbClr val="2A00FF"/>
                </a:solidFill>
                <a:latin typeface="Monaco"/>
              </a:rPr>
              <a:t> </a:t>
            </a:r>
            <a:r>
              <a:rPr lang="pl-PL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pl-PL" b="1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pl-PL" b="1" dirty="0" smtClean="0">
                <a:solidFill>
                  <a:srgbClr val="000000"/>
                </a:solidFill>
                <a:latin typeface="Monaco"/>
              </a:rPr>
            </a:br>
            <a:r>
              <a:rPr lang="pl-PL" b="1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pl-PL" dirty="0" err="1" smtClean="0">
                <a:solidFill>
                  <a:srgbClr val="000000"/>
                </a:solidFill>
                <a:latin typeface="Monaco"/>
              </a:rPr>
              <a:t>println</a:t>
            </a:r>
            <a:r>
              <a:rPr lang="pl-PL" dirty="0">
                <a:solidFill>
                  <a:srgbClr val="000000"/>
                </a:solidFill>
                <a:latin typeface="Monaco"/>
              </a:rPr>
              <a:t>(</a:t>
            </a:r>
            <a:r>
              <a:rPr lang="pl-PL" b="1" dirty="0" err="1">
                <a:solidFill>
                  <a:srgbClr val="7F0055"/>
                </a:solidFill>
                <a:latin typeface="Monaco"/>
              </a:rPr>
              <a:t>it</a:t>
            </a:r>
            <a:r>
              <a:rPr lang="pl-PL" b="1" dirty="0" err="1">
                <a:solidFill>
                  <a:srgbClr val="000000"/>
                </a:solidFill>
                <a:latin typeface="Monaco"/>
              </a:rPr>
              <a:t>.repoTags.</a:t>
            </a:r>
            <a:r>
              <a:rPr lang="pl-PL" b="1" dirty="0" err="1">
                <a:solidFill>
                  <a:srgbClr val="AB3000"/>
                </a:solidFill>
                <a:latin typeface="Monaco"/>
              </a:rPr>
              <a:t>get</a:t>
            </a:r>
            <a:r>
              <a:rPr lang="pl-PL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pl-PL" b="1" dirty="0">
                <a:solidFill>
                  <a:srgbClr val="7D7D7D"/>
                </a:solidFill>
                <a:latin typeface="Monaco"/>
              </a:rPr>
              <a:t>0</a:t>
            </a:r>
            <a:r>
              <a:rPr lang="pl-PL" b="1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r>
              <a:rPr lang="pl-PL" dirty="0" smtClean="0">
                <a:solidFill>
                  <a:srgbClr val="000000"/>
                </a:solidFill>
                <a:latin typeface="Monaco"/>
              </a:rPr>
              <a:t>	]</a:t>
            </a:r>
            <a:endParaRPr lang="pl-PL" dirty="0">
              <a:solidFill>
                <a:srgbClr val="000000"/>
              </a:solidFill>
              <a:latin typeface="Monaco"/>
            </a:endParaRPr>
          </a:p>
          <a:p>
            <a:r>
              <a:rPr lang="pl-PL" b="1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callback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= </a:t>
            </a:r>
            <a:r>
              <a:rPr lang="de-DE" b="1" dirty="0" smtClean="0">
                <a:solidFill>
                  <a:srgbClr val="AB3000"/>
                </a:solidFill>
                <a:latin typeface="Monaco"/>
              </a:rPr>
              <a:t>pull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de-DE" b="1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de-DE" b="1" u="sng" dirty="0" err="1" smtClean="0">
                <a:solidFill>
                  <a:srgbClr val="2A00FF"/>
                </a:solidFill>
                <a:latin typeface="Monaco"/>
              </a:rPr>
              <a:t>tomcat:latest</a:t>
            </a:r>
            <a:r>
              <a:rPr lang="de-DE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de-DE" b="1" dirty="0" smtClean="0">
                <a:solidFill>
                  <a:srgbClr val="000000"/>
                </a:solidFill>
                <a:latin typeface="Monaco"/>
              </a:rPr>
            </a:b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val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/>
              </a:rPr>
              <a:t>result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callback.awaitCompletion</a:t>
            </a:r>
            <a:r>
              <a:rPr lang="de-DE" b="1" dirty="0">
                <a:solidFill>
                  <a:srgbClr val="000000"/>
                </a:solidFill>
                <a:latin typeface="Monaco"/>
              </a:rPr>
              <a:t/>
            </a:r>
            <a:br>
              <a:rPr lang="de-DE" b="1" dirty="0">
                <a:solidFill>
                  <a:srgbClr val="000000"/>
                </a:solidFill>
                <a:latin typeface="Monaco"/>
              </a:rPr>
            </a:br>
            <a:r>
              <a:rPr lang="de-DE" dirty="0" err="1" smtClean="0">
                <a:solidFill>
                  <a:srgbClr val="000000"/>
                </a:solidFill>
                <a:latin typeface="Monaco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result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de-DE" dirty="0" smtClean="0">
                <a:solidFill>
                  <a:srgbClr val="000000"/>
                </a:solidFill>
                <a:latin typeface="Monaco"/>
              </a:rPr>
            </a:br>
            <a:r>
              <a:rPr lang="pl-PL" dirty="0" smtClean="0">
                <a:solidFill>
                  <a:srgbClr val="000000"/>
                </a:solidFill>
                <a:latin typeface="Monaco"/>
              </a:rPr>
              <a:t>...</a:t>
            </a:r>
            <a:endParaRPr lang="pl-PL" dirty="0">
              <a:solidFill>
                <a:srgbClr val="000000"/>
              </a:solidFill>
              <a:latin typeface="Monaco"/>
            </a:endParaRPr>
          </a:p>
          <a:p>
            <a:r>
              <a:rPr lang="pl-PL" dirty="0" smtClean="0">
                <a:solidFill>
                  <a:srgbClr val="000000"/>
                </a:solidFill>
                <a:latin typeface="Monaco"/>
              </a:rPr>
              <a:t>]</a:t>
            </a:r>
            <a:endParaRPr lang="pl-PL" dirty="0">
              <a:solidFill>
                <a:srgbClr val="000000"/>
              </a:solidFill>
              <a:latin typeface="Monaco"/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9278" y="332656"/>
            <a:ext cx="9062207" cy="504056"/>
          </a:xfrm>
        </p:spPr>
        <p:txBody>
          <a:bodyPr/>
          <a:lstStyle/>
          <a:p>
            <a:r>
              <a:rPr lang="de-DE" dirty="0" err="1" smtClean="0"/>
              <a:t>Xtend</a:t>
            </a:r>
            <a:r>
              <a:rPr lang="de-DE" dirty="0" smtClean="0"/>
              <a:t> API </a:t>
            </a:r>
            <a:r>
              <a:rPr lang="de-DE" dirty="0" err="1" smtClean="0"/>
              <a:t>for</a:t>
            </a:r>
            <a:r>
              <a:rPr lang="de-DE" dirty="0" smtClean="0"/>
              <a:t> Docker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internal</a:t>
            </a:r>
            <a:r>
              <a:rPr lang="de-DE" dirty="0" smtClean="0"/>
              <a:t> DSL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9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55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temis_PPT_template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itemis_PPT_template</Template>
  <TotalTime>0</TotalTime>
  <Words>566</Words>
  <Application>Microsoft Macintosh PowerPoint</Application>
  <PresentationFormat>A4-Papier (210x297 mm)</PresentationFormat>
  <Paragraphs>102</Paragraphs>
  <Slides>13</Slides>
  <Notes>12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itemis_PPT_template</vt:lpstr>
      <vt:lpstr>DSLs, Scout and Docker in the Web</vt:lpstr>
      <vt:lpstr>Xdocker –  An eXtensible Docker DSL with IDE Features</vt:lpstr>
      <vt:lpstr>Xtext and Scout both support Web</vt:lpstr>
      <vt:lpstr>How to bring all these pieces together?</vt:lpstr>
      <vt:lpstr>Xtext Web DSL Architecture</vt:lpstr>
      <vt:lpstr>Scout Neon Architecture</vt:lpstr>
      <vt:lpstr>Docker Architecture</vt:lpstr>
      <vt:lpstr>Docker REST API Integration with Xtend</vt:lpstr>
      <vt:lpstr>Xtend API for Docker as internal DSL</vt:lpstr>
      <vt:lpstr>Xtend in Scout</vt:lpstr>
      <vt:lpstr>Xdocker Web App Architecture</vt:lpstr>
      <vt:lpstr>Demo – „Xdocker in Action“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Birgit_1</dc:creator>
  <cp:lastModifiedBy>Serano Colameo</cp:lastModifiedBy>
  <cp:revision>1004</cp:revision>
  <cp:lastPrinted>2013-06-26T13:07:11Z</cp:lastPrinted>
  <dcterms:created xsi:type="dcterms:W3CDTF">2011-10-04T12:28:59Z</dcterms:created>
  <dcterms:modified xsi:type="dcterms:W3CDTF">2016-06-23T14:49:06Z</dcterms:modified>
</cp:coreProperties>
</file>