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670550" cx="10080625"/>
  <p:notesSz cx="7772400" cy="10058400"/>
  <p:embeddedFontLst>
    <p:embeddedFont>
      <p:font typeface="Lato"/>
      <p:regular r:id="rId19"/>
      <p:bold r:id="rId20"/>
      <p:italic r:id="rId21"/>
      <p:boldItalic r:id="rId22"/>
    </p:embeddedFont>
    <p:embeddedFont>
      <p:font typeface="No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u+oBSWBMjr4pNozV3lFA4/AH7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NotoSans-bold.fntdata"/><Relationship Id="rId23" Type="http://schemas.openxmlformats.org/officeDocument/2006/relationships/font" Target="fonts/NotoSans-regular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NotoSans-boldItalic.fntdata"/><Relationship Id="rId25" Type="http://schemas.openxmlformats.org/officeDocument/2006/relationships/font" Target="fonts/Noto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Lato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7c7bb3777_1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17c7bb3777_1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0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1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3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5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6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6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7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7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8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9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0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1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1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1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53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8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9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0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0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6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6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1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2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2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62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2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2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2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s://icons8.com/illustrations/author/5ec7b0e101d0360016f3d1b3" TargetMode="External"/><Relationship Id="rId2" Type="http://schemas.openxmlformats.org/officeDocument/2006/relationships/hyperlink" Target="https://icons8.com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hyperlink" Target="https://icons8.com/illustrations/author/5ec7b0e101d0360016f3d1b3" TargetMode="External"/><Relationship Id="rId2" Type="http://schemas.openxmlformats.org/officeDocument/2006/relationships/hyperlink" Target="https://icons8.com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3474720" y="1737360"/>
            <a:ext cx="3108240" cy="1005120"/>
          </a:xfrm>
          <a:prstGeom prst="rect">
            <a:avLst/>
          </a:prstGeom>
          <a:solidFill>
            <a:srgbClr val="5983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7315200" y="1920240"/>
            <a:ext cx="1462320" cy="1645200"/>
          </a:xfrm>
          <a:prstGeom prst="rect">
            <a:avLst/>
          </a:prstGeom>
          <a:solidFill>
            <a:srgbClr val="B4C7DC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1"/>
          <p:cNvSpPr/>
          <p:nvPr/>
        </p:nvSpPr>
        <p:spPr>
          <a:xfrm>
            <a:off x="0" y="3017520"/>
            <a:ext cx="365040" cy="1096560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" name="Google Shape;9;p11"/>
          <p:cNvGrpSpPr/>
          <p:nvPr/>
        </p:nvGrpSpPr>
        <p:grpSpPr>
          <a:xfrm>
            <a:off x="0" y="0"/>
            <a:ext cx="10080000" cy="4114080"/>
            <a:chOff x="0" y="0"/>
            <a:chExt cx="10080000" cy="4114080"/>
          </a:xfrm>
        </p:grpSpPr>
        <p:sp>
          <p:nvSpPr>
            <p:cNvPr id="10" name="Google Shape;10;p11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0" y="1280160"/>
              <a:ext cx="1553760" cy="639360"/>
            </a:xfrm>
            <a:prstGeom prst="rect">
              <a:avLst/>
            </a:prstGeom>
            <a:solidFill>
              <a:srgbClr val="729FC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914400" y="1920240"/>
              <a:ext cx="1279440" cy="1828080"/>
            </a:xfrm>
            <a:prstGeom prst="rect">
              <a:avLst/>
            </a:prstGeom>
            <a:solidFill>
              <a:srgbClr val="CED4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194560" y="548640"/>
              <a:ext cx="1279440" cy="1828080"/>
            </a:xfrm>
            <a:prstGeom prst="rect">
              <a:avLst/>
            </a:prstGeom>
            <a:solidFill>
              <a:srgbClr val="DEE6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474720" y="1188720"/>
              <a:ext cx="365040" cy="36504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4206240" y="0"/>
              <a:ext cx="1462320" cy="91368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4663440" y="914400"/>
              <a:ext cx="1005120" cy="456480"/>
            </a:xfrm>
            <a:prstGeom prst="rect">
              <a:avLst/>
            </a:prstGeom>
            <a:solidFill>
              <a:srgbClr val="DE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4114800" y="2743200"/>
              <a:ext cx="1462320" cy="100512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6583680" y="1463040"/>
              <a:ext cx="1553760" cy="456480"/>
            </a:xfrm>
            <a:prstGeom prst="rect">
              <a:avLst/>
            </a:prstGeom>
            <a:solidFill>
              <a:srgbClr val="B2B2B2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2743200" y="2377440"/>
              <a:ext cx="547920" cy="822240"/>
            </a:xfrm>
            <a:prstGeom prst="rect">
              <a:avLst/>
            </a:prstGeom>
            <a:solidFill>
              <a:srgbClr val="F4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8595360" y="0"/>
              <a:ext cx="1484640" cy="146232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6766560" y="0"/>
              <a:ext cx="273600" cy="1005120"/>
            </a:xfrm>
            <a:prstGeom prst="rect">
              <a:avLst/>
            </a:prstGeom>
            <a:solidFill>
              <a:srgbClr val="2F4550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1554480" y="0"/>
              <a:ext cx="182160" cy="913680"/>
            </a:xfrm>
            <a:prstGeom prst="rect">
              <a:avLst/>
            </a:prstGeom>
            <a:solidFill>
              <a:srgbClr val="598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9601200" y="2560320"/>
              <a:ext cx="365040" cy="155376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8778240" y="1828800"/>
              <a:ext cx="365040" cy="36504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11"/>
          <p:cNvSpPr/>
          <p:nvPr/>
        </p:nvSpPr>
        <p:spPr>
          <a:xfrm>
            <a:off x="0" y="4140000"/>
            <a:ext cx="10079280" cy="1529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1"/>
          <p:cNvSpPr txBox="1"/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846320" y="4846320"/>
            <a:ext cx="2132280" cy="2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None/>
            </a:pP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Illustrations  by 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Pixeltrue</a:t>
            </a: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icons8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>
            <a:off x="2160" y="4719600"/>
            <a:ext cx="10076040" cy="957960"/>
            <a:chOff x="2160" y="4719600"/>
            <a:chExt cx="10076040" cy="957960"/>
          </a:xfrm>
        </p:grpSpPr>
        <p:grpSp>
          <p:nvGrpSpPr>
            <p:cNvPr id="79" name="Google Shape;79;p13"/>
            <p:cNvGrpSpPr/>
            <p:nvPr/>
          </p:nvGrpSpPr>
          <p:grpSpPr>
            <a:xfrm>
              <a:off x="2345040" y="4719600"/>
              <a:ext cx="7733160" cy="950040"/>
              <a:chOff x="2345040" y="4719600"/>
              <a:chExt cx="7733160" cy="950040"/>
            </a:xfrm>
          </p:grpSpPr>
          <p:grpSp>
            <p:nvGrpSpPr>
              <p:cNvPr id="80" name="Google Shape;80;p13"/>
              <p:cNvGrpSpPr/>
              <p:nvPr/>
            </p:nvGrpSpPr>
            <p:grpSpPr>
              <a:xfrm>
                <a:off x="2345040" y="4719600"/>
                <a:ext cx="7733160" cy="950040"/>
                <a:chOff x="2345040" y="4719600"/>
                <a:chExt cx="7733160" cy="950040"/>
              </a:xfrm>
            </p:grpSpPr>
            <p:sp>
              <p:nvSpPr>
                <p:cNvPr id="81" name="Google Shape;81;p13"/>
                <p:cNvSpPr/>
                <p:nvPr/>
              </p:nvSpPr>
              <p:spPr>
                <a:xfrm flipH="1">
                  <a:off x="2345040" y="4727160"/>
                  <a:ext cx="7733160" cy="94248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 flipH="1">
                  <a:off x="8701560" y="4836960"/>
                  <a:ext cx="825120" cy="33912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 flipH="1">
                  <a:off x="8148960" y="4898520"/>
                  <a:ext cx="134280" cy="34308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 flipH="1">
                  <a:off x="9474120" y="4719600"/>
                  <a:ext cx="134640" cy="85680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" name="Google Shape;85;p13"/>
              <p:cNvSpPr/>
              <p:nvPr/>
            </p:nvSpPr>
            <p:spPr>
              <a:xfrm flipH="1">
                <a:off x="5384520" y="4727160"/>
                <a:ext cx="1931760" cy="68472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 flipH="1">
                <a:off x="5522040" y="5070600"/>
                <a:ext cx="686520" cy="51336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 flipH="1">
                <a:off x="2898000" y="4727160"/>
                <a:ext cx="134640" cy="51444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 flipH="1">
                <a:off x="3588840" y="4727160"/>
                <a:ext cx="963360" cy="16704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 flipH="1">
                <a:off x="3726000" y="5070600"/>
                <a:ext cx="411120" cy="51336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flipH="1">
                <a:off x="6905880" y="5415480"/>
                <a:ext cx="1239840" cy="1684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2160" y="4727520"/>
              <a:ext cx="7733160" cy="950040"/>
              <a:chOff x="2160" y="4727520"/>
              <a:chExt cx="7733160" cy="950040"/>
            </a:xfrm>
          </p:grpSpPr>
          <p:grpSp>
            <p:nvGrpSpPr>
              <p:cNvPr id="92" name="Google Shape;92;p13"/>
              <p:cNvGrpSpPr/>
              <p:nvPr/>
            </p:nvGrpSpPr>
            <p:grpSpPr>
              <a:xfrm>
                <a:off x="2160" y="4727520"/>
                <a:ext cx="7733160" cy="950040"/>
                <a:chOff x="2160" y="4727520"/>
                <a:chExt cx="7733160" cy="950040"/>
              </a:xfrm>
            </p:grpSpPr>
            <p:sp>
              <p:nvSpPr>
                <p:cNvPr id="93" name="Google Shape;93;p13"/>
                <p:cNvSpPr/>
                <p:nvPr/>
              </p:nvSpPr>
              <p:spPr>
                <a:xfrm>
                  <a:off x="2160" y="4735080"/>
                  <a:ext cx="7733160" cy="94248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554040" y="4844880"/>
                  <a:ext cx="825120" cy="33912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1797120" y="4906440"/>
                  <a:ext cx="134280" cy="34308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471960" y="4727520"/>
                  <a:ext cx="134640" cy="85680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" name="Google Shape;97;p13"/>
              <p:cNvSpPr/>
              <p:nvPr/>
            </p:nvSpPr>
            <p:spPr>
              <a:xfrm>
                <a:off x="2764440" y="4735080"/>
                <a:ext cx="1931760" cy="68472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871800" y="5078520"/>
                <a:ext cx="686520" cy="51336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7048080" y="4735080"/>
                <a:ext cx="134640" cy="51444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5528520" y="4735080"/>
                <a:ext cx="963360" cy="16704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5943600" y="5078520"/>
                <a:ext cx="411120" cy="51336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1935000" y="5423400"/>
                <a:ext cx="1239840" cy="1684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60" y="231840"/>
            <a:ext cx="799200" cy="847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3"/>
          <p:cNvCxnSpPr/>
          <p:nvPr/>
        </p:nvCxnSpPr>
        <p:spPr>
          <a:xfrm>
            <a:off x="1080360" y="289800"/>
            <a:ext cx="360" cy="646200"/>
          </a:xfrm>
          <a:prstGeom prst="straightConnector1">
            <a:avLst/>
          </a:prstGeom>
          <a:noFill/>
          <a:ln cap="flat" cmpd="sng" w="54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3"/>
          <p:cNvSpPr txBox="1"/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13"/>
          <p:cNvSpPr txBox="1"/>
          <p:nvPr>
            <p:ph idx="2"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4846320" y="4846320"/>
            <a:ext cx="2132280" cy="2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None/>
            </a:pP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Illustrations  by 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Pixeltrue</a:t>
            </a:r>
            <a:r>
              <a:rPr b="0" i="0" lang="es-MX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0" i="0" lang="es-MX" sz="1000" u="sng" cap="none" strike="noStrik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icons8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5"/>
          <p:cNvGrpSpPr/>
          <p:nvPr/>
        </p:nvGrpSpPr>
        <p:grpSpPr>
          <a:xfrm>
            <a:off x="2160" y="4719600"/>
            <a:ext cx="10076040" cy="957960"/>
            <a:chOff x="2160" y="4719600"/>
            <a:chExt cx="10076040" cy="957960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2345040" y="4719600"/>
              <a:ext cx="7733160" cy="950040"/>
              <a:chOff x="2345040" y="4719600"/>
              <a:chExt cx="7733160" cy="950040"/>
            </a:xfrm>
          </p:grpSpPr>
          <p:grpSp>
            <p:nvGrpSpPr>
              <p:cNvPr id="160" name="Google Shape;160;p15"/>
              <p:cNvGrpSpPr/>
              <p:nvPr/>
            </p:nvGrpSpPr>
            <p:grpSpPr>
              <a:xfrm>
                <a:off x="2345040" y="4719600"/>
                <a:ext cx="7733160" cy="950040"/>
                <a:chOff x="2345040" y="4719600"/>
                <a:chExt cx="7733160" cy="950040"/>
              </a:xfrm>
            </p:grpSpPr>
            <p:sp>
              <p:nvSpPr>
                <p:cNvPr id="161" name="Google Shape;161;p15"/>
                <p:cNvSpPr/>
                <p:nvPr/>
              </p:nvSpPr>
              <p:spPr>
                <a:xfrm flipH="1">
                  <a:off x="2345040" y="4727160"/>
                  <a:ext cx="7733160" cy="94248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 flipH="1">
                  <a:off x="8701560" y="4836960"/>
                  <a:ext cx="825120" cy="33912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 flipH="1">
                  <a:off x="8148960" y="4898520"/>
                  <a:ext cx="134280" cy="34308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 flipH="1">
                  <a:off x="9474120" y="4719600"/>
                  <a:ext cx="134640" cy="85680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5" name="Google Shape;165;p15"/>
              <p:cNvSpPr/>
              <p:nvPr/>
            </p:nvSpPr>
            <p:spPr>
              <a:xfrm flipH="1">
                <a:off x="5384520" y="4727160"/>
                <a:ext cx="1931760" cy="68472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 flipH="1">
                <a:off x="5522040" y="5070600"/>
                <a:ext cx="686520" cy="51336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 flipH="1">
                <a:off x="2898000" y="4727160"/>
                <a:ext cx="134640" cy="51444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 flipH="1">
                <a:off x="3588840" y="4727160"/>
                <a:ext cx="963360" cy="16704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 flipH="1">
                <a:off x="3726000" y="5070600"/>
                <a:ext cx="411120" cy="51336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 flipH="1">
                <a:off x="6905880" y="5415480"/>
                <a:ext cx="1239840" cy="1684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5"/>
            <p:cNvGrpSpPr/>
            <p:nvPr/>
          </p:nvGrpSpPr>
          <p:grpSpPr>
            <a:xfrm>
              <a:off x="2160" y="4727520"/>
              <a:ext cx="7733160" cy="950040"/>
              <a:chOff x="2160" y="4727520"/>
              <a:chExt cx="7733160" cy="950040"/>
            </a:xfrm>
          </p:grpSpPr>
          <p:grpSp>
            <p:nvGrpSpPr>
              <p:cNvPr id="172" name="Google Shape;172;p15"/>
              <p:cNvGrpSpPr/>
              <p:nvPr/>
            </p:nvGrpSpPr>
            <p:grpSpPr>
              <a:xfrm>
                <a:off x="2160" y="4727520"/>
                <a:ext cx="7733160" cy="950040"/>
                <a:chOff x="2160" y="4727520"/>
                <a:chExt cx="7733160" cy="950040"/>
              </a:xfrm>
            </p:grpSpPr>
            <p:sp>
              <p:nvSpPr>
                <p:cNvPr id="173" name="Google Shape;173;p15"/>
                <p:cNvSpPr/>
                <p:nvPr/>
              </p:nvSpPr>
              <p:spPr>
                <a:xfrm>
                  <a:off x="2160" y="4735080"/>
                  <a:ext cx="7733160" cy="94248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554040" y="4844880"/>
                  <a:ext cx="825120" cy="339120"/>
                </a:xfrm>
                <a:prstGeom prst="rect">
                  <a:avLst/>
                </a:prstGeom>
                <a:solidFill>
                  <a:srgbClr val="DEE6EF"/>
                </a:solidFill>
                <a:ln cap="flat" cmpd="sng" w="9525">
                  <a:solidFill>
                    <a:srgbClr val="DEE6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5"/>
                <p:cNvSpPr/>
                <p:nvPr/>
              </p:nvSpPr>
              <p:spPr>
                <a:xfrm>
                  <a:off x="1797120" y="4906440"/>
                  <a:ext cx="134280" cy="343080"/>
                </a:xfrm>
                <a:prstGeom prst="rect">
                  <a:avLst/>
                </a:prstGeom>
                <a:solidFill>
                  <a:srgbClr val="3465A4"/>
                </a:solidFill>
                <a:ln cap="flat" cmpd="sng" w="9525">
                  <a:solidFill>
                    <a:srgbClr val="35526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5"/>
                <p:cNvSpPr/>
                <p:nvPr/>
              </p:nvSpPr>
              <p:spPr>
                <a:xfrm>
                  <a:off x="471960" y="4727520"/>
                  <a:ext cx="134640" cy="856800"/>
                </a:xfrm>
                <a:prstGeom prst="rect">
                  <a:avLst/>
                </a:prstGeom>
                <a:solidFill>
                  <a:srgbClr val="B4C7DC"/>
                </a:solidFill>
                <a:ln cap="flat" cmpd="sng" w="9525">
                  <a:solidFill>
                    <a:srgbClr val="B4C7D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7" name="Google Shape;177;p15"/>
              <p:cNvSpPr/>
              <p:nvPr/>
            </p:nvSpPr>
            <p:spPr>
              <a:xfrm>
                <a:off x="2764440" y="4735080"/>
                <a:ext cx="1931760" cy="684720"/>
              </a:xfrm>
              <a:prstGeom prst="rect">
                <a:avLst/>
              </a:prstGeom>
              <a:solidFill>
                <a:srgbClr val="DEE6EF"/>
              </a:solidFill>
              <a:ln cap="flat" cmpd="sng" w="9525">
                <a:solidFill>
                  <a:srgbClr val="DEE6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3871800" y="5078520"/>
                <a:ext cx="686520" cy="513360"/>
              </a:xfrm>
              <a:prstGeom prst="rect">
                <a:avLst/>
              </a:prstGeom>
              <a:solidFill>
                <a:srgbClr val="2A6099"/>
              </a:solidFill>
              <a:ln cap="flat" cmpd="sng" w="9525">
                <a:solidFill>
                  <a:srgbClr val="2A60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7048080" y="4735080"/>
                <a:ext cx="134640" cy="514440"/>
              </a:xfrm>
              <a:prstGeom prst="rect">
                <a:avLst/>
              </a:prstGeom>
              <a:solidFill>
                <a:srgbClr val="5983B0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5528520" y="4735080"/>
                <a:ext cx="963360" cy="16704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5943600" y="5078520"/>
                <a:ext cx="411120" cy="513360"/>
              </a:xfrm>
              <a:prstGeom prst="rect">
                <a:avLst/>
              </a:prstGeom>
              <a:solidFill>
                <a:srgbClr val="B4C7DC"/>
              </a:solidFill>
              <a:ln cap="flat" cmpd="sng" w="9525">
                <a:solidFill>
                  <a:srgbClr val="B4C7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1935000" y="5423400"/>
                <a:ext cx="1239840" cy="16848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729F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60" y="231840"/>
            <a:ext cx="799200" cy="847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5"/>
          <p:cNvCxnSpPr/>
          <p:nvPr/>
        </p:nvCxnSpPr>
        <p:spPr>
          <a:xfrm>
            <a:off x="1080360" y="289800"/>
            <a:ext cx="360" cy="646200"/>
          </a:xfrm>
          <a:prstGeom prst="straightConnector1">
            <a:avLst/>
          </a:prstGeom>
          <a:noFill/>
          <a:ln cap="flat" cmpd="sng" w="54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1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7"/>
          <p:cNvGrpSpPr/>
          <p:nvPr/>
        </p:nvGrpSpPr>
        <p:grpSpPr>
          <a:xfrm>
            <a:off x="0" y="0"/>
            <a:ext cx="10080000" cy="4114080"/>
            <a:chOff x="0" y="0"/>
            <a:chExt cx="10080000" cy="4114080"/>
          </a:xfrm>
        </p:grpSpPr>
        <p:sp>
          <p:nvSpPr>
            <p:cNvPr id="237" name="Google Shape;237;p17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0" y="1280160"/>
              <a:ext cx="1553760" cy="639360"/>
            </a:xfrm>
            <a:prstGeom prst="rect">
              <a:avLst/>
            </a:prstGeom>
            <a:solidFill>
              <a:srgbClr val="729FC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914400" y="1920240"/>
              <a:ext cx="1279440" cy="1828080"/>
            </a:xfrm>
            <a:prstGeom prst="rect">
              <a:avLst/>
            </a:prstGeom>
            <a:solidFill>
              <a:srgbClr val="CED4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2194560" y="548640"/>
              <a:ext cx="1279440" cy="1828080"/>
            </a:xfrm>
            <a:prstGeom prst="rect">
              <a:avLst/>
            </a:prstGeom>
            <a:solidFill>
              <a:srgbClr val="DEE6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474720" y="1188720"/>
              <a:ext cx="365040" cy="36504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206240" y="0"/>
              <a:ext cx="1462320" cy="91368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663440" y="914400"/>
              <a:ext cx="1005120" cy="456480"/>
            </a:xfrm>
            <a:prstGeom prst="rect">
              <a:avLst/>
            </a:prstGeom>
            <a:solidFill>
              <a:srgbClr val="DE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14800" y="2743200"/>
              <a:ext cx="1462320" cy="100512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583680" y="1463040"/>
              <a:ext cx="1553760" cy="456480"/>
            </a:xfrm>
            <a:prstGeom prst="rect">
              <a:avLst/>
            </a:prstGeom>
            <a:solidFill>
              <a:srgbClr val="B2B2B2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743200" y="2377440"/>
              <a:ext cx="547920" cy="822240"/>
            </a:xfrm>
            <a:prstGeom prst="rect">
              <a:avLst/>
            </a:prstGeom>
            <a:solidFill>
              <a:srgbClr val="F4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8595360" y="0"/>
              <a:ext cx="1484640" cy="1462320"/>
            </a:xfrm>
            <a:prstGeom prst="rect">
              <a:avLst/>
            </a:prstGeom>
            <a:solidFill>
              <a:srgbClr val="B4C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766560" y="0"/>
              <a:ext cx="273600" cy="1005120"/>
            </a:xfrm>
            <a:prstGeom prst="rect">
              <a:avLst/>
            </a:prstGeom>
            <a:solidFill>
              <a:srgbClr val="2F4550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1554480" y="0"/>
              <a:ext cx="182160" cy="913680"/>
            </a:xfrm>
            <a:prstGeom prst="rect">
              <a:avLst/>
            </a:prstGeom>
            <a:solidFill>
              <a:srgbClr val="598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9601200" y="2560320"/>
              <a:ext cx="365040" cy="1553760"/>
            </a:xfrm>
            <a:prstGeom prst="rect">
              <a:avLst/>
            </a:prstGeom>
            <a:solidFill>
              <a:srgbClr val="2A6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8778240" y="1828800"/>
              <a:ext cx="365040" cy="36504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2" name="Google Shape;252;p17"/>
          <p:cNvPicPr preferRelativeResize="0"/>
          <p:nvPr/>
        </p:nvPicPr>
        <p:blipFill rotWithShape="1">
          <a:blip r:embed="rId1">
            <a:alphaModFix/>
          </a:blip>
          <a:srcRect b="11425" l="5828" r="6102" t="11040"/>
          <a:stretch/>
        </p:blipFill>
        <p:spPr>
          <a:xfrm>
            <a:off x="6660360" y="2700720"/>
            <a:ext cx="2698920" cy="251892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"/>
          <p:cNvSpPr/>
          <p:nvPr/>
        </p:nvSpPr>
        <p:spPr>
          <a:xfrm>
            <a:off x="360000" y="4191120"/>
            <a:ext cx="6839280" cy="14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"/>
              <a:buNone/>
            </a:pPr>
            <a:r>
              <a:rPr b="1" i="0" lang="es-MX" sz="28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Mejora de Estrategias de Mercadotecnia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Análisis de mercado en Estados </a:t>
            </a:r>
            <a:r>
              <a:rPr lang="es-MX" sz="2000">
                <a:latin typeface="Noto Sans"/>
                <a:ea typeface="Noto Sans"/>
                <a:cs typeface="Noto Sans"/>
                <a:sym typeface="Noto Sans"/>
              </a:rPr>
              <a:t>Unidos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"/>
          <p:cNvSpPr/>
          <p:nvPr/>
        </p:nvSpPr>
        <p:spPr>
          <a:xfrm>
            <a:off x="7531200" y="4629240"/>
            <a:ext cx="2376720" cy="49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"/>
              <a:buNone/>
            </a:pPr>
            <a:r>
              <a:rPr b="0" i="0" lang="es-MX" sz="13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DeLorean Data Consulting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"/>
              <a:buNone/>
            </a:pPr>
            <a:r>
              <a:rPr b="0" i="0" lang="es-MX" sz="105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Marzo 2023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1"/>
          <p:cNvCxnSpPr/>
          <p:nvPr/>
        </p:nvCxnSpPr>
        <p:spPr>
          <a:xfrm>
            <a:off x="7420320" y="4375440"/>
            <a:ext cx="360" cy="1005840"/>
          </a:xfrm>
          <a:prstGeom prst="straightConnector1">
            <a:avLst/>
          </a:prstGeom>
          <a:noFill/>
          <a:ln cap="flat" cmpd="sng" w="54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0" name="Google Shape;3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00" y="4382280"/>
            <a:ext cx="969480" cy="10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17c7bb3777_1_0"/>
          <p:cNvSpPr txBox="1"/>
          <p:nvPr>
            <p:ph idx="4294967295" type="title"/>
          </p:nvPr>
        </p:nvSpPr>
        <p:spPr>
          <a:xfrm>
            <a:off x="1440000" y="252000"/>
            <a:ext cx="80988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Actividades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217c7bb377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987560"/>
            <a:ext cx="9070919" cy="1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"/>
          <p:cNvSpPr txBox="1"/>
          <p:nvPr>
            <p:ph idx="4294967295" type="subTitle"/>
          </p:nvPr>
        </p:nvSpPr>
        <p:spPr>
          <a:xfrm>
            <a:off x="468000" y="252000"/>
            <a:ext cx="9070920" cy="43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0" i="0" lang="es-MX" sz="3200" u="none" cap="none" strike="noStrike">
                <a:latin typeface="Arial"/>
                <a:ea typeface="Arial"/>
                <a:cs typeface="Arial"/>
                <a:sym typeface="Arial"/>
              </a:rPr>
              <a:t>GRACIAS POR SU ATENCIÓN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0"/>
          <p:cNvSpPr/>
          <p:nvPr/>
        </p:nvSpPr>
        <p:spPr>
          <a:xfrm>
            <a:off x="123120" y="5049360"/>
            <a:ext cx="5276160" cy="58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"/>
              <a:buNone/>
            </a:pPr>
            <a:r>
              <a:rPr b="0" i="0" lang="es-MX" sz="26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DeLorean Data Consulting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"/>
          <p:cNvSpPr txBox="1"/>
          <p:nvPr>
            <p:ph idx="4294967295" type="title"/>
          </p:nvPr>
        </p:nvSpPr>
        <p:spPr>
          <a:xfrm>
            <a:off x="1440000" y="161500"/>
            <a:ext cx="80988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Equipo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1944000" y="1296000"/>
            <a:ext cx="1800000" cy="180000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8"/>
          <p:cNvSpPr/>
          <p:nvPr/>
        </p:nvSpPr>
        <p:spPr>
          <a:xfrm>
            <a:off x="3024000" y="2376000"/>
            <a:ext cx="1800000" cy="180000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8"/>
          <p:cNvSpPr/>
          <p:nvPr/>
        </p:nvSpPr>
        <p:spPr>
          <a:xfrm>
            <a:off x="4104000" y="1296000"/>
            <a:ext cx="1800000" cy="180000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8"/>
          <p:cNvSpPr/>
          <p:nvPr/>
        </p:nvSpPr>
        <p:spPr>
          <a:xfrm>
            <a:off x="5184000" y="2376000"/>
            <a:ext cx="1800000" cy="180000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8"/>
          <p:cNvSpPr/>
          <p:nvPr/>
        </p:nvSpPr>
        <p:spPr>
          <a:xfrm>
            <a:off x="6264000" y="1296000"/>
            <a:ext cx="1800000" cy="180000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321" name="Google Shape;321;p8"/>
          <p:cNvPicPr preferRelativeResize="0"/>
          <p:nvPr/>
        </p:nvPicPr>
        <p:blipFill rotWithShape="1">
          <a:blip r:embed="rId3">
            <a:alphaModFix/>
          </a:blip>
          <a:srcRect b="1816" l="0" r="1816" t="0"/>
          <a:stretch/>
        </p:blipFill>
        <p:spPr>
          <a:xfrm>
            <a:off x="1826550" y="1178563"/>
            <a:ext cx="1998001" cy="199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8"/>
          <p:cNvPicPr preferRelativeResize="0"/>
          <p:nvPr/>
        </p:nvPicPr>
        <p:blipFill rotWithShape="1">
          <a:blip r:embed="rId4">
            <a:alphaModFix/>
          </a:blip>
          <a:srcRect b="1719" l="0" r="1816" t="0"/>
          <a:stretch/>
        </p:blipFill>
        <p:spPr>
          <a:xfrm>
            <a:off x="6146575" y="1181380"/>
            <a:ext cx="1998000" cy="199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8"/>
          <p:cNvPicPr preferRelativeResize="0"/>
          <p:nvPr/>
        </p:nvPicPr>
        <p:blipFill rotWithShape="1">
          <a:blip r:embed="rId5">
            <a:alphaModFix/>
          </a:blip>
          <a:srcRect b="-1030" l="0" r="-1030" t="0"/>
          <a:stretch/>
        </p:blipFill>
        <p:spPr>
          <a:xfrm>
            <a:off x="5095200" y="2287213"/>
            <a:ext cx="1998000" cy="19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8"/>
          <p:cNvSpPr txBox="1"/>
          <p:nvPr/>
        </p:nvSpPr>
        <p:spPr>
          <a:xfrm>
            <a:off x="516625" y="1296000"/>
            <a:ext cx="19206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/>
              <a:t>Giselle - </a:t>
            </a:r>
            <a:r>
              <a:rPr b="1" lang="es-MX" sz="1600"/>
              <a:t>Engineer</a:t>
            </a:r>
            <a:endParaRPr b="1" sz="1600"/>
          </a:p>
        </p:txBody>
      </p:sp>
      <p:sp>
        <p:nvSpPr>
          <p:cNvPr id="325" name="Google Shape;325;p8"/>
          <p:cNvSpPr txBox="1"/>
          <p:nvPr/>
        </p:nvSpPr>
        <p:spPr>
          <a:xfrm>
            <a:off x="3621900" y="864600"/>
            <a:ext cx="300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600">
                <a:solidFill>
                  <a:schemeClr val="dk1"/>
                </a:solidFill>
              </a:rPr>
              <a:t>Horacio - </a:t>
            </a:r>
            <a:r>
              <a:rPr b="1" lang="es-MX" sz="1600">
                <a:solidFill>
                  <a:schemeClr val="dk1"/>
                </a:solidFill>
              </a:rPr>
              <a:t>Engineer/Scientist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26" name="Google Shape;326;p8"/>
          <p:cNvSpPr txBox="1"/>
          <p:nvPr/>
        </p:nvSpPr>
        <p:spPr>
          <a:xfrm>
            <a:off x="7570775" y="1295700"/>
            <a:ext cx="21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Emilio -</a:t>
            </a:r>
            <a:r>
              <a:rPr b="1" lang="es-MX"/>
              <a:t> A</a:t>
            </a:r>
            <a:r>
              <a:rPr b="1" lang="es-MX"/>
              <a:t>nalytics</a:t>
            </a:r>
            <a:endParaRPr b="1"/>
          </a:p>
        </p:txBody>
      </p:sp>
      <p:sp>
        <p:nvSpPr>
          <p:cNvPr id="327" name="Google Shape;327;p8"/>
          <p:cNvSpPr txBox="1"/>
          <p:nvPr/>
        </p:nvSpPr>
        <p:spPr>
          <a:xfrm>
            <a:off x="6660600" y="3649675"/>
            <a:ext cx="23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dk1"/>
                </a:solidFill>
              </a:rPr>
              <a:t>Santiago - </a:t>
            </a:r>
            <a:r>
              <a:rPr b="1" lang="es-MX">
                <a:solidFill>
                  <a:schemeClr val="dk1"/>
                </a:solidFill>
              </a:rPr>
              <a:t> Analytics</a:t>
            </a:r>
            <a:endParaRPr b="1"/>
          </a:p>
        </p:txBody>
      </p:sp>
      <p:sp>
        <p:nvSpPr>
          <p:cNvPr id="328" name="Google Shape;328;p8"/>
          <p:cNvSpPr txBox="1"/>
          <p:nvPr/>
        </p:nvSpPr>
        <p:spPr>
          <a:xfrm>
            <a:off x="1553375" y="3744900"/>
            <a:ext cx="20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600">
                <a:solidFill>
                  <a:schemeClr val="dk1"/>
                </a:solidFill>
              </a:rPr>
              <a:t>Facundo</a:t>
            </a:r>
            <a:r>
              <a:rPr b="1" lang="es-MX" sz="1600">
                <a:solidFill>
                  <a:schemeClr val="dk1"/>
                </a:solidFill>
              </a:rPr>
              <a:t>- Scientist</a:t>
            </a:r>
            <a:endParaRPr b="1"/>
          </a:p>
        </p:txBody>
      </p:sp>
      <p:pic>
        <p:nvPicPr>
          <p:cNvPr id="329" name="Google Shape;32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5000" y="2287214"/>
            <a:ext cx="1997999" cy="199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6550" y="1178575"/>
            <a:ext cx="1998001" cy="199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"/>
          <p:cNvSpPr txBox="1"/>
          <p:nvPr>
            <p:ph type="title"/>
          </p:nvPr>
        </p:nvSpPr>
        <p:spPr>
          <a:xfrm>
            <a:off x="1440000" y="252000"/>
            <a:ext cx="8098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lang="es-MX" sz="4000" strike="noStrike">
                <a:latin typeface="Arial"/>
                <a:ea typeface="Arial"/>
                <a:cs typeface="Arial"/>
                <a:sym typeface="Arial"/>
              </a:rPr>
              <a:t>Contenido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"/>
          <p:cNvSpPr txBox="1"/>
          <p:nvPr>
            <p:ph idx="1" type="body"/>
          </p:nvPr>
        </p:nvSpPr>
        <p:spPr>
          <a:xfrm>
            <a:off x="468000" y="1440000"/>
            <a:ext cx="4426200" cy="30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6000"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s-MX" sz="3200" u="none" cap="none" strike="noStrike">
                <a:latin typeface="Arial"/>
                <a:ea typeface="Arial"/>
                <a:cs typeface="Arial"/>
                <a:sym typeface="Arial"/>
              </a:rPr>
              <a:t>Antecedentes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s-MX" sz="3200" u="none" cap="none" strike="noStrike">
                <a:latin typeface="Arial"/>
                <a:ea typeface="Arial"/>
                <a:cs typeface="Arial"/>
                <a:sym typeface="Arial"/>
              </a:rPr>
              <a:t>Propuesta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s-MX" sz="3200" u="none" cap="none" strike="noStrike"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s-MX" sz="3200" u="none" cap="none" strike="noStrike">
                <a:latin typeface="Arial"/>
                <a:ea typeface="Arial"/>
                <a:cs typeface="Arial"/>
                <a:sym typeface="Arial"/>
              </a:rPr>
              <a:t>Entregables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s-MX" sz="3200" u="none" cap="none" strike="noStrike">
                <a:latin typeface="Arial"/>
                <a:ea typeface="Arial"/>
                <a:cs typeface="Arial"/>
                <a:sym typeface="Arial"/>
              </a:rPr>
              <a:t>Actividades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2200" y="1440000"/>
            <a:ext cx="3574800" cy="305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"/>
          <p:cNvSpPr txBox="1"/>
          <p:nvPr>
            <p:ph idx="4294967295" type="title"/>
          </p:nvPr>
        </p:nvSpPr>
        <p:spPr>
          <a:xfrm>
            <a:off x="1440000" y="252000"/>
            <a:ext cx="8098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Antecedentes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"/>
          <p:cNvSpPr txBox="1"/>
          <p:nvPr>
            <p:ph idx="4294967295" type="body"/>
          </p:nvPr>
        </p:nvSpPr>
        <p:spPr>
          <a:xfrm>
            <a:off x="468000" y="1440000"/>
            <a:ext cx="9070920" cy="30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12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MX" sz="2800" u="none" cap="none" strike="noStrike">
                <a:latin typeface="Arial"/>
                <a:ea typeface="Arial"/>
                <a:cs typeface="Arial"/>
                <a:sym typeface="Arial"/>
              </a:rPr>
              <a:t>El sector hotelero y gastronómico en </a:t>
            </a:r>
            <a:r>
              <a:rPr lang="es-MX" sz="2800"/>
              <a:t>Estados Unidos</a:t>
            </a:r>
            <a:r>
              <a:rPr b="0" i="0" lang="es-MX" sz="2800" u="none" cap="none" strike="noStrike">
                <a:latin typeface="Arial"/>
                <a:ea typeface="Arial"/>
                <a:cs typeface="Arial"/>
                <a:sym typeface="Arial"/>
              </a:rPr>
              <a:t> es un sector en crecimiento.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MX" sz="2800" u="none" cap="none" strike="noStrike">
                <a:latin typeface="Arial"/>
                <a:ea typeface="Arial"/>
                <a:cs typeface="Arial"/>
                <a:sym typeface="Arial"/>
              </a:rPr>
              <a:t>La industria turística generó ingresos por valor de $</a:t>
            </a:r>
            <a:r>
              <a:rPr lang="es-MX" sz="2800"/>
              <a:t>771.8</a:t>
            </a:r>
            <a:r>
              <a:rPr b="0" i="0" lang="es-MX" sz="2800" u="none" cap="none" strike="noStrike">
                <a:latin typeface="Arial"/>
                <a:ea typeface="Arial"/>
                <a:cs typeface="Arial"/>
                <a:sym typeface="Arial"/>
              </a:rPr>
              <a:t> mil millones USD en el año 2021.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2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s-MX" sz="2800"/>
              <a:t>La aportación del turismo al PIB </a:t>
            </a:r>
            <a:r>
              <a:rPr b="0" i="0" lang="es-MX" sz="2800" u="none" cap="none" strike="noStrike">
                <a:latin typeface="Arial"/>
                <a:ea typeface="Arial"/>
                <a:cs typeface="Arial"/>
                <a:sym typeface="Arial"/>
              </a:rPr>
              <a:t>fue de </a:t>
            </a:r>
            <a:r>
              <a:rPr lang="es-MX" sz="2800"/>
              <a:t>6.1%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"/>
          <p:cNvSpPr txBox="1"/>
          <p:nvPr>
            <p:ph idx="4294967295" type="title"/>
          </p:nvPr>
        </p:nvSpPr>
        <p:spPr>
          <a:xfrm>
            <a:off x="1440000" y="252000"/>
            <a:ext cx="8098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Propuesta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"/>
          <p:cNvSpPr txBox="1"/>
          <p:nvPr>
            <p:ph idx="4294967295" type="body"/>
          </p:nvPr>
        </p:nvSpPr>
        <p:spPr>
          <a:xfrm>
            <a:off x="468000" y="1404000"/>
            <a:ext cx="9070920" cy="32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8"/>
              <a:buFont typeface="Noto Sans Symbols"/>
              <a:buChar char="●"/>
            </a:pPr>
            <a:r>
              <a:rPr b="0" i="0" lang="es-MX" sz="2550" u="none" cap="none" strike="noStrike">
                <a:latin typeface="Arial"/>
                <a:ea typeface="Arial"/>
                <a:cs typeface="Arial"/>
                <a:sym typeface="Arial"/>
              </a:rPr>
              <a:t>Realizar un análisis del sector hotelero y gastronómico en </a:t>
            </a:r>
            <a:r>
              <a:rPr lang="es-MX" sz="2550"/>
              <a:t>Estados Unidos</a:t>
            </a:r>
            <a:r>
              <a:rPr b="0" i="0" lang="es-MX" sz="2550" u="none" cap="none" strike="noStrike">
                <a:latin typeface="Arial"/>
                <a:ea typeface="Arial"/>
                <a:cs typeface="Arial"/>
                <a:sym typeface="Arial"/>
              </a:rPr>
              <a:t>, utilizando datos de Google Maps y Yelp.</a:t>
            </a:r>
            <a:endParaRPr b="0" i="0" sz="25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48"/>
              <a:buFont typeface="Noto Sans Symbols"/>
              <a:buChar char="●"/>
            </a:pPr>
            <a:r>
              <a:rPr b="0" i="0" lang="es-MX" sz="2550" u="none" cap="none" strike="noStrike">
                <a:latin typeface="Arial"/>
                <a:ea typeface="Arial"/>
                <a:cs typeface="Arial"/>
                <a:sym typeface="Arial"/>
              </a:rPr>
              <a:t>Indicar zonas más convenientes para instalar nuevos locales de hotelería y gastronomía.</a:t>
            </a:r>
            <a:endParaRPr b="0" i="0" sz="25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48"/>
              <a:buFont typeface="Noto Sans Symbols"/>
              <a:buChar char="●"/>
            </a:pPr>
            <a:r>
              <a:rPr b="0" i="0" lang="es-MX" sz="2550" u="none" cap="none" strike="noStrike">
                <a:latin typeface="Arial"/>
                <a:ea typeface="Arial"/>
                <a:cs typeface="Arial"/>
                <a:sym typeface="Arial"/>
              </a:rPr>
              <a:t>Implementar un sistema de recomendación de diversas opciones de hotelería y gastronomía.</a:t>
            </a:r>
            <a:endParaRPr b="0" i="0" sz="25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"/>
          <p:cNvSpPr txBox="1"/>
          <p:nvPr>
            <p:ph idx="4294967295" type="title"/>
          </p:nvPr>
        </p:nvSpPr>
        <p:spPr>
          <a:xfrm>
            <a:off x="1440000" y="252000"/>
            <a:ext cx="8098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"/>
          <p:cNvSpPr txBox="1"/>
          <p:nvPr>
            <p:ph idx="4294967295" type="body"/>
          </p:nvPr>
        </p:nvSpPr>
        <p:spPr>
          <a:xfrm>
            <a:off x="468000" y="1440000"/>
            <a:ext cx="9070920" cy="30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s-MX" sz="2200" u="none" cap="none" strike="noStrike">
                <a:latin typeface="Arial"/>
                <a:ea typeface="Arial"/>
                <a:cs typeface="Arial"/>
                <a:sym typeface="Arial"/>
              </a:rPr>
              <a:t>Realizar un análisis de sentimiento que permita recomendar a los usuarios según sus intereses entre distintas opciones de hotelería y gastronomía.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s-MX" sz="2200"/>
              <a:t>Analizar los datos sobre las zonas y sus respectivos locales para encontrar las que tengan mejores perspectivas de </a:t>
            </a:r>
            <a:r>
              <a:rPr lang="es-MX" sz="2200"/>
              <a:t>inversión</a:t>
            </a:r>
            <a:r>
              <a:rPr lang="es-MX" sz="2200"/>
              <a:t>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s-MX" sz="2200" u="none" cap="none" strike="noStrike">
                <a:latin typeface="Arial"/>
                <a:ea typeface="Arial"/>
                <a:cs typeface="Arial"/>
                <a:sym typeface="Arial"/>
              </a:rPr>
              <a:t>Generar un informe gráfico que muestre el análisis del mercado.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"/>
          <p:cNvSpPr txBox="1"/>
          <p:nvPr>
            <p:ph idx="4294967295" type="title"/>
          </p:nvPr>
        </p:nvSpPr>
        <p:spPr>
          <a:xfrm>
            <a:off x="1440000" y="252000"/>
            <a:ext cx="8098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KPI’s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0" y="984225"/>
            <a:ext cx="6595026" cy="39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"/>
          <p:cNvSpPr txBox="1"/>
          <p:nvPr>
            <p:ph idx="4294967295" type="title"/>
          </p:nvPr>
        </p:nvSpPr>
        <p:spPr>
          <a:xfrm>
            <a:off x="1440000" y="252000"/>
            <a:ext cx="8098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Stack Tecnológico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00" y="1097500"/>
            <a:ext cx="7132850" cy="33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"/>
          <p:cNvSpPr txBox="1"/>
          <p:nvPr>
            <p:ph idx="4294967295" type="title"/>
          </p:nvPr>
        </p:nvSpPr>
        <p:spPr>
          <a:xfrm>
            <a:off x="1440000" y="252000"/>
            <a:ext cx="8098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0" i="0" lang="es-MX" sz="4000" u="none" cap="none" strike="noStrike">
                <a:latin typeface="Arial"/>
                <a:ea typeface="Arial"/>
                <a:cs typeface="Arial"/>
                <a:sym typeface="Arial"/>
              </a:rPr>
              <a:t>Actividades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475" y="1068383"/>
            <a:ext cx="56388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2023-03-08T14:14:15Z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