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50" r:id="rId3"/>
    <p:sldId id="270" r:id="rId4"/>
    <p:sldId id="297" r:id="rId5"/>
    <p:sldId id="272" r:id="rId6"/>
    <p:sldId id="271" r:id="rId7"/>
    <p:sldId id="322" r:id="rId8"/>
    <p:sldId id="273" r:id="rId9"/>
    <p:sldId id="286" r:id="rId10"/>
    <p:sldId id="320" r:id="rId11"/>
    <p:sldId id="323" r:id="rId12"/>
    <p:sldId id="335" r:id="rId13"/>
    <p:sldId id="336" r:id="rId14"/>
    <p:sldId id="337" r:id="rId15"/>
    <p:sldId id="351" r:id="rId16"/>
    <p:sldId id="338" r:id="rId17"/>
    <p:sldId id="352" r:id="rId18"/>
    <p:sldId id="339" r:id="rId19"/>
    <p:sldId id="355" r:id="rId20"/>
    <p:sldId id="354" r:id="rId21"/>
    <p:sldId id="340" r:id="rId22"/>
    <p:sldId id="341" r:id="rId23"/>
    <p:sldId id="344" r:id="rId24"/>
    <p:sldId id="345" r:id="rId25"/>
    <p:sldId id="348" r:id="rId26"/>
    <p:sldId id="346" r:id="rId27"/>
    <p:sldId id="347" r:id="rId28"/>
    <p:sldId id="342" r:id="rId29"/>
    <p:sldId id="343" r:id="rId30"/>
    <p:sldId id="324" r:id="rId31"/>
    <p:sldId id="261" r:id="rId32"/>
    <p:sldId id="328" r:id="rId33"/>
    <p:sldId id="330" r:id="rId34"/>
    <p:sldId id="329" r:id="rId35"/>
    <p:sldId id="34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9" d="100"/>
          <a:sy n="109" d="100"/>
        </p:scale>
        <p:origin x="-9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11/29/2011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11/29/2011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11/29/2011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11/29/2011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11/29/2011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11/29/2011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11/29/2011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11/29/2011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11/29/2011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The capabilities and cost of these commercially available products varies.</a:t>
            </a:r>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pPr lvl="1"/>
            <a:r>
              <a:rPr lang="en-US" dirty="0" smtClean="0"/>
              <a:t>Assumes no reverse energy power flow</a:t>
            </a:r>
          </a:p>
          <a:p>
            <a:r>
              <a:rPr lang="en-US" dirty="0" smtClean="0"/>
              <a:t>Two-stage process</a:t>
            </a:r>
          </a:p>
          <a:p>
            <a:pPr lvl="1"/>
            <a:r>
              <a:rPr lang="en-US" dirty="0" smtClean="0"/>
              <a:t>Primary goal: optimize voltage – move the voltage to a desired set point</a:t>
            </a:r>
          </a:p>
          <a:p>
            <a:pPr lvl="1"/>
            <a:r>
              <a:rPr lang="en-US" dirty="0" smtClean="0"/>
              <a:t>Secondary goal: optimize reactive power – switch capacitors to maintain power factor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2139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Stage 1: Voltage Optimization Objectives</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Stage 2: Reactive Power Optimization Objectives</a:t>
            </a:r>
            <a:endParaRPr lang="en-US" dirty="0"/>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8312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400050" lvl="1" indent="0">
              <a:buNone/>
            </a:pPr>
            <a:r>
              <a:rPr lang="en-US" i="1" dirty="0" smtClean="0"/>
              <a:t>	minimum voltage</a:t>
            </a:r>
            <a:r>
              <a:rPr lang="en-US" dirty="0" smtClean="0"/>
              <a:t> (</a:t>
            </a:r>
            <a:r>
              <a:rPr lang="en-US" i="1" dirty="0" err="1" smtClean="0"/>
              <a:t>V</a:t>
            </a:r>
            <a:r>
              <a:rPr lang="en-US" i="1" baseline="-25000" dirty="0" err="1" smtClean="0"/>
              <a:t>min</a:t>
            </a:r>
            <a:r>
              <a:rPr lang="en-US" dirty="0" smtClean="0"/>
              <a:t>) is the lowest voltage measured associated 	with that regulator.  It could be the load side of the regulator 	(</a:t>
            </a:r>
            <a:r>
              <a:rPr lang="en-US" i="1" dirty="0" smtClean="0"/>
              <a:t>regulator load-side voltage </a:t>
            </a:r>
            <a:r>
              <a:rPr lang="en-US" dirty="0" smtClean="0"/>
              <a:t>(</a:t>
            </a:r>
            <a:r>
              <a:rPr lang="en-US" i="1" dirty="0" err="1" smtClean="0"/>
              <a:t>V</a:t>
            </a:r>
            <a:r>
              <a:rPr lang="en-US" i="1" baseline="-25000" dirty="0" err="1" smtClean="0"/>
              <a:t>reg_load</a:t>
            </a:r>
            <a:r>
              <a:rPr lang="en-US" dirty="0" smtClean="0"/>
              <a:t>)) or an end-of-line measurement 	(</a:t>
            </a:r>
            <a:r>
              <a:rPr lang="en-US" i="1" dirty="0" smtClean="0"/>
              <a:t>V</a:t>
            </a:r>
            <a:r>
              <a:rPr lang="en-US" i="1" baseline="-25000" dirty="0" smtClean="0"/>
              <a:t>EOL</a:t>
            </a:r>
            <a:r>
              <a:rPr lang="en-US" dirty="0" smtClean="0"/>
              <a:t>).</a:t>
            </a:r>
            <a:endParaRPr lang="en-US" i="1" dirty="0" smtClean="0"/>
          </a:p>
          <a:p>
            <a:pPr marL="514350" indent="-514350">
              <a:buFont typeface="+mj-lt"/>
              <a:buAutoNum type="arabicPeriod"/>
            </a:pPr>
            <a:r>
              <a:rPr lang="en-US" dirty="0" smtClean="0"/>
              <a:t>Compute </a:t>
            </a:r>
            <a:r>
              <a:rPr lang="en-US" i="1" dirty="0" smtClean="0"/>
              <a:t>voltage drop </a:t>
            </a:r>
            <a:r>
              <a:rPr lang="en-US" dirty="0" smtClean="0"/>
              <a:t>(</a:t>
            </a:r>
            <a:r>
              <a:rPr lang="en-US" i="1" dirty="0" err="1" smtClean="0"/>
              <a:t>V</a:t>
            </a:r>
            <a:r>
              <a:rPr lang="en-US" i="1" baseline="-25000" dirty="0" err="1" smtClean="0"/>
              <a:t>drop</a:t>
            </a:r>
            <a:r>
              <a:rPr lang="en-US" dirty="0" smtClean="0"/>
              <a:t>) between regulator and </a:t>
            </a:r>
            <a:r>
              <a:rPr lang="en-US" i="1" dirty="0" smtClean="0"/>
              <a:t>minimum voltage</a:t>
            </a:r>
          </a:p>
          <a:p>
            <a:pPr marL="514350" indent="-514350">
              <a:buFont typeface="+mj-lt"/>
              <a:buAutoNum type="arabicPeriod"/>
            </a:pPr>
            <a:endParaRPr lang="en-US" i="1" dirty="0" smtClean="0"/>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 </a:t>
            </a:r>
            <a:r>
              <a:rPr lang="en-US" dirty="0" smtClean="0"/>
              <a:t>(</a:t>
            </a:r>
            <a:r>
              <a:rPr lang="en-US" i="1" dirty="0" err="1" smtClean="0"/>
              <a:t>V</a:t>
            </a:r>
            <a:r>
              <a:rPr lang="en-US" i="1" baseline="-25000" dirty="0" err="1" smtClean="0"/>
              <a:t>des</a:t>
            </a:r>
            <a:r>
              <a:rPr lang="en-US" dirty="0" smtClean="0"/>
              <a:t>) to obtain </a:t>
            </a:r>
            <a:r>
              <a:rPr lang="en-US" i="1" dirty="0" smtClean="0"/>
              <a:t>corrected desired voltage </a:t>
            </a:r>
            <a:r>
              <a:rPr lang="en-US" dirty="0" smtClean="0"/>
              <a:t>(</a:t>
            </a:r>
            <a:r>
              <a:rPr lang="en-US" i="1" dirty="0" err="1" smtClean="0"/>
              <a:t>V</a:t>
            </a:r>
            <a:r>
              <a:rPr lang="en-US" i="1" baseline="-25000" dirty="0" err="1" smtClean="0"/>
              <a:t>corr_des</a:t>
            </a:r>
            <a:r>
              <a:rPr lang="en-US" dirty="0" smtClean="0"/>
              <a:t>)</a:t>
            </a:r>
            <a:endParaRPr lang="en-US" dirty="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72306981"/>
              </p:ext>
            </p:extLst>
          </p:nvPr>
        </p:nvGraphicFramePr>
        <p:xfrm>
          <a:off x="1066800" y="4459224"/>
          <a:ext cx="2598821" cy="493776"/>
        </p:xfrm>
        <a:graphic>
          <a:graphicData uri="http://schemas.openxmlformats.org/presentationml/2006/ole">
            <mc:AlternateContent xmlns:mc="http://schemas.openxmlformats.org/markup-compatibility/2006">
              <mc:Choice xmlns:v="urn:schemas-microsoft-com:vml" Requires="v">
                <p:oleObj spid="_x0000_s1049" name="Equation" r:id="rId3" imgW="1269720" imgH="241200" progId="Equation.3">
                  <p:embed/>
                </p:oleObj>
              </mc:Choice>
              <mc:Fallback>
                <p:oleObj name="Equation" r:id="rId3" imgW="1269720" imgH="241200" progId="Equation.3">
                  <p:embed/>
                  <p:pic>
                    <p:nvPicPr>
                      <p:cNvPr id="0" name=""/>
                      <p:cNvPicPr/>
                      <p:nvPr/>
                    </p:nvPicPr>
                    <p:blipFill>
                      <a:blip r:embed="rId4"/>
                      <a:stretch>
                        <a:fillRect/>
                      </a:stretch>
                    </p:blipFill>
                    <p:spPr>
                      <a:xfrm>
                        <a:off x="1066800" y="4459224"/>
                        <a:ext cx="2598821" cy="49377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3908936"/>
              </p:ext>
            </p:extLst>
          </p:nvPr>
        </p:nvGraphicFramePr>
        <p:xfrm>
          <a:off x="1066800" y="5753940"/>
          <a:ext cx="2551266" cy="494460"/>
        </p:xfrm>
        <a:graphic>
          <a:graphicData uri="http://schemas.openxmlformats.org/presentationml/2006/ole">
            <mc:AlternateContent xmlns:mc="http://schemas.openxmlformats.org/markup-compatibility/2006">
              <mc:Choice xmlns:v="urn:schemas-microsoft-com:vml" Requires="v">
                <p:oleObj spid="_x0000_s1050" name="Equation" r:id="rId5" imgW="1244520" imgH="241200" progId="Equation.3">
                  <p:embed/>
                </p:oleObj>
              </mc:Choice>
              <mc:Fallback>
                <p:oleObj name="Equation" r:id="rId5" imgW="1244520" imgH="241200" progId="Equation.3">
                  <p:embed/>
                  <p:pic>
                    <p:nvPicPr>
                      <p:cNvPr id="0" name=""/>
                      <p:cNvPicPr/>
                      <p:nvPr/>
                    </p:nvPicPr>
                    <p:blipFill>
                      <a:blip r:embed="rId6"/>
                      <a:stretch>
                        <a:fillRect/>
                      </a:stretch>
                    </p:blipFill>
                    <p:spPr>
                      <a:xfrm>
                        <a:off x="1066800" y="5753940"/>
                        <a:ext cx="2551266" cy="494460"/>
                      </a:xfrm>
                      <a:prstGeom prst="rect">
                        <a:avLst/>
                      </a:prstGeom>
                    </p:spPr>
                  </p:pic>
                </p:oleObj>
              </mc:Fallback>
            </mc:AlternateContent>
          </a:graphicData>
        </a:graphic>
      </p:graphicFrame>
    </p:spTree>
    <p:extLst>
      <p:ext uri="{BB962C8B-B14F-4D97-AF65-F5344CB8AC3E}">
        <p14:creationId xmlns:p14="http://schemas.microsoft.com/office/powerpoint/2010/main" val="339361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smtClean="0"/>
              <a:t>Ensure </a:t>
            </a:r>
            <a:r>
              <a:rPr lang="en-US" i="1" dirty="0" smtClean="0"/>
              <a:t>corrected desired voltage</a:t>
            </a:r>
            <a:r>
              <a:rPr lang="en-US" dirty="0" smtClean="0"/>
              <a:t> does not exceed the minimum or maximum ratings of the system (</a:t>
            </a:r>
            <a:r>
              <a:rPr lang="en-US" i="1" dirty="0" err="1" smtClean="0"/>
              <a:t>V</a:t>
            </a:r>
            <a:r>
              <a:rPr lang="en-US" i="1" baseline="-25000" dirty="0" err="1" smtClean="0"/>
              <a:t>sys_min</a:t>
            </a:r>
            <a:r>
              <a:rPr lang="en-US" dirty="0" smtClean="0"/>
              <a:t> or </a:t>
            </a:r>
            <a:r>
              <a:rPr lang="en-US" i="1" dirty="0" err="1" smtClean="0"/>
              <a:t>V</a:t>
            </a:r>
            <a:r>
              <a:rPr lang="en-US" i="1" baseline="-25000" dirty="0" err="1" smtClean="0"/>
              <a:t>sys_max</a:t>
            </a:r>
            <a:r>
              <a:rPr lang="en-US" dirty="0" smtClean="0"/>
              <a:t>)</a:t>
            </a:r>
          </a:p>
          <a:p>
            <a:pPr marL="514350" indent="-514350">
              <a:buFont typeface="+mj-lt"/>
              <a:buAutoNum type="arabicPeriod" startAt="4"/>
            </a:pPr>
            <a:endParaRPr lang="en-US" dirty="0" smtClean="0"/>
          </a:p>
          <a:p>
            <a:pPr marL="514350" indent="-514350">
              <a:buFont typeface="+mj-lt"/>
              <a:buAutoNum type="arabicPeriod" startAt="5"/>
            </a:pPr>
            <a:r>
              <a:rPr lang="en-US" dirty="0"/>
              <a:t>Determine if in high-loading or low-loading </a:t>
            </a:r>
            <a:r>
              <a:rPr lang="en-US" i="1" dirty="0" err="1"/>
              <a:t>deadband</a:t>
            </a:r>
            <a:r>
              <a:rPr lang="en-US" dirty="0"/>
              <a:t> </a:t>
            </a:r>
            <a:r>
              <a:rPr lang="en-US" dirty="0" smtClean="0"/>
              <a:t>(</a:t>
            </a:r>
            <a:r>
              <a:rPr lang="en-US" i="1" dirty="0" err="1" smtClean="0"/>
              <a:t>V</a:t>
            </a:r>
            <a:r>
              <a:rPr lang="en-US" i="1" baseline="-25000" dirty="0" err="1" smtClean="0"/>
              <a:t>deadband</a:t>
            </a:r>
            <a:r>
              <a:rPr lang="en-US" dirty="0" smtClean="0"/>
              <a:t>) conditions </a:t>
            </a:r>
            <a:r>
              <a:rPr lang="en-US" dirty="0"/>
              <a:t>by examining </a:t>
            </a:r>
            <a:r>
              <a:rPr lang="en-US" i="1" dirty="0"/>
              <a:t>voltage </a:t>
            </a:r>
            <a:r>
              <a:rPr lang="en-US" i="1" dirty="0" smtClean="0"/>
              <a:t>drop</a:t>
            </a:r>
          </a:p>
          <a:p>
            <a:pPr marL="400050" lvl="1" indent="0">
              <a:buNone/>
            </a:pPr>
            <a:r>
              <a:rPr lang="en-US" dirty="0" smtClean="0"/>
              <a:t>	Tap-changing conditions can be determined based on a high or low 	load voltage drop condition</a:t>
            </a:r>
          </a:p>
          <a:p>
            <a:pPr marL="400050" lvl="1" indent="0">
              <a:buNone/>
            </a:pPr>
            <a:r>
              <a:rPr lang="en-US" dirty="0"/>
              <a:t>	</a:t>
            </a:r>
            <a:r>
              <a:rPr lang="en-US" dirty="0" smtClean="0"/>
              <a:t>Under high loading, the voltage may want to be constrained more</a:t>
            </a:r>
          </a:p>
          <a:p>
            <a:pPr marL="400050" lvl="1" indent="0">
              <a:buNone/>
            </a:pPr>
            <a:r>
              <a:rPr lang="en-US" dirty="0"/>
              <a:t>	</a:t>
            </a:r>
            <a:r>
              <a:rPr lang="en-US" dirty="0" smtClean="0"/>
              <a:t>e.g., a high loading condition may have:</a:t>
            </a:r>
          </a:p>
          <a:p>
            <a:pPr marL="400050" lvl="1" indent="0">
              <a:buNone/>
            </a:pPr>
            <a:r>
              <a:rPr lang="en-US" dirty="0"/>
              <a:t>	</a:t>
            </a:r>
            <a:r>
              <a:rPr lang="en-US" dirty="0" smtClean="0"/>
              <a:t>        a low loading may have:</a:t>
            </a:r>
          </a:p>
          <a:p>
            <a:pPr marL="400050" lvl="1" indent="0">
              <a:buNone/>
            </a:pPr>
            <a:r>
              <a:rPr lang="en-US" dirty="0" smtClean="0"/>
              <a:t>	</a:t>
            </a:r>
            <a:r>
              <a:rPr lang="en-US" i="1" dirty="0" err="1" smtClean="0"/>
              <a:t>V</a:t>
            </a:r>
            <a:r>
              <a:rPr lang="en-US" i="1" baseline="-25000" dirty="0" err="1" smtClean="0"/>
              <a:t>tap</a:t>
            </a:r>
            <a:r>
              <a:rPr lang="en-US" dirty="0" smtClean="0"/>
              <a:t> is the ideal voltage change associated with a tap change on the 	regulator</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63724450"/>
              </p:ext>
            </p:extLst>
          </p:nvPr>
        </p:nvGraphicFramePr>
        <p:xfrm>
          <a:off x="1069848" y="2667000"/>
          <a:ext cx="3306240" cy="494460"/>
        </p:xfrm>
        <a:graphic>
          <a:graphicData uri="http://schemas.openxmlformats.org/presentationml/2006/ole">
            <mc:AlternateContent xmlns:mc="http://schemas.openxmlformats.org/markup-compatibility/2006">
              <mc:Choice xmlns:v="urn:schemas-microsoft-com:vml" Requires="v">
                <p:oleObj spid="_x0000_s2085" name="Equation" r:id="rId3" imgW="1612800" imgH="241200" progId="Equation.3">
                  <p:embed/>
                </p:oleObj>
              </mc:Choice>
              <mc:Fallback>
                <p:oleObj name="Equation" r:id="rId3" imgW="1612800" imgH="241200" progId="Equation.3">
                  <p:embed/>
                  <p:pic>
                    <p:nvPicPr>
                      <p:cNvPr id="0" name=""/>
                      <p:cNvPicPr/>
                      <p:nvPr/>
                    </p:nvPicPr>
                    <p:blipFill>
                      <a:blip r:embed="rId4"/>
                      <a:stretch>
                        <a:fillRect/>
                      </a:stretch>
                    </p:blipFill>
                    <p:spPr>
                      <a:xfrm>
                        <a:off x="1069848" y="2667000"/>
                        <a:ext cx="3306240" cy="4944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57418474"/>
              </p:ext>
            </p:extLst>
          </p:nvPr>
        </p:nvGraphicFramePr>
        <p:xfrm>
          <a:off x="5538654" y="4724400"/>
          <a:ext cx="1822450" cy="403225"/>
        </p:xfrm>
        <a:graphic>
          <a:graphicData uri="http://schemas.openxmlformats.org/presentationml/2006/ole">
            <mc:AlternateContent xmlns:mc="http://schemas.openxmlformats.org/markup-compatibility/2006">
              <mc:Choice xmlns:v="urn:schemas-microsoft-com:vml" Requires="v">
                <p:oleObj spid="_x0000_s2086" name="Equation" r:id="rId5" imgW="1091880" imgH="241200" progId="Equation.3">
                  <p:embed/>
                </p:oleObj>
              </mc:Choice>
              <mc:Fallback>
                <p:oleObj name="Equation" r:id="rId5" imgW="1091880" imgH="241200" progId="Equation.3">
                  <p:embed/>
                  <p:pic>
                    <p:nvPicPr>
                      <p:cNvPr id="0" name=""/>
                      <p:cNvPicPr/>
                      <p:nvPr/>
                    </p:nvPicPr>
                    <p:blipFill>
                      <a:blip r:embed="rId6"/>
                      <a:stretch>
                        <a:fillRect/>
                      </a:stretch>
                    </p:blipFill>
                    <p:spPr>
                      <a:xfrm>
                        <a:off x="5538654" y="4724400"/>
                        <a:ext cx="1822450" cy="403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6580045"/>
              </p:ext>
            </p:extLst>
          </p:nvPr>
        </p:nvGraphicFramePr>
        <p:xfrm>
          <a:off x="4468813" y="5064125"/>
          <a:ext cx="1820862" cy="401638"/>
        </p:xfrm>
        <a:graphic>
          <a:graphicData uri="http://schemas.openxmlformats.org/presentationml/2006/ole">
            <mc:AlternateContent xmlns:mc="http://schemas.openxmlformats.org/markup-compatibility/2006">
              <mc:Choice xmlns:v="urn:schemas-microsoft-com:vml" Requires="v">
                <p:oleObj spid="_x0000_s2087" name="Equation" r:id="rId7" imgW="1091880" imgH="241200" progId="Equation.3">
                  <p:embed/>
                </p:oleObj>
              </mc:Choice>
              <mc:Fallback>
                <p:oleObj name="Equation" r:id="rId7" imgW="1091880" imgH="241200" progId="Equation.3">
                  <p:embed/>
                  <p:pic>
                    <p:nvPicPr>
                      <p:cNvPr id="0" name="Object 5"/>
                      <p:cNvPicPr>
                        <a:picLocks noChangeAspect="1" noChangeArrowheads="1"/>
                      </p:cNvPicPr>
                      <p:nvPr/>
                    </p:nvPicPr>
                    <p:blipFill>
                      <a:blip r:embed="rId8"/>
                      <a:srcRect/>
                      <a:stretch>
                        <a:fillRect/>
                      </a:stretch>
                    </p:blipFill>
                    <p:spPr bwMode="auto">
                      <a:xfrm>
                        <a:off x="4468813" y="5064125"/>
                        <a:ext cx="1820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018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smtClean="0"/>
              <a:t>Determine if </a:t>
            </a:r>
            <a:r>
              <a:rPr lang="en-US" i="1" dirty="0" smtClean="0"/>
              <a:t>corrected desired voltage</a:t>
            </a:r>
            <a:r>
              <a:rPr lang="en-US" dirty="0" smtClean="0"/>
              <a:t> is outside the </a:t>
            </a:r>
            <a:r>
              <a:rPr lang="en-US" i="1" dirty="0" err="1" smtClean="0"/>
              <a:t>deadband</a:t>
            </a:r>
            <a:r>
              <a:rPr lang="en-US" dirty="0" smtClean="0"/>
              <a:t> of </a:t>
            </a:r>
            <a:r>
              <a:rPr lang="en-US" i="1" dirty="0" smtClean="0"/>
              <a:t>current set voltage </a:t>
            </a:r>
            <a:r>
              <a:rPr lang="en-US" dirty="0" smtClean="0"/>
              <a:t>(</a:t>
            </a:r>
            <a:r>
              <a:rPr lang="en-US" i="1" dirty="0" err="1" smtClean="0"/>
              <a:t>V</a:t>
            </a:r>
            <a:r>
              <a:rPr lang="en-US" i="1" baseline="-25000" dirty="0" err="1" smtClean="0"/>
              <a:t>curr_set</a:t>
            </a:r>
            <a:r>
              <a:rPr lang="en-US" dirty="0" smtClean="0"/>
              <a:t>)</a:t>
            </a:r>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r>
              <a:rPr lang="en-US" dirty="0" smtClean="0"/>
              <a:t>If tap change, ensure the estimated </a:t>
            </a:r>
            <a:r>
              <a:rPr lang="en-US" i="1" dirty="0" smtClean="0"/>
              <a:t>new voltage</a:t>
            </a:r>
            <a:r>
              <a:rPr lang="en-US" dirty="0" smtClean="0"/>
              <a:t> will not exceed the minimum and maximum values of the system</a:t>
            </a:r>
          </a:p>
          <a:p>
            <a:pPr marL="0" indent="0">
              <a:buNone/>
            </a:pPr>
            <a:r>
              <a:rPr lang="en-US" dirty="0"/>
              <a:t>	</a:t>
            </a:r>
            <a:r>
              <a:rPr lang="en-US" i="1" dirty="0" err="1" smtClean="0"/>
              <a:t>V</a:t>
            </a:r>
            <a:r>
              <a:rPr lang="en-US" i="1" baseline="-25000" dirty="0" err="1" smtClean="0"/>
              <a:t>tapchange</a:t>
            </a:r>
            <a:r>
              <a:rPr lang="en-US" dirty="0" smtClean="0"/>
              <a:t> is the </a:t>
            </a:r>
            <a:r>
              <a:rPr lang="en-US" i="1" dirty="0" err="1" smtClean="0"/>
              <a:t>V</a:t>
            </a:r>
            <a:r>
              <a:rPr lang="en-US" i="1" baseline="-25000" dirty="0" err="1" smtClean="0"/>
              <a:t>tap</a:t>
            </a:r>
            <a:r>
              <a:rPr lang="en-US" dirty="0" smtClean="0"/>
              <a:t> in the appropriate direction</a:t>
            </a:r>
            <a:br>
              <a:rPr lang="en-US" dirty="0" smtClean="0"/>
            </a:br>
            <a:r>
              <a:rPr lang="en-US" dirty="0" smtClean="0"/>
              <a:t>	(+ for tap up, - for tap down)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71449346"/>
              </p:ext>
            </p:extLst>
          </p:nvPr>
        </p:nvGraphicFramePr>
        <p:xfrm>
          <a:off x="1069848" y="2368728"/>
          <a:ext cx="3775075" cy="493713"/>
        </p:xfrm>
        <a:graphic>
          <a:graphicData uri="http://schemas.openxmlformats.org/presentationml/2006/ole">
            <mc:AlternateContent xmlns:mc="http://schemas.openxmlformats.org/markup-compatibility/2006">
              <mc:Choice xmlns:v="urn:schemas-microsoft-com:vml" Requires="v">
                <p:oleObj spid="_x0000_s3136" name="Equation" r:id="rId3" imgW="1841400" imgH="241200" progId="Equation.3">
                  <p:embed/>
                </p:oleObj>
              </mc:Choice>
              <mc:Fallback>
                <p:oleObj name="Equation" r:id="rId3" imgW="1841400" imgH="241200" progId="Equation.3">
                  <p:embed/>
                  <p:pic>
                    <p:nvPicPr>
                      <p:cNvPr id="0" name=""/>
                      <p:cNvPicPr/>
                      <p:nvPr/>
                    </p:nvPicPr>
                    <p:blipFill>
                      <a:blip r:embed="rId4"/>
                      <a:stretch>
                        <a:fillRect/>
                      </a:stretch>
                    </p:blipFill>
                    <p:spPr>
                      <a:xfrm>
                        <a:off x="1069848" y="2368728"/>
                        <a:ext cx="3775075"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10644663"/>
              </p:ext>
            </p:extLst>
          </p:nvPr>
        </p:nvGraphicFramePr>
        <p:xfrm>
          <a:off x="1069848" y="2867292"/>
          <a:ext cx="3357900" cy="494460"/>
        </p:xfrm>
        <a:graphic>
          <a:graphicData uri="http://schemas.openxmlformats.org/presentationml/2006/ole">
            <mc:AlternateContent xmlns:mc="http://schemas.openxmlformats.org/markup-compatibility/2006">
              <mc:Choice xmlns:v="urn:schemas-microsoft-com:vml" Requires="v">
                <p:oleObj spid="_x0000_s3137" name="Equation" r:id="rId5" imgW="1638000" imgH="241200" progId="Equation.3">
                  <p:embed/>
                </p:oleObj>
              </mc:Choice>
              <mc:Fallback>
                <p:oleObj name="Equation" r:id="rId5" imgW="1638000" imgH="241200" progId="Equation.3">
                  <p:embed/>
                  <p:pic>
                    <p:nvPicPr>
                      <p:cNvPr id="0" name="Object 4"/>
                      <p:cNvPicPr>
                        <a:picLocks noChangeAspect="1" noChangeArrowheads="1"/>
                      </p:cNvPicPr>
                      <p:nvPr/>
                    </p:nvPicPr>
                    <p:blipFill>
                      <a:blip r:embed="rId6"/>
                      <a:srcRect/>
                      <a:stretch>
                        <a:fillRect/>
                      </a:stretch>
                    </p:blipFill>
                    <p:spPr bwMode="auto">
                      <a:xfrm>
                        <a:off x="1069848" y="2867292"/>
                        <a:ext cx="3357900" cy="4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02301093"/>
              </p:ext>
            </p:extLst>
          </p:nvPr>
        </p:nvGraphicFramePr>
        <p:xfrm>
          <a:off x="1435608" y="4916488"/>
          <a:ext cx="6116638" cy="493712"/>
        </p:xfrm>
        <a:graphic>
          <a:graphicData uri="http://schemas.openxmlformats.org/presentationml/2006/ole">
            <mc:AlternateContent xmlns:mc="http://schemas.openxmlformats.org/markup-compatibility/2006">
              <mc:Choice xmlns:v="urn:schemas-microsoft-com:vml" Requires="v">
                <p:oleObj spid="_x0000_s3138" name="Equation" r:id="rId7" imgW="2984400" imgH="241200" progId="Equation.3">
                  <p:embed/>
                </p:oleObj>
              </mc:Choice>
              <mc:Fallback>
                <p:oleObj name="Equation" r:id="rId7" imgW="2984400" imgH="241200" progId="Equation.3">
                  <p:embed/>
                  <p:pic>
                    <p:nvPicPr>
                      <p:cNvPr id="0" name=""/>
                      <p:cNvPicPr/>
                      <p:nvPr/>
                    </p:nvPicPr>
                    <p:blipFill>
                      <a:blip r:embed="rId8"/>
                      <a:stretch>
                        <a:fillRect/>
                      </a:stretch>
                    </p:blipFill>
                    <p:spPr>
                      <a:xfrm>
                        <a:off x="1435608" y="4916488"/>
                        <a:ext cx="61166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4244510"/>
              </p:ext>
            </p:extLst>
          </p:nvPr>
        </p:nvGraphicFramePr>
        <p:xfrm>
          <a:off x="1435608" y="5356225"/>
          <a:ext cx="6194425" cy="495300"/>
        </p:xfrm>
        <a:graphic>
          <a:graphicData uri="http://schemas.openxmlformats.org/presentationml/2006/ole">
            <mc:AlternateContent xmlns:mc="http://schemas.openxmlformats.org/markup-compatibility/2006">
              <mc:Choice xmlns:v="urn:schemas-microsoft-com:vml" Requires="v">
                <p:oleObj spid="_x0000_s3139" name="Equation" r:id="rId9" imgW="3022560" imgH="241200" progId="Equation.3">
                  <p:embed/>
                </p:oleObj>
              </mc:Choice>
              <mc:Fallback>
                <p:oleObj name="Equation" r:id="rId9" imgW="3022560" imgH="241200" progId="Equation.3">
                  <p:embed/>
                  <p:pic>
                    <p:nvPicPr>
                      <p:cNvPr id="0" name="Object 6"/>
                      <p:cNvPicPr>
                        <a:picLocks noChangeAspect="1" noChangeArrowheads="1"/>
                      </p:cNvPicPr>
                      <p:nvPr/>
                    </p:nvPicPr>
                    <p:blipFill>
                      <a:blip r:embed="rId10"/>
                      <a:srcRect/>
                      <a:stretch>
                        <a:fillRect/>
                      </a:stretch>
                    </p:blipFill>
                    <p:spPr bwMode="auto">
                      <a:xfrm>
                        <a:off x="1435608" y="5356225"/>
                        <a:ext cx="6194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23589378"/>
              </p:ext>
            </p:extLst>
          </p:nvPr>
        </p:nvGraphicFramePr>
        <p:xfrm>
          <a:off x="1435608" y="5801832"/>
          <a:ext cx="5284818" cy="494460"/>
        </p:xfrm>
        <a:graphic>
          <a:graphicData uri="http://schemas.openxmlformats.org/presentationml/2006/ole">
            <mc:AlternateContent xmlns:mc="http://schemas.openxmlformats.org/markup-compatibility/2006">
              <mc:Choice xmlns:v="urn:schemas-microsoft-com:vml" Requires="v">
                <p:oleObj spid="_x0000_s3140" name="Equation" r:id="rId11" imgW="2577960" imgH="241200" progId="Equation.3">
                  <p:embed/>
                </p:oleObj>
              </mc:Choice>
              <mc:Fallback>
                <p:oleObj name="Equation" r:id="rId11" imgW="2577960" imgH="241200" progId="Equation.3">
                  <p:embed/>
                  <p:pic>
                    <p:nvPicPr>
                      <p:cNvPr id="0" name=""/>
                      <p:cNvPicPr/>
                      <p:nvPr/>
                    </p:nvPicPr>
                    <p:blipFill>
                      <a:blip r:embed="rId12"/>
                      <a:stretch>
                        <a:fillRect/>
                      </a:stretch>
                    </p:blipFill>
                    <p:spPr>
                      <a:xfrm>
                        <a:off x="1435608" y="5801832"/>
                        <a:ext cx="5284818" cy="494460"/>
                      </a:xfrm>
                      <a:prstGeom prst="rect">
                        <a:avLst/>
                      </a:prstGeom>
                    </p:spPr>
                  </p:pic>
                </p:oleObj>
              </mc:Fallback>
            </mc:AlternateContent>
          </a:graphicData>
        </a:graphic>
      </p:graphicFrame>
    </p:spTree>
    <p:extLst>
      <p:ext uri="{BB962C8B-B14F-4D97-AF65-F5344CB8AC3E}">
        <p14:creationId xmlns:p14="http://schemas.microsoft.com/office/powerpoint/2010/main" val="303160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dirty="0" smtClean="0"/>
              <a:t>If </a:t>
            </a:r>
            <a:r>
              <a:rPr lang="en-US" i="1" dirty="0" smtClean="0"/>
              <a:t>new voltage</a:t>
            </a:r>
            <a:r>
              <a:rPr lang="en-US" dirty="0" smtClean="0"/>
              <a:t> is acceptable, change taps of regulator</a:t>
            </a:r>
          </a:p>
          <a:p>
            <a:pPr marL="400050" lvl="1" indent="0">
              <a:buNone/>
            </a:pPr>
            <a:r>
              <a:rPr lang="en-US" dirty="0"/>
              <a:t>	</a:t>
            </a:r>
            <a:r>
              <a:rPr lang="en-US" dirty="0" smtClean="0"/>
              <a:t>Tap change is pushed to the regulator directly, not a voltage set point</a:t>
            </a:r>
            <a:br>
              <a:rPr lang="en-US" dirty="0" smtClean="0"/>
            </a:br>
            <a:r>
              <a:rPr lang="en-US" dirty="0" smtClean="0"/>
              <a:t>	(i.e., the regulator is commanded “tap up”, not “set voltage to 2500”)</a:t>
            </a:r>
          </a:p>
          <a:p>
            <a:pPr marL="400050" lvl="1" indent="0">
              <a:buNone/>
            </a:pPr>
            <a:endParaRPr lang="en-US" dirty="0"/>
          </a:p>
          <a:p>
            <a:pPr marL="400050" lvl="1" indent="0">
              <a:buNone/>
            </a:pPr>
            <a:r>
              <a:rPr lang="en-US" dirty="0" smtClean="0"/>
              <a:t>	Downstream regulators are not coordinated, so upstream changes may</a:t>
            </a:r>
            <a:br>
              <a:rPr lang="en-US" dirty="0" smtClean="0"/>
            </a:br>
            <a:r>
              <a:rPr lang="en-US" dirty="0" smtClean="0"/>
              <a:t>	move them into a voltage violation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12236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 </a:t>
            </a:r>
            <a:r>
              <a:rPr lang="en-US" dirty="0" smtClean="0"/>
              <a:t>(</a:t>
            </a:r>
            <a:r>
              <a:rPr lang="en-US" i="1" dirty="0" err="1" smtClean="0"/>
              <a:t>Q</a:t>
            </a:r>
            <a:r>
              <a:rPr lang="en-US" i="1" baseline="-25000" dirty="0" err="1" smtClean="0"/>
              <a:t>line</a:t>
            </a:r>
            <a:r>
              <a:rPr lang="en-US" dirty="0" smtClean="0"/>
              <a:t>) on line of interest (substation transformer) – compute the current </a:t>
            </a:r>
            <a:r>
              <a:rPr lang="en-US" i="1" dirty="0" smtClean="0"/>
              <a:t>power factor </a:t>
            </a:r>
            <a:r>
              <a:rPr lang="en-US" dirty="0" smtClean="0"/>
              <a:t>(</a:t>
            </a:r>
            <a:r>
              <a:rPr lang="en-US" i="1" dirty="0" err="1" smtClean="0"/>
              <a:t>PF</a:t>
            </a:r>
            <a:r>
              <a:rPr lang="en-US" i="1" baseline="-25000" dirty="0" err="1" smtClean="0"/>
              <a:t>curr</a:t>
            </a:r>
            <a:r>
              <a:rPr lang="en-US" dirty="0" smtClean="0"/>
              <a:t>) from the </a:t>
            </a:r>
            <a:r>
              <a:rPr lang="en-US" i="1" dirty="0" smtClean="0"/>
              <a:t>reactive power</a:t>
            </a:r>
            <a:r>
              <a:rPr lang="en-US" dirty="0" smtClean="0"/>
              <a:t> and </a:t>
            </a:r>
            <a:r>
              <a:rPr lang="en-US" i="1" dirty="0" smtClean="0"/>
              <a:t>real power</a:t>
            </a:r>
            <a:r>
              <a:rPr lang="en-US" dirty="0" smtClean="0"/>
              <a:t> (</a:t>
            </a:r>
            <a:r>
              <a:rPr lang="en-US" i="1" dirty="0" err="1" smtClean="0"/>
              <a:t>P</a:t>
            </a:r>
            <a:r>
              <a:rPr lang="en-US" i="1" baseline="-25000" dirty="0" err="1" smtClean="0"/>
              <a:t>line</a:t>
            </a:r>
            <a:r>
              <a:rPr lang="en-US" dirty="0" smtClean="0"/>
              <a:t>) of the line</a:t>
            </a:r>
          </a:p>
          <a:p>
            <a:pPr marL="514350" indent="-514350">
              <a:buFont typeface="+mj-lt"/>
              <a:buAutoNum type="arabicPeriod"/>
            </a:pPr>
            <a:endParaRPr lang="en-US" dirty="0" smtClean="0"/>
          </a:p>
          <a:p>
            <a:pPr marL="514350" indent="-514350">
              <a:buFont typeface="+mj-lt"/>
              <a:buAutoNum type="arabicPeriod"/>
            </a:pPr>
            <a:endParaRPr lang="en-US" dirty="0" smtClean="0"/>
          </a:p>
          <a:p>
            <a:pPr marL="400050" lvl="1" indent="0">
              <a:buNone/>
            </a:pPr>
            <a:r>
              <a:rPr lang="en-US" dirty="0"/>
              <a:t>	</a:t>
            </a:r>
            <a:r>
              <a:rPr lang="en-US" dirty="0" smtClean="0"/>
              <a:t>Note that </a:t>
            </a:r>
            <a:r>
              <a:rPr lang="en-US" i="1" dirty="0" err="1" smtClean="0"/>
              <a:t>PF</a:t>
            </a:r>
            <a:r>
              <a:rPr lang="en-US" i="1" baseline="-25000" dirty="0" err="1" smtClean="0"/>
              <a:t>curr</a:t>
            </a:r>
            <a:r>
              <a:rPr lang="en-US" dirty="0" smtClean="0"/>
              <a:t> and </a:t>
            </a:r>
            <a:r>
              <a:rPr lang="en-US" i="1" dirty="0" err="1" smtClean="0"/>
              <a:t>Q</a:t>
            </a:r>
            <a:r>
              <a:rPr lang="en-US" i="1" baseline="-25000" dirty="0" err="1" smtClean="0"/>
              <a:t>line</a:t>
            </a:r>
            <a:r>
              <a:rPr lang="en-US" dirty="0" smtClean="0"/>
              <a:t> are treated more like </a:t>
            </a:r>
            <a:r>
              <a:rPr lang="en-US" i="1" dirty="0" smtClean="0"/>
              <a:t>power factor</a:t>
            </a:r>
            <a:r>
              <a:rPr lang="en-US" dirty="0" smtClean="0"/>
              <a:t> 	magnitude and </a:t>
            </a:r>
            <a:r>
              <a:rPr lang="en-US" i="1" dirty="0" smtClean="0"/>
              <a:t>reactive power</a:t>
            </a:r>
            <a:r>
              <a:rPr lang="en-US" dirty="0" smtClean="0"/>
              <a:t> magnitude.  The VVO algorithm 	assumes normal radial feeders with predominately inductive loading 	(no predominately capacitive loads or reverse power flow)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120078"/>
              </p:ext>
            </p:extLst>
          </p:nvPr>
        </p:nvGraphicFramePr>
        <p:xfrm>
          <a:off x="1069848" y="3505200"/>
          <a:ext cx="2681154" cy="963090"/>
        </p:xfrm>
        <a:graphic>
          <a:graphicData uri="http://schemas.openxmlformats.org/presentationml/2006/ole">
            <mc:AlternateContent xmlns:mc="http://schemas.openxmlformats.org/markup-compatibility/2006">
              <mc:Choice xmlns:v="urn:schemas-microsoft-com:vml" Requires="v">
                <p:oleObj spid="_x0000_s5131" name="Equation" r:id="rId3" imgW="1307880" imgH="469800" progId="Equation.3">
                  <p:embed/>
                </p:oleObj>
              </mc:Choice>
              <mc:Fallback>
                <p:oleObj name="Equation" r:id="rId3" imgW="1307880" imgH="469800" progId="Equation.3">
                  <p:embed/>
                  <p:pic>
                    <p:nvPicPr>
                      <p:cNvPr id="0" name=""/>
                      <p:cNvPicPr/>
                      <p:nvPr/>
                    </p:nvPicPr>
                    <p:blipFill>
                      <a:blip r:embed="rId4"/>
                      <a:stretch>
                        <a:fillRect/>
                      </a:stretch>
                    </p:blipFill>
                    <p:spPr>
                      <a:xfrm>
                        <a:off x="1069848" y="3505200"/>
                        <a:ext cx="2681154" cy="963090"/>
                      </a:xfrm>
                      <a:prstGeom prst="rect">
                        <a:avLst/>
                      </a:prstGeom>
                    </p:spPr>
                  </p:pic>
                </p:oleObj>
              </mc:Fallback>
            </mc:AlternateContent>
          </a:graphicData>
        </a:graphic>
      </p:graphicFrame>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Determine if </a:t>
            </a:r>
            <a:r>
              <a:rPr lang="en-US" i="1" dirty="0" smtClean="0"/>
              <a:t>power factor</a:t>
            </a:r>
            <a:r>
              <a:rPr lang="en-US" dirty="0" smtClean="0"/>
              <a:t> is below the </a:t>
            </a:r>
            <a:r>
              <a:rPr lang="en-US" i="1" dirty="0" smtClean="0"/>
              <a:t>desired power factor </a:t>
            </a:r>
            <a:r>
              <a:rPr lang="en-US" dirty="0" smtClean="0"/>
              <a:t>(</a:t>
            </a:r>
            <a:r>
              <a:rPr lang="en-US" i="1" dirty="0" err="1" smtClean="0"/>
              <a:t>PF</a:t>
            </a:r>
            <a:r>
              <a:rPr lang="en-US" i="1" baseline="-25000" dirty="0" err="1" smtClean="0"/>
              <a:t>des</a:t>
            </a:r>
            <a:r>
              <a:rPr lang="en-US" dirty="0" smtClean="0"/>
              <a:t>)</a:t>
            </a:r>
          </a:p>
          <a:p>
            <a:pPr marL="514350" indent="-514350">
              <a:buFont typeface="+mj-lt"/>
              <a:buAutoNum type="arabicPeriod" startAt="2"/>
            </a:pPr>
            <a:endParaRPr lang="en-US" dirty="0" smtClean="0"/>
          </a:p>
          <a:p>
            <a:pPr marL="514350" indent="-514350">
              <a:buFont typeface="+mj-lt"/>
              <a:buAutoNum type="arabicPeriod" startAt="2"/>
            </a:pPr>
            <a:r>
              <a:rPr lang="en-US" dirty="0" smtClean="0"/>
              <a:t>If outside range, proceed through capacitors – only change one per operation cycle:</a:t>
            </a:r>
          </a:p>
          <a:p>
            <a:pPr marL="400050" lvl="1" indent="0">
              <a:buNone/>
            </a:pPr>
            <a:r>
              <a:rPr lang="en-US" dirty="0" smtClean="0"/>
              <a:t>	Determine capacitor size, (</a:t>
            </a:r>
            <a:r>
              <a:rPr lang="en-US" i="1" dirty="0" smtClean="0"/>
              <a:t>P</a:t>
            </a:r>
            <a:r>
              <a:rPr lang="en-US" i="1" baseline="-25000" dirty="0" smtClean="0"/>
              <a:t>CAP</a:t>
            </a:r>
            <a:r>
              <a:rPr lang="en-US" dirty="0" smtClean="0"/>
              <a:t>) – adds together all phases</a:t>
            </a:r>
          </a:p>
          <a:p>
            <a:pPr marL="400050" lvl="1" indent="0">
              <a:buNone/>
            </a:pPr>
            <a:r>
              <a:rPr lang="en-US" dirty="0"/>
              <a:t>	</a:t>
            </a:r>
            <a:r>
              <a:rPr lang="en-US" dirty="0" smtClean="0"/>
              <a:t>Sort capacitors by size, smallest to largest, closest to farthest</a:t>
            </a:r>
          </a:p>
          <a:p>
            <a:pPr marL="400050" lvl="1" indent="0">
              <a:buNone/>
            </a:pPr>
            <a:r>
              <a:rPr lang="en-US" dirty="0"/>
              <a:t>	</a:t>
            </a:r>
            <a:r>
              <a:rPr lang="en-US" dirty="0" smtClean="0"/>
              <a:t>Switching thresholds (</a:t>
            </a:r>
            <a:r>
              <a:rPr lang="en-US" i="1" dirty="0" err="1" smtClean="0"/>
              <a:t>Q</a:t>
            </a:r>
            <a:r>
              <a:rPr lang="en-US" i="1" baseline="-25000" dirty="0" err="1" smtClean="0"/>
              <a:t>cap_off</a:t>
            </a:r>
            <a:r>
              <a:rPr lang="en-US" dirty="0" smtClean="0"/>
              <a:t>, </a:t>
            </a:r>
            <a:r>
              <a:rPr lang="en-US" i="1" dirty="0" err="1" smtClean="0"/>
              <a:t>Q</a:t>
            </a:r>
            <a:r>
              <a:rPr lang="en-US" i="1" baseline="-25000" dirty="0" err="1" smtClean="0"/>
              <a:t>cap_on</a:t>
            </a:r>
            <a:r>
              <a:rPr lang="en-US" dirty="0" smtClean="0"/>
              <a:t>) are determined by </a:t>
            </a:r>
            <a:r>
              <a:rPr lang="en-US" i="1" dirty="0" err="1" smtClean="0"/>
              <a:t>d</a:t>
            </a:r>
            <a:r>
              <a:rPr lang="en-US" i="1" baseline="-25000" dirty="0" err="1" smtClean="0"/>
              <a:t>min</a:t>
            </a:r>
            <a:r>
              <a:rPr lang="en-US" dirty="0" smtClean="0"/>
              <a:t> and </a:t>
            </a:r>
            <a:r>
              <a:rPr lang="en-US" i="1" dirty="0" err="1" smtClean="0"/>
              <a:t>d</a:t>
            </a:r>
            <a:r>
              <a:rPr lang="en-US" i="1" baseline="-25000" dirty="0" err="1" smtClean="0"/>
              <a:t>max</a:t>
            </a:r>
            <a:r>
              <a:rPr lang="en-US" dirty="0"/>
              <a:t> </a:t>
            </a:r>
            <a:r>
              <a:rPr lang="en-US" dirty="0" smtClean="0"/>
              <a:t>	</a:t>
            </a:r>
            <a:r>
              <a:rPr lang="en-US" dirty="0" smtClean="0"/>
              <a:t>ratio constants </a:t>
            </a:r>
            <a:r>
              <a:rPr lang="en-US" dirty="0" smtClean="0"/>
              <a:t>– create hysteresis-like condition</a:t>
            </a:r>
          </a:p>
          <a:p>
            <a:pPr marL="400050" lvl="1"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0123686"/>
              </p:ext>
            </p:extLst>
          </p:nvPr>
        </p:nvGraphicFramePr>
        <p:xfrm>
          <a:off x="1069848" y="2426970"/>
          <a:ext cx="1743894" cy="468630"/>
        </p:xfrm>
        <a:graphic>
          <a:graphicData uri="http://schemas.openxmlformats.org/presentationml/2006/ole">
            <mc:AlternateContent xmlns:mc="http://schemas.openxmlformats.org/markup-compatibility/2006">
              <mc:Choice xmlns:v="urn:schemas-microsoft-com:vml" Requires="v">
                <p:oleObj spid="_x0000_s6169" name="Equation" r:id="rId3" imgW="850680" imgH="228600" progId="Equation.3">
                  <p:embed/>
                </p:oleObj>
              </mc:Choice>
              <mc:Fallback>
                <p:oleObj name="Equation" r:id="rId3" imgW="850680" imgH="228600" progId="Equation.3">
                  <p:embed/>
                  <p:pic>
                    <p:nvPicPr>
                      <p:cNvPr id="0" name=""/>
                      <p:cNvPicPr/>
                      <p:nvPr/>
                    </p:nvPicPr>
                    <p:blipFill>
                      <a:blip r:embed="rId4"/>
                      <a:stretch>
                        <a:fillRect/>
                      </a:stretch>
                    </p:blipFill>
                    <p:spPr>
                      <a:xfrm>
                        <a:off x="1069848" y="2426970"/>
                        <a:ext cx="1743894" cy="4686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87654650"/>
              </p:ext>
            </p:extLst>
          </p:nvPr>
        </p:nvGraphicFramePr>
        <p:xfrm>
          <a:off x="1463040" y="5489575"/>
          <a:ext cx="2446338" cy="493712"/>
        </p:xfrm>
        <a:graphic>
          <a:graphicData uri="http://schemas.openxmlformats.org/presentationml/2006/ole">
            <mc:AlternateContent xmlns:mc="http://schemas.openxmlformats.org/markup-compatibility/2006">
              <mc:Choice xmlns:v="urn:schemas-microsoft-com:vml" Requires="v">
                <p:oleObj spid="_x0000_s6170" name="Equation" r:id="rId5" imgW="1193760" imgH="241200" progId="Equation.3">
                  <p:embed/>
                </p:oleObj>
              </mc:Choice>
              <mc:Fallback>
                <p:oleObj name="Equation" r:id="rId5" imgW="1193760" imgH="241200" progId="Equation.3">
                  <p:embed/>
                  <p:pic>
                    <p:nvPicPr>
                      <p:cNvPr id="0" name=""/>
                      <p:cNvPicPr/>
                      <p:nvPr/>
                    </p:nvPicPr>
                    <p:blipFill>
                      <a:blip r:embed="rId6"/>
                      <a:stretch>
                        <a:fillRect/>
                      </a:stretch>
                    </p:blipFill>
                    <p:spPr>
                      <a:xfrm>
                        <a:off x="1463040" y="5489575"/>
                        <a:ext cx="24463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5327853"/>
              </p:ext>
            </p:extLst>
          </p:nvPr>
        </p:nvGraphicFramePr>
        <p:xfrm>
          <a:off x="1463040" y="5983287"/>
          <a:ext cx="2420938" cy="493713"/>
        </p:xfrm>
        <a:graphic>
          <a:graphicData uri="http://schemas.openxmlformats.org/presentationml/2006/ole">
            <mc:AlternateContent xmlns:mc="http://schemas.openxmlformats.org/markup-compatibility/2006">
              <mc:Choice xmlns:v="urn:schemas-microsoft-com:vml" Requires="v">
                <p:oleObj spid="_x0000_s6171" name="Equation" r:id="rId7" imgW="1180800" imgH="241200" progId="Equation.3">
                  <p:embed/>
                </p:oleObj>
              </mc:Choice>
              <mc:Fallback>
                <p:oleObj name="Equation" r:id="rId7" imgW="1180800" imgH="241200" progId="Equation.3">
                  <p:embed/>
                  <p:pic>
                    <p:nvPicPr>
                      <p:cNvPr id="0" name="Object 6"/>
                      <p:cNvPicPr>
                        <a:picLocks noChangeAspect="1" noChangeArrowheads="1"/>
                      </p:cNvPicPr>
                      <p:nvPr/>
                    </p:nvPicPr>
                    <p:blipFill>
                      <a:blip r:embed="rId8"/>
                      <a:srcRect/>
                      <a:stretch>
                        <a:fillRect/>
                      </a:stretch>
                    </p:blipFill>
                    <p:spPr bwMode="auto">
                      <a:xfrm>
                        <a:off x="1463040" y="5983287"/>
                        <a:ext cx="24209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1119922"/>
              </p:ext>
            </p:extLst>
          </p:nvPr>
        </p:nvGraphicFramePr>
        <p:xfrm>
          <a:off x="1463040" y="5046618"/>
          <a:ext cx="2759382" cy="468630"/>
        </p:xfrm>
        <a:graphic>
          <a:graphicData uri="http://schemas.openxmlformats.org/presentationml/2006/ole">
            <mc:AlternateContent xmlns:mc="http://schemas.openxmlformats.org/markup-compatibility/2006">
              <mc:Choice xmlns:v="urn:schemas-microsoft-com:vml" Requires="v">
                <p:oleObj spid="_x0000_s6172" name="Equation" r:id="rId9" imgW="1346040" imgH="228600" progId="Equation.3">
                  <p:embed/>
                </p:oleObj>
              </mc:Choice>
              <mc:Fallback>
                <p:oleObj name="Equation" r:id="rId9" imgW="1346040" imgH="228600" progId="Equation.3">
                  <p:embed/>
                  <p:pic>
                    <p:nvPicPr>
                      <p:cNvPr id="0" name=""/>
                      <p:cNvPicPr/>
                      <p:nvPr/>
                    </p:nvPicPr>
                    <p:blipFill>
                      <a:blip r:embed="rId10"/>
                      <a:stretch>
                        <a:fillRect/>
                      </a:stretch>
                    </p:blipFill>
                    <p:spPr>
                      <a:xfrm>
                        <a:off x="1463040" y="5046618"/>
                        <a:ext cx="2759382" cy="468630"/>
                      </a:xfrm>
                      <a:prstGeom prst="rect">
                        <a:avLst/>
                      </a:prstGeom>
                    </p:spPr>
                  </p:pic>
                </p:oleObj>
              </mc:Fallback>
            </mc:AlternateContent>
          </a:graphicData>
        </a:graphic>
      </p:graphicFrame>
    </p:spTree>
    <p:extLst>
      <p:ext uri="{BB962C8B-B14F-4D97-AF65-F5344CB8AC3E}">
        <p14:creationId xmlns:p14="http://schemas.microsoft.com/office/powerpoint/2010/main" val="395116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If outside range, proceed through capacitors – only change one per operation cycle – dependent on state and size:</a:t>
            </a:r>
          </a:p>
          <a:p>
            <a:pPr marL="739775" lvl="1" indent="-339725"/>
            <a:endParaRPr lang="en-US" dirty="0" smtClean="0"/>
          </a:p>
          <a:p>
            <a:pPr marL="739775" lvl="1" indent="-339725"/>
            <a:r>
              <a:rPr lang="en-US" i="1" dirty="0" smtClean="0"/>
              <a:t>ON</a:t>
            </a:r>
            <a:r>
              <a:rPr lang="en-US" dirty="0" smtClean="0"/>
              <a:t> and</a:t>
            </a:r>
            <a:endParaRPr lang="en-US" i="1" baseline="-25000" dirty="0" smtClean="0"/>
          </a:p>
          <a:p>
            <a:pPr marL="400050" lvl="1" indent="0">
              <a:buNone/>
            </a:pPr>
            <a:r>
              <a:rPr lang="en-US" dirty="0" smtClean="0"/>
              <a:t>	Capacitor </a:t>
            </a:r>
            <a:r>
              <a:rPr lang="en-US" i="1" dirty="0" smtClean="0"/>
              <a:t>ON</a:t>
            </a:r>
            <a:r>
              <a:rPr lang="en-US" dirty="0" smtClean="0"/>
              <a:t> and </a:t>
            </a:r>
            <a:r>
              <a:rPr lang="en-US" i="1" dirty="0" smtClean="0"/>
              <a:t>reactive power</a:t>
            </a:r>
            <a:r>
              <a:rPr lang="en-US" dirty="0" smtClean="0"/>
              <a:t> &lt; </a:t>
            </a:r>
            <a:r>
              <a:rPr lang="en-US" i="1" dirty="0" err="1" smtClean="0"/>
              <a:t>Q</a:t>
            </a:r>
            <a:r>
              <a:rPr lang="en-US" i="1" baseline="-25000" dirty="0" err="1" smtClean="0"/>
              <a:t>cap_off</a:t>
            </a:r>
            <a:r>
              <a:rPr lang="en-US" dirty="0" smtClean="0"/>
              <a:t>: switch capacitor to </a:t>
            </a:r>
            <a:r>
              <a:rPr lang="en-US" i="1" dirty="0" smtClean="0"/>
              <a:t>OFF</a:t>
            </a:r>
          </a:p>
          <a:p>
            <a:pPr marL="400050" lvl="1" indent="0">
              <a:buNone/>
            </a:pPr>
            <a:endParaRPr lang="en-US" dirty="0" smtClean="0"/>
          </a:p>
          <a:p>
            <a:pPr marL="739775" lvl="1" indent="-339725"/>
            <a:r>
              <a:rPr lang="en-US" i="1" dirty="0" smtClean="0"/>
              <a:t>OFF</a:t>
            </a:r>
            <a:r>
              <a:rPr lang="en-US" dirty="0" smtClean="0"/>
              <a:t> and</a:t>
            </a:r>
            <a:endParaRPr lang="en-US" i="1" baseline="-25000" dirty="0" smtClean="0"/>
          </a:p>
          <a:p>
            <a:pPr marL="800100" lvl="2" indent="0">
              <a:buNone/>
            </a:pPr>
            <a:r>
              <a:rPr lang="en-US" dirty="0"/>
              <a:t>	</a:t>
            </a:r>
            <a:r>
              <a:rPr lang="en-US" sz="2000" dirty="0" smtClean="0"/>
              <a:t>Capacitor </a:t>
            </a:r>
            <a:r>
              <a:rPr lang="en-US" sz="2000" i="1" dirty="0" smtClean="0"/>
              <a:t>OFF</a:t>
            </a:r>
            <a:r>
              <a:rPr lang="en-US" sz="2000" dirty="0" smtClean="0"/>
              <a:t> and </a:t>
            </a:r>
            <a:r>
              <a:rPr lang="en-US" sz="2000" i="1" dirty="0" smtClean="0"/>
              <a:t>reactive power</a:t>
            </a:r>
            <a:r>
              <a:rPr lang="en-US" sz="2000" dirty="0" smtClean="0"/>
              <a:t> &gt; </a:t>
            </a:r>
            <a:r>
              <a:rPr lang="en-US" sz="2000" i="1" dirty="0" err="1" smtClean="0"/>
              <a:t>Q</a:t>
            </a:r>
            <a:r>
              <a:rPr lang="en-US" sz="2000" i="1" baseline="-25000" dirty="0" err="1" smtClean="0"/>
              <a:t>cap_on</a:t>
            </a:r>
            <a:r>
              <a:rPr lang="en-US" sz="2000" dirty="0" smtClean="0"/>
              <a:t>: switch capacitor to </a:t>
            </a:r>
            <a:r>
              <a:rPr lang="en-US" sz="2000" i="1" dirty="0" smtClean="0"/>
              <a:t>ON</a:t>
            </a:r>
          </a:p>
          <a:p>
            <a:pPr marL="800100" lvl="2" indent="0">
              <a:buNone/>
            </a:pPr>
            <a:endParaRPr lang="en-US" sz="2000" dirty="0" smtClean="0"/>
          </a:p>
          <a:p>
            <a:pPr marL="739775" lvl="1" indent="-339725"/>
            <a:r>
              <a:rPr lang="en-US" dirty="0" smtClean="0"/>
              <a:t>Neither met</a:t>
            </a:r>
          </a:p>
          <a:p>
            <a:pPr marL="800100" lvl="2" indent="0">
              <a:buNone/>
            </a:pPr>
            <a:r>
              <a:rPr lang="en-US" dirty="0"/>
              <a:t>	</a:t>
            </a:r>
            <a:r>
              <a:rPr lang="en-US" sz="2000" dirty="0" smtClean="0"/>
              <a:t>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80563166"/>
              </p:ext>
            </p:extLst>
          </p:nvPr>
        </p:nvGraphicFramePr>
        <p:xfrm>
          <a:off x="2107473" y="2788887"/>
          <a:ext cx="1441678" cy="402804"/>
        </p:xfrm>
        <a:graphic>
          <a:graphicData uri="http://schemas.openxmlformats.org/presentationml/2006/ole">
            <mc:AlternateContent xmlns:mc="http://schemas.openxmlformats.org/markup-compatibility/2006">
              <mc:Choice xmlns:v="urn:schemas-microsoft-com:vml" Requires="v">
                <p:oleObj spid="_x0000_s7180" name="Equation" r:id="rId3" imgW="863280" imgH="241200" progId="Equation.3">
                  <p:embed/>
                </p:oleObj>
              </mc:Choice>
              <mc:Fallback>
                <p:oleObj name="Equation" r:id="rId3" imgW="863280" imgH="241200" progId="Equation.3">
                  <p:embed/>
                  <p:pic>
                    <p:nvPicPr>
                      <p:cNvPr id="0" name=""/>
                      <p:cNvPicPr/>
                      <p:nvPr/>
                    </p:nvPicPr>
                    <p:blipFill>
                      <a:blip r:embed="rId4"/>
                      <a:stretch>
                        <a:fillRect/>
                      </a:stretch>
                    </p:blipFill>
                    <p:spPr>
                      <a:xfrm>
                        <a:off x="2107473" y="2788887"/>
                        <a:ext cx="1441678" cy="40280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0855747"/>
              </p:ext>
            </p:extLst>
          </p:nvPr>
        </p:nvGraphicFramePr>
        <p:xfrm>
          <a:off x="2258006" y="3886200"/>
          <a:ext cx="1399594" cy="402804"/>
        </p:xfrm>
        <a:graphic>
          <a:graphicData uri="http://schemas.openxmlformats.org/presentationml/2006/ole">
            <mc:AlternateContent xmlns:mc="http://schemas.openxmlformats.org/markup-compatibility/2006">
              <mc:Choice xmlns:v="urn:schemas-microsoft-com:vml" Requires="v">
                <p:oleObj spid="_x0000_s7181" name="Equation" r:id="rId5" imgW="838080" imgH="241200" progId="Equation.3">
                  <p:embed/>
                </p:oleObj>
              </mc:Choice>
              <mc:Fallback>
                <p:oleObj name="Equation" r:id="rId5" imgW="838080" imgH="241200" progId="Equation.3">
                  <p:embed/>
                  <p:pic>
                    <p:nvPicPr>
                      <p:cNvPr id="0" name=""/>
                      <p:cNvPicPr/>
                      <p:nvPr/>
                    </p:nvPicPr>
                    <p:blipFill>
                      <a:blip r:embed="rId6"/>
                      <a:stretch>
                        <a:fillRect/>
                      </a:stretch>
                    </p:blipFill>
                    <p:spPr>
                      <a:xfrm>
                        <a:off x="2258006" y="3886200"/>
                        <a:ext cx="1399594" cy="402804"/>
                      </a:xfrm>
                      <a:prstGeom prst="rect">
                        <a:avLst/>
                      </a:prstGeom>
                    </p:spPr>
                  </p:pic>
                </p:oleObj>
              </mc:Fallback>
            </mc:AlternateContent>
          </a:graphicData>
        </a:graphic>
      </p:graphicFrame>
    </p:spTree>
    <p:extLst>
      <p:ext uri="{BB962C8B-B14F-4D97-AF65-F5344CB8AC3E}">
        <p14:creationId xmlns:p14="http://schemas.microsoft.com/office/powerpoint/2010/main" val="393414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0f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0.3 * 5 </a:t>
            </a:r>
            <a:r>
              <a:rPr lang="en-US" sz="2200" dirty="0" err="1" smtClean="0"/>
              <a:t>MVAr</a:t>
            </a:r>
            <a:r>
              <a:rPr lang="en-US" sz="2200" dirty="0" smtClean="0"/>
              <a:t> = 1.5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0.3 * 1 </a:t>
            </a:r>
            <a:r>
              <a:rPr lang="en-US" sz="2200" dirty="0" err="1" smtClean="0"/>
              <a:t>MVAr</a:t>
            </a:r>
            <a:r>
              <a:rPr lang="en-US" sz="2200" dirty="0" smtClean="0"/>
              <a:t> = 0.3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ANCI 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two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a:t>
            </a:r>
            <a:r>
              <a:rPr lang="en-US" sz="3200" dirty="0"/>
              <a:t>6</a:t>
            </a:r>
            <a:r>
              <a:rPr lang="en-US" sz="3200" dirty="0" smtClean="0"/>
              <a:t>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B(emergency steady-state):107V-127V (RMS)</a:t>
            </a:r>
          </a:p>
          <a:p>
            <a:endParaRPr lang="en-US" sz="2400" dirty="0" smtClean="0"/>
          </a:p>
          <a:p>
            <a:r>
              <a:rPr lang="en-US" sz="24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in many forms.</a:t>
            </a:r>
          </a:p>
          <a:p>
            <a:endParaRPr lang="en-US" dirty="0" smtClean="0"/>
          </a:p>
          <a:p>
            <a:r>
              <a:rPr lang="en-US" dirty="0" smtClean="0"/>
              <a:t>The general principle is to control the voltage and reactive power on a distribution feeder so that load can be managed.</a:t>
            </a:r>
          </a:p>
          <a:p>
            <a:endParaRPr lang="en-US" dirty="0"/>
          </a:p>
          <a:p>
            <a:r>
              <a:rPr lang="en-US" dirty="0" smtClean="0"/>
              <a:t>One example of VVO:</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2140</TotalTime>
  <Words>1465</Words>
  <Application>Microsoft Office PowerPoint</Application>
  <PresentationFormat>On-screen Show (4:3)</PresentationFormat>
  <Paragraphs>248</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Office Theme</vt:lpstr>
      <vt:lpstr>Equation</vt:lpstr>
      <vt:lpstr>Microsoft Equation 3.0</vt:lpstr>
      <vt:lpstr>Substation and Distribution Automation</vt:lpstr>
      <vt:lpstr>Module 6 Overview</vt:lpstr>
      <vt:lpstr>Part 1: Traditional Voltage Control</vt:lpstr>
      <vt:lpstr>Traditional Voltage Control (Regulators)</vt:lpstr>
      <vt:lpstr>Traditional Voltage Control (Regulators)</vt:lpstr>
      <vt:lpstr>Traditional Voltage Control (Capacitors)</vt:lpstr>
      <vt:lpstr>ANCI C84.1</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VVO-Regulators – Voltage Optimization</vt:lpstr>
      <vt:lpstr>VVO-Regulators – Voltage Optimization</vt:lpstr>
      <vt:lpstr>VVO-Regulators – Voltage Optimization</vt:lpstr>
      <vt:lpstr>VVO-Regulators – Voltage Optimization</vt:lpstr>
      <vt:lpstr>VVO-Capacitors – Reactive Power Optimization</vt:lpstr>
      <vt:lpstr>VVO-Capacitors – Reactive Power Optimization</vt:lpstr>
      <vt:lpstr>VVO-Capacitors – Reactive Power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Case 1: Local Voltage Control</vt:lpstr>
      <vt:lpstr>Case 1: Local Voltage Control cont.</vt:lpstr>
      <vt:lpstr>Case 2: Coordinated Volt/VAR Control</vt:lpstr>
      <vt:lpstr>Module 6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Tuffner, Francis K</cp:lastModifiedBy>
  <cp:revision>175</cp:revision>
  <dcterms:created xsi:type="dcterms:W3CDTF">2006-08-16T00:00:00Z</dcterms:created>
  <dcterms:modified xsi:type="dcterms:W3CDTF">2011-11-29T20:47:30Z</dcterms:modified>
</cp:coreProperties>
</file>