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65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84" r:id="rId17"/>
    <p:sldId id="291" r:id="rId18"/>
    <p:sldId id="269" r:id="rId19"/>
    <p:sldId id="271" r:id="rId20"/>
    <p:sldId id="272" r:id="rId21"/>
    <p:sldId id="273" r:id="rId22"/>
    <p:sldId id="274" r:id="rId23"/>
    <p:sldId id="270" r:id="rId24"/>
    <p:sldId id="282" r:id="rId25"/>
    <p:sldId id="283" r:id="rId26"/>
    <p:sldId id="287" r:id="rId27"/>
    <p:sldId id="288" r:id="rId28"/>
    <p:sldId id="275" r:id="rId29"/>
    <p:sldId id="278" r:id="rId30"/>
    <p:sldId id="285" r:id="rId31"/>
    <p:sldId id="279" r:id="rId32"/>
    <p:sldId id="281" r:id="rId33"/>
    <p:sldId id="286" r:id="rId34"/>
    <p:sldId id="280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Bonebrake" initials="CAB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tivestate.com/activeperl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GridLAB</a:t>
            </a:r>
            <a:r>
              <a:rPr lang="en-US" dirty="0" smtClean="0"/>
              <a:t>-D GLM files for analysis from current format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get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output GLM file called mynewname.glm</a:t>
            </a:r>
          </a:p>
          <a:p>
            <a:r>
              <a:rPr lang="en-US" dirty="0" smtClean="0"/>
              <a:t>The output GLM contains</a:t>
            </a:r>
          </a:p>
          <a:p>
            <a:pPr lvl="1"/>
            <a:r>
              <a:rPr lang="en-US" dirty="0" smtClean="0"/>
              <a:t>All information on primary side of residential transformers available in CYME database</a:t>
            </a:r>
          </a:p>
          <a:p>
            <a:pPr lvl="1"/>
            <a:r>
              <a:rPr lang="en-US" dirty="0" smtClean="0"/>
              <a:t>Some secondary information</a:t>
            </a:r>
          </a:p>
          <a:p>
            <a:pPr lvl="1"/>
            <a:r>
              <a:rPr lang="en-US" dirty="0" smtClean="0"/>
              <a:t>All loading information, including classification of loads (e.g. Residential 1-6, Commercial 1-2, Industrial)</a:t>
            </a:r>
          </a:p>
          <a:p>
            <a:pPr lvl="2"/>
            <a:r>
              <a:rPr lang="en-US" dirty="0" smtClean="0"/>
              <a:t>More information on this later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conversions are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Sequence components are converted to physical models using a database of cable types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Distributed loads are converted to spot loads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Where industrial &amp; commercial transformer information is not available, they are created from a standard sizing database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Sectionalizers</a:t>
            </a:r>
            <a:r>
              <a:rPr lang="en-US" dirty="0" smtClean="0"/>
              <a:t>/</a:t>
            </a:r>
            <a:r>
              <a:rPr lang="en-US" dirty="0" err="1" smtClean="0"/>
              <a:t>Reclosers</a:t>
            </a:r>
            <a:r>
              <a:rPr lang="en-US" dirty="0" smtClean="0"/>
              <a:t> converted to switches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Script does rudimentary check for loops and islands and identifies 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static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output of PERL script is a single power flow solution</a:t>
            </a:r>
          </a:p>
          <a:p>
            <a:r>
              <a:rPr lang="en-US" dirty="0" smtClean="0"/>
              <a:t>Offline, solution is checked against CYME’s/</a:t>
            </a:r>
            <a:r>
              <a:rPr lang="en-US" dirty="0" err="1" smtClean="0"/>
              <a:t>SynerGEE’s</a:t>
            </a:r>
            <a:r>
              <a:rPr lang="en-US" dirty="0" smtClean="0"/>
              <a:t> solution (typically voltage levels and power at substation)</a:t>
            </a:r>
          </a:p>
          <a:p>
            <a:pPr lvl="1"/>
            <a:r>
              <a:rPr lang="en-US" dirty="0" smtClean="0"/>
              <a:t>If not within a “reasonable” accuracy, then errors must be identified and corrected</a:t>
            </a:r>
          </a:p>
          <a:p>
            <a:r>
              <a:rPr lang="en-US" dirty="0" smtClean="0"/>
              <a:t>Solution is checked to converge in </a:t>
            </a:r>
            <a:r>
              <a:rPr lang="en-US" dirty="0" err="1" smtClean="0"/>
              <a:t>GridLAB</a:t>
            </a:r>
            <a:r>
              <a:rPr lang="en-US" dirty="0" smtClean="0"/>
              <a:t>-D</a:t>
            </a:r>
          </a:p>
          <a:p>
            <a:r>
              <a:rPr lang="en-US" dirty="0" smtClean="0"/>
              <a:t>Offline, voltages from solution are checked to be within acceptable ranges (within 5% of nominal)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static GLM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conversion issues:</a:t>
            </a:r>
          </a:p>
          <a:p>
            <a:pPr lvl="1"/>
            <a:r>
              <a:rPr lang="en-US" dirty="0" smtClean="0"/>
              <a:t>Zero length or zero impedance lines are not accepted in GLD</a:t>
            </a:r>
          </a:p>
          <a:p>
            <a:pPr lvl="1"/>
            <a:r>
              <a:rPr lang="en-US" dirty="0" smtClean="0"/>
              <a:t>Unknown or slightly different control strategies for caps &amp; regulators</a:t>
            </a:r>
          </a:p>
          <a:p>
            <a:pPr lvl="1"/>
            <a:r>
              <a:rPr lang="en-US" dirty="0" smtClean="0"/>
              <a:t>Some commercial software packages have “creative” power flow solution methods</a:t>
            </a:r>
          </a:p>
          <a:p>
            <a:pPr lvl="1"/>
            <a:r>
              <a:rPr lang="en-US" dirty="0" smtClean="0"/>
              <a:t>Nominal or flat-start voltages may not always be indicative of final voltage level (common problem in GLD also)</a:t>
            </a:r>
          </a:p>
          <a:p>
            <a:pPr lvl="1"/>
            <a:r>
              <a:rPr lang="en-US" dirty="0" smtClean="0"/>
              <a:t>“Odd” loops may need to be fixed manually (e.g. opening a switch)</a:t>
            </a:r>
          </a:p>
          <a:p>
            <a:pPr lvl="1"/>
            <a:r>
              <a:rPr lang="en-US" dirty="0" smtClean="0"/>
              <a:t>Islands may need to be attached manually (e.g. closing a switch)</a:t>
            </a:r>
          </a:p>
          <a:p>
            <a:pPr lvl="1"/>
            <a:r>
              <a:rPr lang="en-US" dirty="0" smtClean="0"/>
              <a:t>Missing data (e.g. cable types)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 the static loads from the power flow model with loads dependent upon: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Voltage levels</a:t>
            </a:r>
          </a:p>
          <a:p>
            <a:pPr lvl="1"/>
            <a:r>
              <a:rPr lang="en-US" dirty="0" smtClean="0"/>
              <a:t>Weather conditions</a:t>
            </a:r>
          </a:p>
          <a:p>
            <a:pPr lvl="1"/>
            <a:r>
              <a:rPr lang="en-US" dirty="0" smtClean="0"/>
              <a:t>Markets</a:t>
            </a:r>
          </a:p>
          <a:p>
            <a:pPr lvl="1"/>
            <a:r>
              <a:rPr lang="en-US" dirty="0" smtClean="0"/>
              <a:t>Control signals</a:t>
            </a:r>
          </a:p>
          <a:p>
            <a:r>
              <a:rPr lang="en-US" dirty="0" smtClean="0"/>
              <a:t>Calibrate the time-series feeder models to available SCADA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Loads can be classified by type and with varying levels of detail</a:t>
            </a:r>
          </a:p>
          <a:p>
            <a:pPr lvl="1"/>
            <a:r>
              <a:rPr lang="en-US" dirty="0" smtClean="0"/>
              <a:t>For example: Residential, Commercial, Industrial and Agricultural</a:t>
            </a:r>
            <a:endParaRPr lang="en-US" dirty="0"/>
          </a:p>
          <a:p>
            <a:pPr lvl="1"/>
            <a:r>
              <a:rPr lang="en-US" dirty="0" smtClean="0"/>
              <a:t>Loads types can be split up based on size, construction date, construction materials, density of occupancy (e.g. single family home vs. multi family home or apartment complex), etc.</a:t>
            </a:r>
          </a:p>
          <a:p>
            <a:r>
              <a:rPr lang="en-US" dirty="0" smtClean="0"/>
              <a:t>Loads will have varying profiles based on geographical region</a:t>
            </a:r>
          </a:p>
          <a:p>
            <a:pPr lvl="1"/>
            <a:r>
              <a:rPr lang="en-US" dirty="0" smtClean="0"/>
              <a:t>Variation in weather and available sunlight</a:t>
            </a:r>
          </a:p>
          <a:p>
            <a:pPr lvl="1"/>
            <a:r>
              <a:rPr lang="en-US" dirty="0" smtClean="0"/>
              <a:t>Differing construction materials and techniques</a:t>
            </a:r>
          </a:p>
          <a:p>
            <a:pPr lvl="1"/>
            <a:r>
              <a:rPr lang="en-US" dirty="0" smtClean="0"/>
              <a:t>Differing types and amounts of heating and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loads (Ex. 1: VVO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9144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Loads were broken into 9 classifications</a:t>
            </a:r>
          </a:p>
          <a:p>
            <a:pPr lvl="1"/>
            <a:r>
              <a:rPr lang="en-US" dirty="0" smtClean="0"/>
              <a:t>This was done pre-PERL script and added as a comment in GLM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4900" y="2590800"/>
          <a:ext cx="6934200" cy="380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100"/>
                <a:gridCol w="3467100"/>
              </a:tblGrid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2000 sq. ft., pre-1980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2000 sq. ft., post-1980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&gt;2000 sq.</a:t>
                      </a:r>
                      <a:r>
                        <a:rPr lang="en-US" baseline="0" dirty="0" smtClean="0"/>
                        <a:t> ft., pre-1980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&gt;2000</a:t>
                      </a:r>
                      <a:r>
                        <a:rPr lang="en-US" baseline="0" dirty="0" smtClean="0"/>
                        <a:t> sq. ft., post-1980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Homes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Apartments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loads &lt;35 </a:t>
                      </a:r>
                      <a:r>
                        <a:rPr lang="en-US" dirty="0" err="1" smtClean="0"/>
                        <a:t>kVA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loads &gt;35 </a:t>
                      </a:r>
                      <a:r>
                        <a:rPr lang="en-US" dirty="0" err="1" smtClean="0"/>
                        <a:t>kVA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 loads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Residential 1-6 &amp; Commercial 1 were created as a combination of building models</a:t>
            </a:r>
          </a:p>
          <a:p>
            <a:pPr lvl="1"/>
            <a:r>
              <a:rPr lang="en-US" dirty="0" smtClean="0"/>
              <a:t>Spot loads were divided by variable “</a:t>
            </a:r>
            <a:r>
              <a:rPr lang="en-US" dirty="0" err="1" smtClean="0"/>
              <a:t>houseVA</a:t>
            </a:r>
            <a:r>
              <a:rPr lang="en-US" dirty="0" smtClean="0"/>
              <a:t>” and “</a:t>
            </a:r>
            <a:r>
              <a:rPr lang="en-US" dirty="0" err="1" smtClean="0"/>
              <a:t>commVA</a:t>
            </a:r>
            <a:r>
              <a:rPr lang="en-US" dirty="0" smtClean="0"/>
              <a:t>” which represented average max building consumption to create N homes at locale</a:t>
            </a:r>
          </a:p>
          <a:p>
            <a:r>
              <a:rPr lang="en-US" dirty="0" smtClean="0"/>
              <a:t>Commercial 2 &amp; Industrial were simple time-dependent ZIP models</a:t>
            </a:r>
          </a:p>
          <a:p>
            <a:pPr lvl="1"/>
            <a:r>
              <a:rPr lang="en-US" dirty="0" smtClean="0"/>
              <a:t>Peak magnitude was equal to spot load</a:t>
            </a:r>
          </a:p>
          <a:p>
            <a:pPr lvl="1"/>
            <a:r>
              <a:rPr lang="en-US" dirty="0" smtClean="0"/>
              <a:t>Time-series was created from SCADA data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CYMDIST/</a:t>
            </a:r>
            <a:r>
              <a:rPr lang="en-US" dirty="0" err="1" smtClean="0"/>
              <a:t>SynerGEE</a:t>
            </a:r>
            <a:r>
              <a:rPr lang="en-US" dirty="0" smtClean="0"/>
              <a:t> models to GLM (PERL)</a:t>
            </a:r>
          </a:p>
          <a:p>
            <a:pPr lvl="1"/>
            <a:r>
              <a:rPr lang="en-US" dirty="0" smtClean="0"/>
              <a:t>Test powerflow only (static spot loads)</a:t>
            </a:r>
          </a:p>
          <a:p>
            <a:pPr lvl="1"/>
            <a:r>
              <a:rPr lang="en-US" dirty="0" smtClean="0"/>
              <a:t>If Ps, Qs, and </a:t>
            </a:r>
            <a:r>
              <a:rPr lang="en-US" dirty="0" err="1" smtClean="0"/>
              <a:t>Vs</a:t>
            </a:r>
            <a:r>
              <a:rPr lang="en-US" dirty="0" smtClean="0"/>
              <a:t> match up over entire system move to next step, else look for errors in conversion</a:t>
            </a:r>
          </a:p>
          <a:p>
            <a:r>
              <a:rPr lang="en-US" dirty="0" smtClean="0"/>
              <a:t>Populate GLM with loads (</a:t>
            </a:r>
            <a:r>
              <a:rPr lang="en-US" dirty="0" err="1" smtClean="0"/>
              <a:t>Matlab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Iterate to calibrate to SCADA</a:t>
            </a:r>
          </a:p>
          <a:p>
            <a:r>
              <a:rPr lang="en-US" dirty="0" smtClean="0"/>
              <a:t>Populate GLM with additional technologies (</a:t>
            </a:r>
            <a:r>
              <a:rPr lang="en-US" smtClean="0"/>
              <a:t>Matlab </a:t>
            </a:r>
            <a:r>
              <a:rPr lang="en-US" dirty="0" smtClean="0"/>
              <a:t>script)</a:t>
            </a:r>
          </a:p>
          <a:p>
            <a:pPr lvl="1"/>
            <a:r>
              <a:rPr lang="en-US" dirty="0" smtClean="0"/>
              <a:t>Analyze, analyze,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1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Normalized load player files created using SCADA data for each feeder (max </a:t>
            </a:r>
            <a:r>
              <a:rPr lang="en-US" i="1" dirty="0" smtClean="0"/>
              <a:t>reasonable</a:t>
            </a:r>
            <a:r>
              <a:rPr lang="en-US" dirty="0" smtClean="0"/>
              <a:t> value = 1) 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74295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each: </a:t>
            </a:r>
          </a:p>
          <a:p>
            <a:pPr lvl="1"/>
            <a:r>
              <a:rPr lang="en-US" dirty="0" smtClean="0"/>
              <a:t>P(t)= </a:t>
            </a:r>
            <a:r>
              <a:rPr lang="en-US" dirty="0" err="1" smtClean="0"/>
              <a:t>pf</a:t>
            </a:r>
            <a:r>
              <a:rPr lang="en-US" dirty="0" smtClean="0"/>
              <a:t> * k * </a:t>
            </a:r>
            <a:r>
              <a:rPr lang="en-US" dirty="0" err="1" smtClean="0"/>
              <a:t>player.value</a:t>
            </a:r>
            <a:r>
              <a:rPr lang="en-US" dirty="0" smtClean="0"/>
              <a:t>(t) * </a:t>
            </a:r>
            <a:r>
              <a:rPr lang="en-US" dirty="0" err="1" smtClean="0"/>
              <a:t>spot_load</a:t>
            </a:r>
            <a:endParaRPr lang="en-US" dirty="0" smtClean="0"/>
          </a:p>
          <a:p>
            <a:pPr lvl="1"/>
            <a:r>
              <a:rPr lang="en-US" dirty="0" smtClean="0"/>
              <a:t>Q(t)= sin(</a:t>
            </a:r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dirty="0" err="1" smtClean="0"/>
              <a:t>pf</a:t>
            </a:r>
            <a:r>
              <a:rPr lang="en-US" dirty="0" smtClean="0"/>
              <a:t>)) * k * </a:t>
            </a:r>
            <a:r>
              <a:rPr lang="en-US" dirty="0" err="1" smtClean="0"/>
              <a:t>player.value</a:t>
            </a:r>
            <a:r>
              <a:rPr lang="en-US" dirty="0" smtClean="0"/>
              <a:t>(t) * </a:t>
            </a:r>
            <a:r>
              <a:rPr lang="en-US" dirty="0" err="1" smtClean="0"/>
              <a:t>spot_load</a:t>
            </a:r>
            <a:endParaRPr lang="en-US" dirty="0" smtClean="0"/>
          </a:p>
          <a:p>
            <a:pPr lvl="1"/>
            <a:r>
              <a:rPr lang="en-US" dirty="0" smtClean="0"/>
              <a:t>Performed on a per phase basis</a:t>
            </a:r>
          </a:p>
          <a:p>
            <a:r>
              <a:rPr lang="en-US" dirty="0" smtClean="0"/>
              <a:t>k is a scalar used for calibration</a:t>
            </a:r>
          </a:p>
          <a:p>
            <a:pPr lvl="1"/>
            <a:r>
              <a:rPr lang="en-US" dirty="0" smtClean="0"/>
              <a:t>Industrial: I3_scale_factor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/>
              <a:t>C_scale_factor</a:t>
            </a:r>
            <a:endParaRPr lang="en-US" dirty="0" smtClean="0"/>
          </a:p>
          <a:p>
            <a:r>
              <a:rPr lang="en-US" dirty="0" smtClean="0"/>
              <a:t>Power factor and ZIP fractions are input parameters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C2 &amp; 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943100"/>
            <a:ext cx="79343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Single 3-phase load looks like: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loads – R1-R6 &amp; 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classification had ranges of parameters:</a:t>
            </a:r>
          </a:p>
          <a:p>
            <a:pPr lvl="1"/>
            <a:r>
              <a:rPr lang="en-US" dirty="0" smtClean="0"/>
              <a:t>Older homes had low UA values and inefficient HVACs ( e.g. </a:t>
            </a:r>
            <a:r>
              <a:rPr lang="en-US" dirty="0" err="1" smtClean="0"/>
              <a:t>Rroof</a:t>
            </a:r>
            <a:r>
              <a:rPr lang="en-US" dirty="0" smtClean="0"/>
              <a:t> = U(10,24) while new U(20,50) )</a:t>
            </a:r>
          </a:p>
          <a:p>
            <a:pPr lvl="1"/>
            <a:r>
              <a:rPr lang="en-US" dirty="0" smtClean="0"/>
              <a:t>Larger homes used U(2000,3500) sq. ft.; smaller homes used U(500,2000) sq. ft.</a:t>
            </a:r>
            <a:endParaRPr lang="en-US" dirty="0"/>
          </a:p>
          <a:p>
            <a:r>
              <a:rPr lang="en-US" dirty="0" smtClean="0"/>
              <a:t>Penetration of HVAC types (e.g. gas v. resistive heat) came from utility survey data</a:t>
            </a:r>
          </a:p>
          <a:p>
            <a:pPr lvl="1"/>
            <a:r>
              <a:rPr lang="en-US" dirty="0" smtClean="0"/>
              <a:t>Where possible, other appliance survey data was used (e.g. gas v. electric water heaters)</a:t>
            </a:r>
          </a:p>
          <a:p>
            <a:pPr lvl="1"/>
            <a:r>
              <a:rPr lang="en-US" dirty="0" smtClean="0"/>
              <a:t>HVAC and water heaters explicitly created; other appliances as ZIP 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Loads (Ex. 2: SGIG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Divide into residential and commercial</a:t>
            </a:r>
          </a:p>
          <a:p>
            <a:pPr lvl="1"/>
            <a:r>
              <a:rPr lang="en-US" dirty="0" smtClean="0"/>
              <a:t>Distribution of key parameters driven by EIA statistics</a:t>
            </a:r>
          </a:p>
          <a:p>
            <a:pPr lvl="1"/>
            <a:r>
              <a:rPr lang="en-US" dirty="0" smtClean="0"/>
              <a:t>Residential loads classified similarly to the previous example.</a:t>
            </a:r>
          </a:p>
          <a:p>
            <a:pPr lvl="1"/>
            <a:r>
              <a:rPr lang="en-US" dirty="0" smtClean="0"/>
              <a:t>Commercial loads are classified differently (Strip Mall, Big Box and Office Building)</a:t>
            </a:r>
          </a:p>
          <a:p>
            <a:pPr lvl="1"/>
            <a:r>
              <a:rPr lang="en-US" dirty="0" smtClean="0"/>
              <a:t>No industrial or agricultural loads are classified</a:t>
            </a:r>
          </a:p>
          <a:p>
            <a:r>
              <a:rPr lang="en-US" dirty="0" smtClean="0"/>
              <a:t>Sizing / scaling driven by local feeder characteristics</a:t>
            </a:r>
          </a:p>
          <a:p>
            <a:r>
              <a:rPr lang="en-US" dirty="0" smtClean="0"/>
              <a:t>Local knowledge can be used during classification (e.g. this neighborhood has major gas infrastructure)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Loads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3775" y="1447800"/>
            <a:ext cx="4187825" cy="3247796"/>
            <a:chOff x="762000" y="1470254"/>
            <a:chExt cx="4187825" cy="3247796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828800"/>
              <a:ext cx="4187825" cy="2889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41261" y="1470254"/>
              <a:ext cx="1429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Small Office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2593307"/>
            <a:ext cx="3666490" cy="3502693"/>
            <a:chOff x="5257800" y="2481979"/>
            <a:chExt cx="3666490" cy="3502693"/>
          </a:xfrm>
        </p:grpSpPr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39517"/>
              <a:ext cx="3666490" cy="31451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20499" y="2481979"/>
              <a:ext cx="94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Big Box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4738944"/>
            <a:ext cx="4425315" cy="2105200"/>
            <a:chOff x="228600" y="4738944"/>
            <a:chExt cx="4425315" cy="2105200"/>
          </a:xfrm>
        </p:grpSpPr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125199"/>
              <a:ext cx="4425315" cy="17189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94285" y="4738944"/>
              <a:ext cx="1293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Strip Malls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9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0328"/>
              </p:ext>
            </p:extLst>
          </p:nvPr>
        </p:nvGraphicFramePr>
        <p:xfrm>
          <a:off x="457200" y="2351024"/>
          <a:ext cx="8305799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865"/>
                <a:gridCol w="1929978"/>
                <a:gridCol w="1929978"/>
                <a:gridCol w="1929978"/>
              </a:tblGrid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Office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Box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Strip Mall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Square Footage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40,000 +/- 50%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20,000 +/- 50%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2400 +/ 30%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Ceiling Height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Air Infiltration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Roof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Wall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Floor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 Door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Glazing Layers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 Type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Glazing </a:t>
                      </a:r>
                      <a:r>
                        <a:rPr lang="en-US" sz="1600" dirty="0" smtClean="0">
                          <a:effectLst/>
                        </a:rPr>
                        <a:t>Treatment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 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 Frame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None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of </a:t>
                      </a:r>
                      <a:r>
                        <a:rPr lang="en-US" sz="1600" dirty="0" smtClean="0">
                          <a:effectLst/>
                        </a:rPr>
                        <a:t>Doors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1 / 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 to Wall Ratio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0.33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/ 0.76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 / 0.05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Internal Gains (W/sf)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524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Cooling COP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+/- 20%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+/- 20%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 +/- 20%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Commercial Loads (cont.)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Data comes from federal building codes</a:t>
            </a:r>
          </a:p>
        </p:txBody>
      </p:sp>
    </p:spTree>
    <p:extLst>
      <p:ext uri="{BB962C8B-B14F-4D97-AF65-F5344CB8AC3E}">
        <p14:creationId xmlns:p14="http://schemas.microsoft.com/office/powerpoint/2010/main" val="310672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Commercial Loads (cont.)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Load data comes from end use load studies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5412740" cy="341947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5403850" cy="338328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43400" y="4114800"/>
            <a:ext cx="10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819400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0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Residential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Loads were broken into 12 classifications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36166"/>
              </p:ext>
            </p:extLst>
          </p:nvPr>
        </p:nvGraphicFramePr>
        <p:xfrm>
          <a:off x="228600" y="2057400"/>
          <a:ext cx="8686798" cy="449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671"/>
                <a:gridCol w="583006"/>
                <a:gridCol w="583006"/>
                <a:gridCol w="583006"/>
                <a:gridCol w="666293"/>
                <a:gridCol w="666293"/>
                <a:gridCol w="916154"/>
                <a:gridCol w="832867"/>
                <a:gridCol w="583006"/>
                <a:gridCol w="999440"/>
                <a:gridCol w="533035"/>
                <a:gridCol w="558021"/>
              </a:tblGrid>
              <a:tr h="77218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Roof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Wall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Floor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 Layers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 Type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Glazing Treatment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Window Frame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 Door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Air Infiltration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 High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COP Low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Single Family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Pre-1940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1940-1949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1950-1959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1960-1969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1970-1979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TB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1980-1989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752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Apartment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Pre-1960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Refl.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Mobile Home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1960-1989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Glass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Alum.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463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Low-e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2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4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Residential Loads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Penetration levels from EIA website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7641"/>
              </p:ext>
            </p:extLst>
          </p:nvPr>
        </p:nvGraphicFramePr>
        <p:xfrm>
          <a:off x="228600" y="1752600"/>
          <a:ext cx="88392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Pre-1940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1940-1949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1950-1959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1960-1969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1970-1979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1980-1989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1990-2005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7.24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10.90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8.67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13.84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12.64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12.97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15.74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7.02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12.90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9.71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9.41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15.32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4.48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8.43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24.11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10.81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25.39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10.81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12.49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25.39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4836"/>
              </p:ext>
            </p:extLst>
          </p:nvPr>
        </p:nvGraphicFramePr>
        <p:xfrm>
          <a:off x="228600" y="3276600"/>
          <a:ext cx="8839198" cy="1912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028"/>
                <a:gridCol w="1199028"/>
                <a:gridCol w="1099109"/>
                <a:gridCol w="999190"/>
                <a:gridCol w="1145435"/>
                <a:gridCol w="1199028"/>
                <a:gridCol w="999190"/>
                <a:gridCol w="999190"/>
              </a:tblGrid>
              <a:tr h="206063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HVAC TYPE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Heating Fuel Type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Air Conditioner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Electric Water Heater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With Pool Pump*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One-Story Home*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40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Non-Electric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Heat Pump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Resistance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70.51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3.21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43.48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25.45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9.04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68.87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89.27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1.77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8.96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25.15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52.10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67.23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27.18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52.59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34.80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77.45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44.25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35.92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96.73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70.43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060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44.25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19.83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35.92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96.73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64.28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70.43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34477"/>
              </p:ext>
            </p:extLst>
          </p:nvPr>
        </p:nvGraphicFramePr>
        <p:xfrm>
          <a:off x="228600" y="5257800"/>
          <a:ext cx="88392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804"/>
                <a:gridCol w="2307132"/>
                <a:gridCol w="2307132"/>
                <a:gridCol w="2307132"/>
              </a:tblGrid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SQ FOOTAGE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Single Family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Apartment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Mobile Home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2209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2951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2370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1093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2655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1069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Region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2655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1069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3X289\AppData\Local\Microsoft\Windows\Temporary Internet Files\Content.Word\Slide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44196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962891"/>
          </a:xfrm>
        </p:spPr>
        <p:txBody>
          <a:bodyPr/>
          <a:lstStyle/>
          <a:p>
            <a:r>
              <a:rPr lang="en-US" dirty="0" smtClean="0"/>
              <a:t>Basic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Physical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4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Service transformer models (CTTF) typically not included in standard planning models</a:t>
            </a:r>
          </a:p>
          <a:p>
            <a:pPr lvl="1"/>
            <a:r>
              <a:rPr lang="en-US" dirty="0" smtClean="0"/>
              <a:t>Use local “rules-of-thumb”, e.g. 5 kVA / customer sizing to get transformer rating</a:t>
            </a:r>
          </a:p>
          <a:p>
            <a:pPr lvl="1"/>
            <a:r>
              <a:rPr lang="en-US" dirty="0" smtClean="0"/>
              <a:t>Convert no and full load losses: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Secondary System Models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38067"/>
              </p:ext>
            </p:extLst>
          </p:nvPr>
        </p:nvGraphicFramePr>
        <p:xfrm>
          <a:off x="429491" y="3962400"/>
          <a:ext cx="4142509" cy="83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2070100" imgH="431800" progId="Equation.3">
                  <p:embed/>
                </p:oleObj>
              </mc:Choice>
              <mc:Fallback>
                <p:oleObj name="Equation" r:id="rId3" imgW="2070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1" y="3962400"/>
                        <a:ext cx="4142509" cy="831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75288"/>
              </p:ext>
            </p:extLst>
          </p:nvPr>
        </p:nvGraphicFramePr>
        <p:xfrm>
          <a:off x="4893499" y="3962400"/>
          <a:ext cx="3962400" cy="8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499" y="3962400"/>
                        <a:ext cx="3962400" cy="801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36536"/>
              </p:ext>
            </p:extLst>
          </p:nvPr>
        </p:nvGraphicFramePr>
        <p:xfrm>
          <a:off x="3352800" y="4908409"/>
          <a:ext cx="2438400" cy="41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08409"/>
                        <a:ext cx="2438400" cy="416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04" y="5236302"/>
            <a:ext cx="4740191" cy="162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Add triplex cabling</a:t>
            </a:r>
          </a:p>
          <a:p>
            <a:pPr lvl="1"/>
            <a:r>
              <a:rPr lang="en-US" dirty="0"/>
              <a:t>Random length </a:t>
            </a:r>
            <a:r>
              <a:rPr lang="en-US" dirty="0" smtClean="0"/>
              <a:t>(10-50 ft.?) </a:t>
            </a:r>
            <a:r>
              <a:rPr lang="en-US" dirty="0"/>
              <a:t>triplex cabling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Sizing, e.g. 1/0 vs. 4/0</a:t>
            </a:r>
          </a:p>
          <a:p>
            <a:pPr lvl="2"/>
            <a:r>
              <a:rPr lang="en-US" dirty="0" smtClean="0"/>
              <a:t>Currently uses 1/0 on Residential and 4/0 for small commercial / industrial</a:t>
            </a:r>
            <a:endParaRPr lang="en-US" dirty="0"/>
          </a:p>
          <a:p>
            <a:pPr lvl="1"/>
            <a:r>
              <a:rPr lang="en-US" dirty="0" smtClean="0"/>
              <a:t>Again, use local “rules-of-thumb”</a:t>
            </a:r>
          </a:p>
          <a:p>
            <a:r>
              <a:rPr lang="en-US" dirty="0" smtClean="0"/>
              <a:t>Add triplex-metering (to attach loads)</a:t>
            </a:r>
          </a:p>
          <a:p>
            <a:pPr lvl="1"/>
            <a:r>
              <a:rPr lang="en-US" dirty="0" smtClean="0"/>
              <a:t>Can activate billing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Secondary System Models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5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6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TMY data</a:t>
            </a:r>
          </a:p>
          <a:p>
            <a:pPr lvl="1"/>
            <a:r>
              <a:rPr lang="en-US" dirty="0" smtClean="0"/>
              <a:t>Very average data</a:t>
            </a:r>
          </a:p>
          <a:p>
            <a:pPr lvl="1"/>
            <a:r>
              <a:rPr lang="en-US" dirty="0" smtClean="0"/>
              <a:t>May be good for long term planning</a:t>
            </a:r>
          </a:p>
          <a:p>
            <a:r>
              <a:rPr lang="en-US" dirty="0" smtClean="0"/>
              <a:t>CSV Reader</a:t>
            </a:r>
          </a:p>
          <a:p>
            <a:pPr lvl="1"/>
            <a:r>
              <a:rPr lang="en-US" dirty="0" smtClean="0"/>
              <a:t>Can incorporate “real” data (e.g. 2009)</a:t>
            </a:r>
          </a:p>
          <a:p>
            <a:pPr lvl="1"/>
            <a:r>
              <a:rPr lang="en-US" dirty="0" smtClean="0"/>
              <a:t>Required to calibrate to SCADA on a minute-by-minute basis</a:t>
            </a:r>
          </a:p>
          <a:p>
            <a:pPr lvl="1"/>
            <a:r>
              <a:rPr lang="en-US" dirty="0" smtClean="0"/>
              <a:t>Requires temperature, humidity, and solar instance</a:t>
            </a:r>
          </a:p>
          <a:p>
            <a:pPr lvl="1"/>
            <a:r>
              <a:rPr lang="en-US" dirty="0" smtClean="0"/>
              <a:t>Can sometimes require a fair amount of data processing</a:t>
            </a:r>
          </a:p>
          <a:p>
            <a:pPr lvl="1"/>
            <a:r>
              <a:rPr lang="en-US" dirty="0" smtClean="0"/>
              <a:t>May need to be interpolated depending upon simulation goals (ETP model can cause problems)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Populating Feeders:</a:t>
            </a:r>
            <a:br>
              <a:rPr lang="en-US" dirty="0" smtClean="0"/>
            </a:br>
            <a:r>
              <a:rPr lang="en-US" dirty="0" smtClean="0"/>
              <a:t>Calibrating to Substation SCADA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64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This has some “black magic” right now</a:t>
            </a:r>
          </a:p>
          <a:p>
            <a:r>
              <a:rPr lang="en-US" dirty="0" smtClean="0"/>
              <a:t>Use a few key parameters as adjustment values to zero-in on actual data</a:t>
            </a:r>
          </a:p>
          <a:p>
            <a:pPr lvl="1"/>
            <a:r>
              <a:rPr lang="en-US" dirty="0" smtClean="0"/>
              <a:t>Average size (kW) of residential vs. commercial vs. industrial</a:t>
            </a:r>
          </a:p>
          <a:p>
            <a:pPr lvl="1"/>
            <a:r>
              <a:rPr lang="en-US" dirty="0" smtClean="0"/>
              <a:t>Percentage of load as HVAC vs. water heater vs. other end-use loads</a:t>
            </a:r>
          </a:p>
          <a:p>
            <a:r>
              <a:rPr lang="en-US" dirty="0" smtClean="0"/>
              <a:t>How “good” depends on goals</a:t>
            </a:r>
          </a:p>
          <a:p>
            <a:r>
              <a:rPr lang="en-US" dirty="0" smtClean="0"/>
              <a:t>All done via </a:t>
            </a:r>
            <a:r>
              <a:rPr lang="en-US" dirty="0" err="1" smtClean="0"/>
              <a:t>Matlab</a:t>
            </a:r>
            <a:r>
              <a:rPr lang="en-US" dirty="0" smtClean="0"/>
              <a:t>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Using PERL 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CYME databases to GLM files</a:t>
            </a:r>
          </a:p>
          <a:p>
            <a:pPr lvl="1"/>
            <a:r>
              <a:rPr lang="en-US" dirty="0" smtClean="0"/>
              <a:t>Could be easily adapted to other input formats such as </a:t>
            </a:r>
            <a:r>
              <a:rPr lang="en-US" dirty="0" err="1" smtClean="0"/>
              <a:t>Windmil</a:t>
            </a:r>
            <a:r>
              <a:rPr lang="en-US" dirty="0" smtClean="0"/>
              <a:t>, </a:t>
            </a:r>
            <a:r>
              <a:rPr lang="en-US" dirty="0" err="1" smtClean="0"/>
              <a:t>OpenDSS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Places classification tags throughout file for future use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Does an initial check for possible issues that would cause the system to not correctly solve (e.g. loops and islands)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 for text processing</a:t>
            </a:r>
          </a:p>
          <a:p>
            <a:r>
              <a:rPr lang="en-US" dirty="0" smtClean="0"/>
              <a:t>Highly flexible and adaptable</a:t>
            </a:r>
          </a:p>
          <a:p>
            <a:r>
              <a:rPr lang="en-US" dirty="0" smtClean="0"/>
              <a:t>Works easily with database access</a:t>
            </a:r>
          </a:p>
          <a:p>
            <a:r>
              <a:rPr lang="en-US" dirty="0" smtClean="0"/>
              <a:t>Open source interpreter software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to: </a:t>
            </a:r>
          </a:p>
          <a:p>
            <a:pPr marL="688975" lvl="1" indent="-231775">
              <a:buNone/>
            </a:pPr>
            <a:r>
              <a:rPr lang="en-US" dirty="0" smtClean="0">
                <a:hlinkClick r:id="rId2"/>
              </a:rPr>
              <a:t>http://www.activestate.com/activeperl/downloads</a:t>
            </a:r>
            <a:endParaRPr lang="en-US" dirty="0" smtClean="0"/>
          </a:p>
          <a:p>
            <a:r>
              <a:rPr lang="en-US" dirty="0" smtClean="0"/>
              <a:t>Download desired version &amp; install</a:t>
            </a:r>
          </a:p>
          <a:p>
            <a:pPr lvl="1"/>
            <a:r>
              <a:rPr lang="en-US" dirty="0" smtClean="0"/>
              <a:t>Has only been tested with 32-bit windows (64-bit doe not appear to work due to ODBC issues)</a:t>
            </a:r>
          </a:p>
          <a:p>
            <a:pPr lvl="1"/>
            <a:r>
              <a:rPr lang="en-US" dirty="0" smtClean="0"/>
              <a:t>Created with 5.10, but seems to work with 5.12</a:t>
            </a:r>
          </a:p>
          <a:p>
            <a:r>
              <a:rPr lang="en-US" dirty="0" smtClean="0"/>
              <a:t>After install, go to </a:t>
            </a:r>
          </a:p>
          <a:p>
            <a:pPr lvl="1">
              <a:buNone/>
            </a:pPr>
            <a:r>
              <a:rPr lang="en-US" dirty="0" smtClean="0"/>
              <a:t>Start-&gt;Programs-&gt;</a:t>
            </a:r>
            <a:r>
              <a:rPr lang="en-US" dirty="0" err="1" smtClean="0"/>
              <a:t>ActivePerl</a:t>
            </a:r>
            <a:r>
              <a:rPr lang="en-US" dirty="0" smtClean="0"/>
              <a:t> **-&gt;Perl Package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PERL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“View All Packages”</a:t>
            </a:r>
          </a:p>
          <a:p>
            <a:r>
              <a:rPr lang="en-US" dirty="0" smtClean="0"/>
              <a:t>Mark “Win32-ODBC”, “Math-Random”, &amp; “Spreadsheet-</a:t>
            </a:r>
            <a:r>
              <a:rPr lang="en-US" dirty="0" err="1" smtClean="0"/>
              <a:t>ParseExcel</a:t>
            </a:r>
            <a:r>
              <a:rPr lang="en-US" dirty="0" smtClean="0"/>
              <a:t>” for install</a:t>
            </a:r>
          </a:p>
          <a:p>
            <a:r>
              <a:rPr lang="en-US" dirty="0" smtClean="0"/>
              <a:t>View packages to install and install the packages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PERL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the input database files in your working directory</a:t>
            </a:r>
          </a:p>
          <a:p>
            <a:r>
              <a:rPr lang="en-US" dirty="0" smtClean="0"/>
              <a:t>In command prompt, type:</a:t>
            </a:r>
          </a:p>
          <a:p>
            <a:pPr lvl="1">
              <a:buNone/>
            </a:pPr>
            <a:r>
              <a:rPr lang="en-US" dirty="0" smtClean="0"/>
              <a:t>C:\mydir </a:t>
            </a:r>
            <a:r>
              <a:rPr lang="en-US" dirty="0" err="1" smtClean="0"/>
              <a:t>perl</a:t>
            </a:r>
            <a:r>
              <a:rPr lang="en-US" dirty="0" smtClean="0"/>
              <a:t> Cyme_to_GridLabD.pl myfeeder_eq.mdb myfeeder_network.mdb </a:t>
            </a:r>
            <a:r>
              <a:rPr lang="en-US" dirty="0" err="1" smtClean="0"/>
              <a:t>mynewname</a:t>
            </a:r>
            <a:endParaRPr lang="en-US" dirty="0" smtClean="0"/>
          </a:p>
          <a:p>
            <a:r>
              <a:rPr lang="en-US" dirty="0" smtClean="0"/>
              <a:t>Note:  You may run into ODBC permission problems – the working folder must have full read/write ODBC access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1873</Words>
  <Application>Microsoft Office PowerPoint</Application>
  <PresentationFormat>On-screen Show (4:3)</PresentationFormat>
  <Paragraphs>563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Creating GridLAB-D GLM files for analysis from current format</vt:lpstr>
      <vt:lpstr>Basic Process</vt:lpstr>
      <vt:lpstr>Basic Process</vt:lpstr>
      <vt:lpstr>Installing and Using PERL Script</vt:lpstr>
      <vt:lpstr>How do we use PERL?</vt:lpstr>
      <vt:lpstr>Why PERL?</vt:lpstr>
      <vt:lpstr>Installing PERL</vt:lpstr>
      <vt:lpstr>Installing PERL (cont.)</vt:lpstr>
      <vt:lpstr>Running PERL Script</vt:lpstr>
      <vt:lpstr>What does this get us?</vt:lpstr>
      <vt:lpstr>Some conversions are made</vt:lpstr>
      <vt:lpstr>Testing of static GLM</vt:lpstr>
      <vt:lpstr>Testing of static GLM (cont.)</vt:lpstr>
      <vt:lpstr>Populating Feeders</vt:lpstr>
      <vt:lpstr>Purpose?</vt:lpstr>
      <vt:lpstr>Populating Feeders: Loads</vt:lpstr>
      <vt:lpstr>Load Classifications</vt:lpstr>
      <vt:lpstr>Classifying loads (Ex. 1: VVO Study)</vt:lpstr>
      <vt:lpstr>Classifying loads</vt:lpstr>
      <vt:lpstr>Creating loads – C2 &amp; I</vt:lpstr>
      <vt:lpstr>Creating loads – C2 &amp; I</vt:lpstr>
      <vt:lpstr>Creating loads – C2 &amp; I</vt:lpstr>
      <vt:lpstr>Creating loads – R1-R6 &amp; C1</vt:lpstr>
      <vt:lpstr>Classifying Loads (Ex. 2: SGIG study)</vt:lpstr>
      <vt:lpstr>Commercial Loads</vt:lpstr>
      <vt:lpstr>Commercial Loads (cont.)</vt:lpstr>
      <vt:lpstr>Commercial Loads (cont.)</vt:lpstr>
      <vt:lpstr>Residential Loads</vt:lpstr>
      <vt:lpstr>Residential Loads (cont.)</vt:lpstr>
      <vt:lpstr>Populating Feeders: Physical System</vt:lpstr>
      <vt:lpstr>PowerPoint Presentation</vt:lpstr>
      <vt:lpstr>PowerPoint Presentation</vt:lpstr>
      <vt:lpstr>Populating Feeders: Other</vt:lpstr>
      <vt:lpstr>Weather Data</vt:lpstr>
      <vt:lpstr>Populating Feeders: Calibrating to Substation SCADA</vt:lpstr>
      <vt:lpstr>Calibrating 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Using PERL Script</dc:title>
  <dc:creator>Jason Fuller</dc:creator>
  <cp:lastModifiedBy>Chris Bonebrake</cp:lastModifiedBy>
  <cp:revision>50</cp:revision>
  <dcterms:created xsi:type="dcterms:W3CDTF">2006-08-16T00:00:00Z</dcterms:created>
  <dcterms:modified xsi:type="dcterms:W3CDTF">2012-04-10T23:04:31Z</dcterms:modified>
</cp:coreProperties>
</file>