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50" r:id="rId3"/>
    <p:sldId id="270" r:id="rId4"/>
    <p:sldId id="297" r:id="rId5"/>
    <p:sldId id="272" r:id="rId6"/>
    <p:sldId id="271" r:id="rId7"/>
    <p:sldId id="322" r:id="rId8"/>
    <p:sldId id="273" r:id="rId9"/>
    <p:sldId id="286" r:id="rId10"/>
    <p:sldId id="320" r:id="rId11"/>
    <p:sldId id="323" r:id="rId12"/>
    <p:sldId id="335" r:id="rId13"/>
    <p:sldId id="336" r:id="rId14"/>
    <p:sldId id="337" r:id="rId15"/>
    <p:sldId id="338" r:id="rId16"/>
    <p:sldId id="339" r:id="rId17"/>
    <p:sldId id="340" r:id="rId18"/>
    <p:sldId id="341" r:id="rId19"/>
    <p:sldId id="344" r:id="rId20"/>
    <p:sldId id="345" r:id="rId21"/>
    <p:sldId id="348" r:id="rId22"/>
    <p:sldId id="346" r:id="rId23"/>
    <p:sldId id="347" r:id="rId24"/>
    <p:sldId id="342" r:id="rId25"/>
    <p:sldId id="343" r:id="rId26"/>
    <p:sldId id="324" r:id="rId27"/>
    <p:sldId id="261" r:id="rId28"/>
    <p:sldId id="328" r:id="rId29"/>
    <p:sldId id="330" r:id="rId30"/>
    <p:sldId id="329" r:id="rId31"/>
    <p:sldId id="34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1" d="100"/>
          <a:sy n="71" d="100"/>
        </p:scale>
        <p:origin x="-134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11/28/2011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544851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19E7BD-BA7F-4B81-A129-70E95F6DF237}" type="datetime1">
              <a:rPr lang="en-US" smtClean="0"/>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390F24-4C39-4969-AF25-1239CA7FF3DE}" type="datetime1">
              <a:rPr lang="en-US" smtClean="0"/>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E4A9B-9920-4234-AEB4-5607845725C0}" type="datetime1">
              <a:rPr lang="en-US" smtClean="0"/>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EB4F7BD-B02C-4562-9C64-672E469C9760}" type="datetime1">
              <a:rPr lang="en-US" smtClean="0"/>
              <a:t>11/28/2011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4D7124-CB27-4A90-BE7A-D1E0ABDB04C5}" type="datetime1">
              <a:rPr lang="en-US" smtClean="0"/>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5669D2-688D-4573-B135-CCF7B5BC920F}" type="datetime1">
              <a:rPr lang="en-US" smtClean="0"/>
              <a:t>11/28/2011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FD320-1AEF-4D74-B2A0-E24E0249BEC1}" type="datetime1">
              <a:rPr lang="en-US" smtClean="0"/>
              <a:t>11/28/2011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B15CDF8-705B-4637-AE33-67119B125F3D}" type="datetime1">
              <a:rPr lang="en-US" smtClean="0"/>
              <a:t>11/28/2011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B3399-1807-4B55-9AC1-576C7016240D}" type="datetime1">
              <a:rPr lang="en-US" smtClean="0"/>
              <a:t>11/28/2011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B4BFE-5A26-46CE-87FE-B0B3FFEF3620}" type="datetime1">
              <a:rPr lang="en-US" smtClean="0"/>
              <a:t>11/28/2011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422AA-CF2D-439D-80CB-DD01E7ACDE11}" type="datetime1">
              <a:rPr lang="en-US" smtClean="0"/>
              <a:t>11/28/2011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129FE10-ACD9-430D-B7E5-C58C92EFD52A}" type="datetime1">
              <a:rPr lang="en-US" smtClean="0"/>
              <a:t>11/28/2011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6: Volt-VAR optimization</a:t>
            </a:r>
            <a:endParaRPr lang="en-US" sz="2000" dirty="0">
              <a:solidFill>
                <a:prstClr val="black">
                  <a:tint val="75000"/>
                </a:prstClr>
              </a:solidFill>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a:t>
            </a:r>
            <a:endParaRPr lang="en-US" dirty="0"/>
          </a:p>
        </p:txBody>
      </p:sp>
      <p:sp>
        <p:nvSpPr>
          <p:cNvPr id="3" name="Content Placeholder 2"/>
          <p:cNvSpPr>
            <a:spLocks noGrp="1"/>
          </p:cNvSpPr>
          <p:nvPr>
            <p:ph idx="1"/>
          </p:nvPr>
        </p:nvSpPr>
        <p:spPr/>
        <p:txBody>
          <a:bodyPr>
            <a:normAutofit/>
          </a:bodyPr>
          <a:lstStyle/>
          <a:p>
            <a:r>
              <a:rPr lang="en-US" dirty="0" smtClean="0"/>
              <a:t>Voltage Reduction</a:t>
            </a:r>
          </a:p>
          <a:p>
            <a:pPr lvl="1"/>
            <a:r>
              <a:rPr lang="en-US" dirty="0" smtClean="0"/>
              <a:t>When lowering the voltage it is necessary to ensure that the voltage on all points of the system remain within specifications. </a:t>
            </a:r>
          </a:p>
          <a:p>
            <a:pPr lvl="1"/>
            <a:r>
              <a:rPr lang="en-US" dirty="0" smtClean="0"/>
              <a:t>The use of End Of Line (EOL) measurements can help to ensure that voltages at remote points are not too low.</a:t>
            </a:r>
          </a:p>
          <a:p>
            <a:pPr lvl="1"/>
            <a:r>
              <a:rPr lang="en-US" dirty="0" smtClean="0"/>
              <a:t>This is similar to operating a regulator in “REMOTE” except that there can be multiple measurement points.</a:t>
            </a:r>
          </a:p>
          <a:p>
            <a:r>
              <a:rPr lang="en-US" dirty="0" smtClean="0"/>
              <a:t>VAR Optimization</a:t>
            </a:r>
          </a:p>
          <a:p>
            <a:pPr lvl="1"/>
            <a:r>
              <a:rPr lang="en-US" dirty="0" smtClean="0"/>
              <a:t>When capacitors operate based on local readings there is no regard for the rest of the system.</a:t>
            </a:r>
          </a:p>
          <a:p>
            <a:pPr lvl="1"/>
            <a:r>
              <a:rPr lang="en-US" dirty="0" smtClean="0"/>
              <a:t>VAR optimization allows capacitors to work in a coordinate manner to reduce overall reactive power flows, thus reducing system losses.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are numerous Volt-VAR optimization options commercially available:</a:t>
            </a:r>
          </a:p>
          <a:p>
            <a:pPr lvl="1"/>
            <a:r>
              <a:rPr lang="en-US" dirty="0" smtClean="0"/>
              <a:t>General Electric: Coordinated Volt-VAR Control</a:t>
            </a:r>
          </a:p>
          <a:p>
            <a:pPr lvl="1"/>
            <a:r>
              <a:rPr lang="en-US" dirty="0" smtClean="0"/>
              <a:t>Cooper: Integrated Volt VAR Control</a:t>
            </a:r>
          </a:p>
          <a:p>
            <a:pPr lvl="1"/>
            <a:r>
              <a:rPr lang="en-US" dirty="0" smtClean="0"/>
              <a:t>ABB: Volt VAR Optimization</a:t>
            </a:r>
          </a:p>
          <a:p>
            <a:pPr lvl="1"/>
            <a:r>
              <a:rPr lang="en-US" dirty="0" smtClean="0"/>
              <a:t>PCS UtiliData: AdaptiVolt</a:t>
            </a:r>
          </a:p>
          <a:p>
            <a:pPr lvl="1"/>
            <a:endParaRPr lang="en-US" dirty="0" smtClean="0"/>
          </a:p>
          <a:p>
            <a:r>
              <a:rPr lang="en-US" dirty="0" smtClean="0"/>
              <a:t>The capabilities, and cost, of these commercially available products varies.</a:t>
            </a:r>
            <a:endParaRPr lang="en-US" dirty="0" smtClean="0"/>
          </a:p>
          <a:p>
            <a:pPr lvl="1"/>
            <a:endParaRPr lang="en-US" dirty="0" smtClean="0"/>
          </a:p>
          <a:p>
            <a:r>
              <a:rPr lang="en-US" dirty="0" smtClean="0"/>
              <a:t>There are also numerous academic papers on the topic.  We will examine the following method:</a:t>
            </a:r>
          </a:p>
          <a:p>
            <a:pPr lvl="1">
              <a:buNone/>
            </a:pPr>
            <a:r>
              <a:rPr lang="en-US" dirty="0" smtClean="0"/>
              <a:t>   “V. </a:t>
            </a:r>
            <a:r>
              <a:rPr lang="en-US" dirty="0" err="1" smtClean="0"/>
              <a:t>Borozan</a:t>
            </a:r>
            <a:r>
              <a:rPr lang="en-US" dirty="0" smtClean="0"/>
              <a:t>, M. </a:t>
            </a:r>
            <a:r>
              <a:rPr lang="en-US" dirty="0" err="1" smtClean="0"/>
              <a:t>Baran</a:t>
            </a:r>
            <a:r>
              <a:rPr lang="en-US" dirty="0" smtClean="0"/>
              <a:t>, and D. </a:t>
            </a:r>
            <a:r>
              <a:rPr lang="en-US" dirty="0" err="1" smtClean="0"/>
              <a:t>Novosel</a:t>
            </a:r>
            <a:r>
              <a:rPr lang="en-US" dirty="0" smtClean="0"/>
              <a:t>, “Integrated Volt/VAR Control in Distribution Systems”, </a:t>
            </a:r>
            <a:r>
              <a:rPr lang="en-US" i="1" dirty="0" smtClean="0"/>
              <a:t>IEEE PES Winter Meeting</a:t>
            </a:r>
            <a:r>
              <a:rPr lang="en-US" dirty="0" smtClean="0"/>
              <a:t>, 2001.”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Borozan, Baran, and Novosel Implementation</a:t>
            </a:r>
          </a:p>
        </p:txBody>
      </p:sp>
      <p:sp>
        <p:nvSpPr>
          <p:cNvPr id="3" name="Content Placeholder 2"/>
          <p:cNvSpPr>
            <a:spLocks noGrp="1"/>
          </p:cNvSpPr>
          <p:nvPr>
            <p:ph idx="1"/>
          </p:nvPr>
        </p:nvSpPr>
        <p:spPr/>
        <p:txBody>
          <a:bodyPr>
            <a:normAutofit/>
          </a:bodyPr>
          <a:lstStyle/>
          <a:p>
            <a:r>
              <a:rPr lang="en-US" dirty="0" smtClean="0"/>
              <a:t>Simple </a:t>
            </a:r>
            <a:r>
              <a:rPr lang="en-US" dirty="0" smtClean="0"/>
              <a:t>control scheme</a:t>
            </a:r>
          </a:p>
          <a:p>
            <a:r>
              <a:rPr lang="en-US" dirty="0" smtClean="0"/>
              <a:t>Works for radial feeders</a:t>
            </a:r>
          </a:p>
          <a:p>
            <a:pPr lvl="1"/>
            <a:r>
              <a:rPr lang="en-US" dirty="0" smtClean="0"/>
              <a:t>No “cross branch” optimization – each “regulator branch” handled independently</a:t>
            </a:r>
          </a:p>
          <a:p>
            <a:pPr lvl="1"/>
            <a:r>
              <a:rPr lang="en-US" dirty="0" smtClean="0"/>
              <a:t>No downstream coordination – branches with multiple regulators may have voltage violations while things move</a:t>
            </a:r>
          </a:p>
          <a:p>
            <a:r>
              <a:rPr lang="en-US" dirty="0" smtClean="0"/>
              <a:t>Two-stage process</a:t>
            </a:r>
          </a:p>
          <a:p>
            <a:pPr lvl="1"/>
            <a:r>
              <a:rPr lang="en-US" dirty="0" smtClean="0"/>
              <a:t>Primary goal: optimize </a:t>
            </a:r>
            <a:r>
              <a:rPr lang="en-US" dirty="0" smtClean="0"/>
              <a:t>voltage</a:t>
            </a:r>
          </a:p>
          <a:p>
            <a:pPr lvl="1"/>
            <a:r>
              <a:rPr lang="en-US" dirty="0" smtClean="0"/>
              <a:t>Secondary goal: optimize </a:t>
            </a:r>
            <a:r>
              <a:rPr lang="en-US" dirty="0" smtClean="0"/>
              <a:t>reactive power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42139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Borozan, Baran, and Novosel </a:t>
            </a:r>
            <a:r>
              <a:rPr lang="en-US" dirty="0" smtClean="0"/>
              <a:t>Implementation Cont.</a:t>
            </a:r>
            <a:endParaRPr lang="en-US" dirty="0"/>
          </a:p>
        </p:txBody>
      </p:sp>
      <p:sp>
        <p:nvSpPr>
          <p:cNvPr id="3" name="Content Placeholder 2"/>
          <p:cNvSpPr>
            <a:spLocks noGrp="1"/>
          </p:cNvSpPr>
          <p:nvPr>
            <p:ph idx="1"/>
          </p:nvPr>
        </p:nvSpPr>
        <p:spPr/>
        <p:txBody>
          <a:bodyPr>
            <a:normAutofit/>
          </a:bodyPr>
          <a:lstStyle/>
          <a:p>
            <a:r>
              <a:rPr lang="en-US" dirty="0" smtClean="0"/>
              <a:t>Voltage Optimization</a:t>
            </a:r>
          </a:p>
          <a:p>
            <a:pPr marL="971550" lvl="1" indent="-514350">
              <a:buFont typeface="+mj-lt"/>
              <a:buAutoNum type="arabicPeriod"/>
            </a:pPr>
            <a:r>
              <a:rPr lang="en-US" dirty="0" smtClean="0"/>
              <a:t>Determine the minimum voltage</a:t>
            </a:r>
          </a:p>
          <a:p>
            <a:pPr marL="971550" lvl="1" indent="-514350">
              <a:buFont typeface="+mj-lt"/>
              <a:buAutoNum type="arabicPeriod"/>
            </a:pPr>
            <a:r>
              <a:rPr lang="en-US" dirty="0" smtClean="0"/>
              <a:t>Determine “state of the system”</a:t>
            </a:r>
          </a:p>
          <a:p>
            <a:pPr marL="971550" lvl="1" indent="-514350">
              <a:buFont typeface="+mj-lt"/>
              <a:buAutoNum type="arabicPeriod"/>
            </a:pPr>
            <a:r>
              <a:rPr lang="en-US" dirty="0" smtClean="0"/>
              <a:t>Command regulators</a:t>
            </a:r>
          </a:p>
          <a:p>
            <a:endParaRPr lang="en-US" dirty="0" smtClean="0"/>
          </a:p>
          <a:p>
            <a:r>
              <a:rPr lang="en-US" dirty="0" smtClean="0"/>
              <a:t>Capacitor </a:t>
            </a:r>
            <a:r>
              <a:rPr lang="en-US" dirty="0"/>
              <a:t>Optimization</a:t>
            </a:r>
          </a:p>
          <a:p>
            <a:pPr marL="971550" lvl="1" indent="-514350">
              <a:buFont typeface="+mj-lt"/>
              <a:buAutoNum type="arabicPeriod"/>
            </a:pPr>
            <a:r>
              <a:rPr lang="en-US" dirty="0" smtClean="0"/>
              <a:t>Determine reactive power value</a:t>
            </a:r>
          </a:p>
          <a:p>
            <a:pPr marL="971550" lvl="1" indent="-514350">
              <a:buFont typeface="+mj-lt"/>
              <a:buAutoNum type="arabicPeriod"/>
            </a:pPr>
            <a:r>
              <a:rPr lang="en-US" dirty="0" smtClean="0"/>
              <a:t>Find next capacitor to switch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83121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Determine </a:t>
            </a:r>
            <a:r>
              <a:rPr lang="en-US" i="1" dirty="0" smtClean="0"/>
              <a:t>minimum voltage</a:t>
            </a:r>
            <a:r>
              <a:rPr lang="en-US" dirty="0" smtClean="0"/>
              <a:t> in measurements and </a:t>
            </a:r>
            <a:r>
              <a:rPr lang="en-US" i="1" dirty="0" smtClean="0"/>
              <a:t>regulator load-side voltage</a:t>
            </a:r>
          </a:p>
          <a:p>
            <a:pPr marL="514350" indent="-514350">
              <a:buFont typeface="+mj-lt"/>
              <a:buAutoNum type="arabicPeriod"/>
            </a:pPr>
            <a:r>
              <a:rPr lang="en-US" dirty="0" smtClean="0"/>
              <a:t>Compute </a:t>
            </a:r>
            <a:r>
              <a:rPr lang="en-US" i="1" dirty="0" smtClean="0"/>
              <a:t>voltage drop</a:t>
            </a:r>
            <a:r>
              <a:rPr lang="en-US" dirty="0" smtClean="0"/>
              <a:t> between regulator and minimum voltage</a:t>
            </a:r>
          </a:p>
          <a:p>
            <a:pPr marL="514350" indent="-514350">
              <a:buFont typeface="+mj-lt"/>
              <a:buAutoNum type="arabicPeriod"/>
            </a:pPr>
            <a:r>
              <a:rPr lang="en-US" dirty="0" smtClean="0"/>
              <a:t>Apply </a:t>
            </a:r>
            <a:r>
              <a:rPr lang="en-US" i="1" dirty="0" smtClean="0"/>
              <a:t>voltage drop</a:t>
            </a:r>
            <a:r>
              <a:rPr lang="en-US" dirty="0" smtClean="0"/>
              <a:t> to </a:t>
            </a:r>
            <a:r>
              <a:rPr lang="en-US" i="1" dirty="0" smtClean="0"/>
              <a:t>desired voltage</a:t>
            </a:r>
            <a:r>
              <a:rPr lang="en-US" dirty="0" smtClean="0"/>
              <a:t> to obtain </a:t>
            </a:r>
            <a:r>
              <a:rPr lang="en-US" i="1" dirty="0" smtClean="0"/>
              <a:t>corrected desired voltage</a:t>
            </a:r>
            <a:endParaRPr lang="en-US" dirty="0"/>
          </a:p>
          <a:p>
            <a:pPr marL="514350" indent="-514350">
              <a:buFont typeface="+mj-lt"/>
              <a:buAutoNum type="arabicPeriod"/>
            </a:pPr>
            <a:r>
              <a:rPr lang="en-US" dirty="0" smtClean="0"/>
              <a:t>Ensure </a:t>
            </a:r>
            <a:r>
              <a:rPr lang="en-US" i="1" dirty="0" smtClean="0"/>
              <a:t>corrected desired voltage</a:t>
            </a:r>
            <a:r>
              <a:rPr lang="en-US" dirty="0" smtClean="0"/>
              <a:t> does not exceed the minimum or maximum ratings of the system</a:t>
            </a:r>
          </a:p>
          <a:p>
            <a:pPr marL="514350" indent="-51435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393616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Cont.</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5"/>
            </a:pPr>
            <a:r>
              <a:rPr lang="en-US" dirty="0" smtClean="0"/>
              <a:t>Determine if in high-loading or low-loading </a:t>
            </a:r>
            <a:r>
              <a:rPr lang="en-US" dirty="0" err="1" smtClean="0"/>
              <a:t>deadband</a:t>
            </a:r>
            <a:r>
              <a:rPr lang="en-US" dirty="0" smtClean="0"/>
              <a:t> conditions by examining </a:t>
            </a:r>
            <a:r>
              <a:rPr lang="en-US" i="1" dirty="0" smtClean="0"/>
              <a:t>voltage drop</a:t>
            </a:r>
          </a:p>
          <a:p>
            <a:pPr marL="514350" indent="-514350">
              <a:buFont typeface="+mj-lt"/>
              <a:buAutoNum type="arabicPeriod" startAt="5"/>
            </a:pPr>
            <a:r>
              <a:rPr lang="en-US" dirty="0" smtClean="0"/>
              <a:t>Determine if </a:t>
            </a:r>
            <a:r>
              <a:rPr lang="en-US" i="1" dirty="0" smtClean="0"/>
              <a:t>corrected desired voltage</a:t>
            </a:r>
            <a:r>
              <a:rPr lang="en-US" dirty="0" smtClean="0"/>
              <a:t> is outside the </a:t>
            </a:r>
            <a:r>
              <a:rPr lang="en-US" dirty="0" err="1" smtClean="0"/>
              <a:t>deadband</a:t>
            </a:r>
            <a:r>
              <a:rPr lang="en-US" dirty="0" smtClean="0"/>
              <a:t> of </a:t>
            </a:r>
            <a:r>
              <a:rPr lang="en-US" i="1" dirty="0" smtClean="0"/>
              <a:t>current voltage</a:t>
            </a:r>
            <a:endParaRPr lang="en-US" dirty="0" smtClean="0"/>
          </a:p>
          <a:p>
            <a:pPr marL="514350" indent="-514350">
              <a:buFont typeface="+mj-lt"/>
              <a:buAutoNum type="arabicPeriod" startAt="5"/>
            </a:pPr>
            <a:r>
              <a:rPr lang="en-US" dirty="0" smtClean="0"/>
              <a:t>If tap change, ensure the estimated </a:t>
            </a:r>
            <a:r>
              <a:rPr lang="en-US" i="1" dirty="0" smtClean="0"/>
              <a:t>new voltage</a:t>
            </a:r>
            <a:r>
              <a:rPr lang="en-US" dirty="0" smtClean="0"/>
              <a:t> will not exceed the minimum and maximum values of the system</a:t>
            </a:r>
          </a:p>
          <a:p>
            <a:pPr marL="514350" indent="-514350">
              <a:buFont typeface="+mj-lt"/>
              <a:buAutoNum type="arabicPeriod" startAt="5"/>
            </a:pPr>
            <a:r>
              <a:rPr lang="en-US" dirty="0" smtClean="0"/>
              <a:t>If </a:t>
            </a:r>
            <a:r>
              <a:rPr lang="en-US" i="1" dirty="0" smtClean="0"/>
              <a:t>new voltage</a:t>
            </a:r>
            <a:r>
              <a:rPr lang="en-US" dirty="0" smtClean="0"/>
              <a:t> is acceptable, change taps of regulator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031603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a:t>
            </a:r>
            <a:endParaRPr lang="en-US" dirty="0"/>
          </a:p>
        </p:txBody>
      </p:sp>
      <p:sp>
        <p:nvSpPr>
          <p:cNvPr id="3" name="Content Placeholder 2"/>
          <p:cNvSpPr>
            <a:spLocks noGrp="1"/>
          </p:cNvSpPr>
          <p:nvPr>
            <p:ph idx="1"/>
          </p:nvPr>
        </p:nvSpPr>
        <p:spPr/>
        <p:txBody>
          <a:bodyPr>
            <a:normAutofit/>
          </a:bodyPr>
          <a:lstStyle/>
          <a:p>
            <a:r>
              <a:rPr lang="en-US" dirty="0" smtClean="0"/>
              <a:t>Only occurs if no regulator changes are requested</a:t>
            </a:r>
          </a:p>
          <a:p>
            <a:pPr marL="514350" indent="-514350">
              <a:buFont typeface="+mj-lt"/>
              <a:buAutoNum type="arabicPeriod"/>
            </a:pPr>
            <a:r>
              <a:rPr lang="en-US" dirty="0" smtClean="0"/>
              <a:t>Determine </a:t>
            </a:r>
            <a:r>
              <a:rPr lang="en-US" i="1" dirty="0" smtClean="0"/>
              <a:t>reactive power</a:t>
            </a:r>
            <a:r>
              <a:rPr lang="en-US" dirty="0" smtClean="0"/>
              <a:t> on line of interest (substation transformer) – compute the current </a:t>
            </a:r>
            <a:r>
              <a:rPr lang="en-US" i="1" dirty="0" smtClean="0"/>
              <a:t>power factor</a:t>
            </a:r>
            <a:endParaRPr lang="en-US" dirty="0" smtClean="0"/>
          </a:p>
          <a:p>
            <a:pPr marL="514350" indent="-514350">
              <a:buFont typeface="+mj-lt"/>
              <a:buAutoNum type="arabicPeriod"/>
            </a:pPr>
            <a:r>
              <a:rPr lang="en-US" dirty="0" smtClean="0"/>
              <a:t>Determine if </a:t>
            </a:r>
            <a:r>
              <a:rPr lang="en-US" i="1" dirty="0" smtClean="0"/>
              <a:t>power factor</a:t>
            </a:r>
            <a:r>
              <a:rPr lang="en-US" dirty="0" smtClean="0"/>
              <a:t> is below the </a:t>
            </a:r>
            <a:r>
              <a:rPr lang="en-US" i="1" dirty="0" smtClean="0"/>
              <a:t>desired power factor</a:t>
            </a:r>
          </a:p>
          <a:p>
            <a:pPr marL="514350" indent="-514350">
              <a:buFont typeface="+mj-lt"/>
              <a:buAutoNum type="arabicPeriod"/>
            </a:pPr>
            <a:r>
              <a:rPr lang="en-US" dirty="0" smtClean="0"/>
              <a:t>If outside range, proceed through capacitors –only change one per operation cycle:</a:t>
            </a:r>
          </a:p>
          <a:p>
            <a:pPr marL="739775" lvl="1" indent="-339725"/>
            <a:r>
              <a:rPr lang="en-US" dirty="0" smtClean="0"/>
              <a:t>Capacitor active and </a:t>
            </a:r>
            <a:r>
              <a:rPr lang="en-US" i="1" dirty="0" smtClean="0"/>
              <a:t>reactive power</a:t>
            </a:r>
            <a:r>
              <a:rPr lang="en-US" dirty="0" smtClean="0"/>
              <a:t> &lt; </a:t>
            </a:r>
            <a:r>
              <a:rPr lang="en-US" i="1" dirty="0" smtClean="0"/>
              <a:t>capacitor size</a:t>
            </a:r>
            <a:r>
              <a:rPr lang="en-US" dirty="0" smtClean="0"/>
              <a:t> * </a:t>
            </a:r>
            <a:r>
              <a:rPr lang="en-US" i="1" dirty="0" err="1" smtClean="0"/>
              <a:t>d_min</a:t>
            </a:r>
            <a:r>
              <a:rPr lang="en-US" dirty="0" smtClean="0"/>
              <a:t>: switch capacitor to inactive</a:t>
            </a:r>
          </a:p>
          <a:p>
            <a:pPr marL="739775" lvl="1" indent="-339725"/>
            <a:r>
              <a:rPr lang="en-US" dirty="0" smtClean="0"/>
              <a:t>Capacitor inactive and </a:t>
            </a:r>
            <a:r>
              <a:rPr lang="en-US" i="1" dirty="0" smtClean="0"/>
              <a:t>reactive power</a:t>
            </a:r>
            <a:r>
              <a:rPr lang="en-US" dirty="0" smtClean="0"/>
              <a:t> &gt; </a:t>
            </a:r>
            <a:r>
              <a:rPr lang="en-US" i="1" dirty="0" smtClean="0"/>
              <a:t>capacitor size * </a:t>
            </a:r>
            <a:r>
              <a:rPr lang="en-US" i="1" dirty="0" err="1" smtClean="0"/>
              <a:t>d_max</a:t>
            </a:r>
            <a:r>
              <a:rPr lang="en-US" dirty="0" smtClean="0"/>
              <a:t>: switch capacitor to active</a:t>
            </a:r>
          </a:p>
          <a:p>
            <a:pPr marL="739775" lvl="1" indent="-339725"/>
            <a:r>
              <a:rPr lang="en-US" dirty="0" smtClean="0"/>
              <a:t>Neither: proceed to next largest capacitor and continue check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196991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 Example</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Simple “4-node” system</a:t>
            </a:r>
          </a:p>
          <a:p>
            <a:pPr lvl="1"/>
            <a:r>
              <a:rPr lang="en-US" sz="2400" dirty="0" smtClean="0"/>
              <a:t>Nodes represent measurements</a:t>
            </a:r>
          </a:p>
          <a:p>
            <a:pPr lvl="1"/>
            <a:r>
              <a:rPr lang="en-US" sz="2400" dirty="0" smtClean="0"/>
              <a:t>Two Regulators</a:t>
            </a:r>
          </a:p>
          <a:p>
            <a:pPr lvl="1"/>
            <a:r>
              <a:rPr lang="en-US" sz="2400" dirty="0" smtClean="0"/>
              <a:t>Two Capacitors</a:t>
            </a:r>
          </a:p>
          <a:p>
            <a:pPr lvl="1"/>
            <a:r>
              <a:rPr lang="en-US" sz="2400" dirty="0" smtClean="0"/>
              <a:t>Assume regulators have 100 V tap positions</a:t>
            </a:r>
          </a:p>
          <a:p>
            <a:r>
              <a:rPr lang="en-US" sz="3000" dirty="0" smtClean="0"/>
              <a:t>4700 V end of line desired</a:t>
            </a:r>
          </a:p>
          <a:p>
            <a:r>
              <a:rPr lang="en-US" sz="3000" dirty="0" smtClean="0"/>
              <a:t>0.99 </a:t>
            </a:r>
            <a:r>
              <a:rPr lang="en-US" sz="3000" dirty="0" err="1" smtClean="0"/>
              <a:t>pf</a:t>
            </a:r>
            <a:r>
              <a:rPr lang="en-US" sz="3000" dirty="0" smtClean="0"/>
              <a:t> desired</a:t>
            </a:r>
          </a:p>
          <a:p>
            <a:r>
              <a:rPr lang="en-US" sz="3000" dirty="0" smtClean="0"/>
              <a:t>Minimize reactive flow through </a:t>
            </a:r>
            <a:r>
              <a:rPr lang="en-US" sz="3000" dirty="0" err="1" smtClean="0"/>
              <a:t>Xfmr</a:t>
            </a:r>
            <a:endParaRPr lang="en-US" sz="3000" dirty="0" smtClean="0"/>
          </a:p>
        </p:txBody>
      </p:sp>
      <p:pic>
        <p:nvPicPr>
          <p:cNvPr id="13314" name="Picture 2" descr="C:\Users\d3x593\Desktop\Volt-VAR-Example\Base_Volt_V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7825"/>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951542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Initial Voltages</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a:pPr>
            <a:r>
              <a:rPr lang="en-US" sz="2800" dirty="0" smtClean="0"/>
              <a:t>Determine </a:t>
            </a:r>
            <a:r>
              <a:rPr lang="en-US" sz="2800" i="1" dirty="0" smtClean="0"/>
              <a:t>minimum voltage</a:t>
            </a:r>
            <a:r>
              <a:rPr lang="en-US" sz="2800" dirty="0" smtClean="0"/>
              <a:t> and </a:t>
            </a:r>
            <a:r>
              <a:rPr lang="en-US" sz="2800" i="1" dirty="0" smtClean="0"/>
              <a:t>regulator load-side voltages</a:t>
            </a:r>
          </a:p>
          <a:p>
            <a:pPr lvl="1"/>
            <a:r>
              <a:rPr lang="en-US" sz="2200" dirty="0" err="1" smtClean="0"/>
              <a:t>Reg</a:t>
            </a:r>
            <a:r>
              <a:rPr lang="en-US" sz="2200" dirty="0" smtClean="0"/>
              <a:t> 1 – 4850 V and 4600 V</a:t>
            </a:r>
          </a:p>
          <a:p>
            <a:pPr lvl="1"/>
            <a:r>
              <a:rPr lang="en-US" sz="2200" dirty="0" err="1" smtClean="0"/>
              <a:t>Reg</a:t>
            </a:r>
            <a:r>
              <a:rPr lang="en-US" sz="2200" dirty="0" smtClean="0"/>
              <a:t> 2 – 4840 V and 4700 V</a:t>
            </a:r>
          </a:p>
          <a:p>
            <a:pPr marL="0" indent="0">
              <a:buNone/>
            </a:pPr>
            <a:r>
              <a:rPr lang="en-US" sz="2800" dirty="0" smtClean="0"/>
              <a:t>1a. Evaluate voltages</a:t>
            </a:r>
          </a:p>
          <a:p>
            <a:pPr lvl="1"/>
            <a:r>
              <a:rPr lang="en-US" sz="2200" dirty="0" err="1" smtClean="0"/>
              <a:t>Reg</a:t>
            </a:r>
            <a:r>
              <a:rPr lang="en-US" sz="2200" dirty="0" smtClean="0"/>
              <a:t> 1 end-of-line voltage is low</a:t>
            </a:r>
          </a:p>
          <a:p>
            <a:pPr lvl="1"/>
            <a:r>
              <a:rPr lang="en-US" sz="2200" dirty="0" err="1" smtClean="0"/>
              <a:t>Reg</a:t>
            </a:r>
            <a:r>
              <a:rPr lang="en-US" sz="2200" dirty="0" smtClean="0"/>
              <a:t> 2 is acceptable</a:t>
            </a:r>
          </a:p>
          <a:p>
            <a:endParaRPr lang="en-US" dirty="0"/>
          </a:p>
        </p:txBody>
      </p:sp>
      <p:pic>
        <p:nvPicPr>
          <p:cNvPr id="14338" name="Picture 2" descr="C:\Users\d3x593\Desktop\Volt-VAR-Example\Base_Volt_VAR_Initial_Volt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9080" cy="34572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280317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Condition Evaluation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2"/>
            </a:pPr>
            <a:r>
              <a:rPr lang="en-US" sz="2800" dirty="0" smtClean="0"/>
              <a:t>Compute </a:t>
            </a:r>
            <a:r>
              <a:rPr lang="en-US" sz="2800" i="1" dirty="0" smtClean="0"/>
              <a:t>voltage drop</a:t>
            </a:r>
            <a:r>
              <a:rPr lang="en-US" sz="2800" dirty="0" smtClean="0"/>
              <a:t> between regulator and minimum voltage</a:t>
            </a:r>
          </a:p>
          <a:p>
            <a:pPr lvl="1"/>
            <a:r>
              <a:rPr lang="en-US" sz="2200" dirty="0" err="1" smtClean="0"/>
              <a:t>Reg</a:t>
            </a:r>
            <a:r>
              <a:rPr lang="en-US" sz="2200" dirty="0" smtClean="0"/>
              <a:t> 1 – 250 V</a:t>
            </a:r>
          </a:p>
          <a:p>
            <a:pPr lvl="1"/>
            <a:r>
              <a:rPr lang="en-US" sz="2200" dirty="0" err="1" smtClean="0"/>
              <a:t>Reg</a:t>
            </a:r>
            <a:r>
              <a:rPr lang="en-US" sz="2200" dirty="0" smtClean="0"/>
              <a:t> 2 – No action needed, but 140 V drop</a:t>
            </a:r>
          </a:p>
          <a:p>
            <a:pPr marL="0" indent="0">
              <a:buNone/>
            </a:pPr>
            <a:endParaRPr lang="en-US" dirty="0"/>
          </a:p>
        </p:txBody>
      </p:sp>
      <p:pic>
        <p:nvPicPr>
          <p:cNvPr id="15362" name="Picture 2" descr="C:\Users\d3x593\Desktop\Volt-VAR-Example\Base_Volt_VAR_Evalu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460944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6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1</a:t>
            </a:r>
            <a:r>
              <a:rPr lang="en-US" dirty="0" smtClean="0"/>
              <a:t>: Traditional Voltage Control</a:t>
            </a:r>
            <a:endParaRPr lang="en-US" sz="2400" dirty="0" smtClean="0"/>
          </a:p>
          <a:p>
            <a:endParaRPr lang="en-US" sz="2400" dirty="0" smtClean="0"/>
          </a:p>
          <a:p>
            <a:r>
              <a:rPr lang="en-US" sz="2400" dirty="0" smtClean="0"/>
              <a:t>Part 2: </a:t>
            </a:r>
            <a:r>
              <a:rPr lang="en-US" dirty="0"/>
              <a:t>Volt-VAR </a:t>
            </a:r>
            <a:r>
              <a:rPr lang="en-US" dirty="0" smtClean="0"/>
              <a:t>Optimization</a:t>
            </a:r>
            <a:endParaRPr lang="en-US" sz="24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60584891"/>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a:t>
            </a:r>
            <a:endParaRPr lang="en-US" dirty="0"/>
          </a:p>
        </p:txBody>
      </p:sp>
      <p:sp>
        <p:nvSpPr>
          <p:cNvPr id="3" name="Content Placeholder 2"/>
          <p:cNvSpPr>
            <a:spLocks noGrp="1"/>
          </p:cNvSpPr>
          <p:nvPr>
            <p:ph idx="1"/>
          </p:nvPr>
        </p:nvSpPr>
        <p:spPr>
          <a:xfrm>
            <a:off x="457199" y="1600200"/>
            <a:ext cx="4541191" cy="4525963"/>
          </a:xfrm>
        </p:spPr>
        <p:txBody>
          <a:bodyPr>
            <a:normAutofit fontScale="70000" lnSpcReduction="20000"/>
          </a:bodyPr>
          <a:lstStyle/>
          <a:p>
            <a:pPr marL="514350" indent="-514350">
              <a:buFont typeface="+mj-lt"/>
              <a:buAutoNum type="arabicPeriod" startAt="3"/>
            </a:pPr>
            <a:r>
              <a:rPr lang="en-US" sz="4000" i="1" dirty="0" smtClean="0"/>
              <a:t>Corrected desired voltage</a:t>
            </a:r>
            <a:r>
              <a:rPr lang="en-US" sz="4000" dirty="0" smtClean="0"/>
              <a:t> for </a:t>
            </a:r>
            <a:r>
              <a:rPr lang="en-US" sz="4000" dirty="0" err="1" smtClean="0"/>
              <a:t>Reg</a:t>
            </a:r>
            <a:r>
              <a:rPr lang="en-US" sz="4000" dirty="0" smtClean="0"/>
              <a:t> 1 is 4950 V</a:t>
            </a:r>
          </a:p>
          <a:p>
            <a:pPr lvl="1"/>
            <a:r>
              <a:rPr lang="en-US" sz="3100" dirty="0" smtClean="0"/>
              <a:t>(4700 desired + 250 V drop)</a:t>
            </a:r>
          </a:p>
          <a:p>
            <a:pPr lvl="1"/>
            <a:r>
              <a:rPr lang="en-US" sz="3100" dirty="0" err="1" smtClean="0"/>
              <a:t>Reg</a:t>
            </a:r>
            <a:r>
              <a:rPr lang="en-US" sz="3100" dirty="0" smtClean="0"/>
              <a:t> 1 is assumed to have an available position to “tap up”</a:t>
            </a:r>
          </a:p>
          <a:p>
            <a:pPr marL="514350" indent="-514350">
              <a:buFont typeface="+mj-lt"/>
              <a:buAutoNum type="arabicPeriod" startAt="3"/>
            </a:pPr>
            <a:r>
              <a:rPr lang="en-US" sz="4000" dirty="0" smtClean="0"/>
              <a:t>4950 V is assumed to not violate the upper voltage limit</a:t>
            </a:r>
          </a:p>
          <a:p>
            <a:pPr marL="514350" indent="-514350">
              <a:buFont typeface="+mj-lt"/>
              <a:buAutoNum type="arabicPeriod" startAt="3"/>
            </a:pPr>
            <a:r>
              <a:rPr lang="en-US" sz="4000" dirty="0" smtClean="0"/>
              <a:t>250 V drop is considered high-loading</a:t>
            </a:r>
          </a:p>
          <a:p>
            <a:pPr lvl="1"/>
            <a:r>
              <a:rPr lang="en-US" sz="3100" dirty="0" err="1" smtClean="0"/>
              <a:t>Deadband</a:t>
            </a:r>
            <a:r>
              <a:rPr lang="en-US" sz="3100" dirty="0" smtClean="0"/>
              <a:t> is assumed to be</a:t>
            </a:r>
            <a:br>
              <a:rPr lang="en-US" sz="3100" dirty="0" smtClean="0"/>
            </a:br>
            <a:r>
              <a:rPr lang="en-US" sz="3100" dirty="0" smtClean="0"/>
              <a:t>+/- 1 tap (+/- 100 V)</a:t>
            </a:r>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396053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 (continued)</a:t>
            </a:r>
            <a:endParaRPr lang="en-US" dirty="0"/>
          </a:p>
        </p:txBody>
      </p:sp>
      <p:sp>
        <p:nvSpPr>
          <p:cNvPr id="3" name="Content Placeholder 2"/>
          <p:cNvSpPr>
            <a:spLocks noGrp="1"/>
          </p:cNvSpPr>
          <p:nvPr>
            <p:ph idx="1"/>
          </p:nvPr>
        </p:nvSpPr>
        <p:spPr>
          <a:xfrm>
            <a:off x="457199" y="1600200"/>
            <a:ext cx="4541191" cy="4525963"/>
          </a:xfrm>
        </p:spPr>
        <p:txBody>
          <a:bodyPr>
            <a:normAutofit fontScale="85000" lnSpcReduction="10000"/>
          </a:bodyPr>
          <a:lstStyle/>
          <a:p>
            <a:pPr marL="514350" indent="-514350">
              <a:buFont typeface="+mj-lt"/>
              <a:buAutoNum type="arabicPeriod" startAt="6"/>
            </a:pPr>
            <a:r>
              <a:rPr lang="en-US" sz="3300" dirty="0" smtClean="0"/>
              <a:t>Outside the </a:t>
            </a:r>
            <a:r>
              <a:rPr lang="en-US" sz="3300" dirty="0" err="1" smtClean="0"/>
              <a:t>deadband</a:t>
            </a:r>
            <a:r>
              <a:rPr lang="en-US" sz="3300" dirty="0" smtClean="0"/>
              <a:t> of </a:t>
            </a:r>
            <a:r>
              <a:rPr lang="en-US" sz="3300" i="1" dirty="0" smtClean="0"/>
              <a:t>desired voltage</a:t>
            </a:r>
          </a:p>
          <a:p>
            <a:pPr lvl="1"/>
            <a:r>
              <a:rPr lang="en-US" sz="2600" dirty="0" smtClean="0"/>
              <a:t>+1 tap change is desired</a:t>
            </a:r>
          </a:p>
          <a:p>
            <a:pPr marL="514350" indent="-514350">
              <a:buFont typeface="+mj-lt"/>
              <a:buAutoNum type="arabicPeriod" startAt="6"/>
            </a:pPr>
            <a:r>
              <a:rPr lang="en-US" sz="3300" i="1" dirty="0" smtClean="0"/>
              <a:t>New voltage</a:t>
            </a:r>
            <a:r>
              <a:rPr lang="en-US" sz="3300" dirty="0" smtClean="0"/>
              <a:t> will be</a:t>
            </a:r>
            <a:br>
              <a:rPr lang="en-US" sz="3300" dirty="0" smtClean="0"/>
            </a:br>
            <a:r>
              <a:rPr lang="en-US" sz="3300" dirty="0" smtClean="0"/>
              <a:t>4950 V</a:t>
            </a:r>
          </a:p>
          <a:p>
            <a:pPr marL="914400" lvl="1" indent="-514350"/>
            <a:r>
              <a:rPr lang="en-US" sz="2600" dirty="0" smtClean="0"/>
              <a:t>4850 V current + 100 V tap up</a:t>
            </a:r>
          </a:p>
          <a:p>
            <a:pPr marL="914400" lvl="1" indent="-514350"/>
            <a:r>
              <a:rPr lang="en-US" sz="2600" dirty="0" smtClean="0"/>
              <a:t>Will not violate upper voltage limit</a:t>
            </a:r>
          </a:p>
          <a:p>
            <a:pPr marL="514350" indent="-514350">
              <a:buFont typeface="+mj-lt"/>
              <a:buAutoNum type="arabicPeriod" startAt="6"/>
            </a:pPr>
            <a:r>
              <a:rPr lang="en-US" sz="3300" dirty="0" smtClean="0"/>
              <a:t>Value of </a:t>
            </a:r>
            <a:r>
              <a:rPr lang="en-US" sz="3300" i="1" dirty="0" smtClean="0"/>
              <a:t>new voltage</a:t>
            </a:r>
            <a:r>
              <a:rPr lang="en-US" sz="3300" dirty="0" smtClean="0"/>
              <a:t> acceptable</a:t>
            </a:r>
          </a:p>
          <a:p>
            <a:pPr marL="914400" lvl="1" indent="-514350"/>
            <a:r>
              <a:rPr lang="en-US" sz="2600" dirty="0" smtClean="0"/>
              <a:t>Execute tap change</a:t>
            </a:r>
            <a:endParaRPr lang="en-US" sz="2600" dirty="0"/>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7078006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Voltage Result</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r>
              <a:rPr lang="en-US" sz="2800" dirty="0" smtClean="0"/>
              <a:t>All voltages at desired values</a:t>
            </a:r>
          </a:p>
          <a:p>
            <a:r>
              <a:rPr lang="en-US" sz="2800" dirty="0" smtClean="0"/>
              <a:t>If Node 3 were still unacceptable, process would repeat</a:t>
            </a:r>
          </a:p>
          <a:p>
            <a:r>
              <a:rPr lang="en-US" sz="2800" dirty="0" smtClean="0"/>
              <a:t>Adjustment could occur simultaneous to </a:t>
            </a:r>
            <a:r>
              <a:rPr lang="en-US" sz="2800" dirty="0" err="1" smtClean="0"/>
              <a:t>Reg</a:t>
            </a:r>
            <a:r>
              <a:rPr lang="en-US" sz="2800" dirty="0" smtClean="0"/>
              <a:t> 2/Node 4 adjustments</a:t>
            </a:r>
          </a:p>
          <a:p>
            <a:endParaRPr lang="en-US" dirty="0"/>
          </a:p>
        </p:txBody>
      </p:sp>
      <p:pic>
        <p:nvPicPr>
          <p:cNvPr id="17410" name="Picture 2" descr="C:\Users\d3x593\Desktop\Volt-VAR-Example\Base_Volt_VAR_Evaluate1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518676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Values</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Only occurs once voltage changes have completed</a:t>
            </a:r>
          </a:p>
          <a:p>
            <a:pPr marL="514350" indent="-514350">
              <a:buFont typeface="+mj-lt"/>
              <a:buAutoNum type="arabicPeriod"/>
            </a:pPr>
            <a:r>
              <a:rPr lang="en-US" sz="3000" dirty="0" smtClean="0"/>
              <a:t>Determine </a:t>
            </a:r>
            <a:r>
              <a:rPr lang="en-US" sz="3000" i="1" dirty="0" smtClean="0"/>
              <a:t>reactive power</a:t>
            </a:r>
            <a:r>
              <a:rPr lang="en-US" sz="3000" dirty="0" smtClean="0"/>
              <a:t> and compute </a:t>
            </a:r>
            <a:r>
              <a:rPr lang="en-US" sz="3000" i="1" dirty="0" smtClean="0"/>
              <a:t>power factor</a:t>
            </a:r>
          </a:p>
          <a:p>
            <a:pPr lvl="1"/>
            <a:r>
              <a:rPr lang="en-US" sz="2400" dirty="0" smtClean="0"/>
              <a:t>900 </a:t>
            </a:r>
            <a:r>
              <a:rPr lang="en-US" sz="2400" dirty="0" err="1" smtClean="0"/>
              <a:t>kVAr</a:t>
            </a:r>
            <a:r>
              <a:rPr lang="en-US" sz="2400" dirty="0" smtClean="0"/>
              <a:t> of reactive power</a:t>
            </a:r>
          </a:p>
          <a:p>
            <a:pPr lvl="1"/>
            <a:r>
              <a:rPr lang="en-US" sz="2400" dirty="0" smtClean="0"/>
              <a:t>0.95 power factor</a:t>
            </a:r>
          </a:p>
          <a:p>
            <a:pPr marL="514350" indent="-514350">
              <a:buFont typeface="+mj-lt"/>
              <a:buAutoNum type="arabicPeriod"/>
            </a:pPr>
            <a:r>
              <a:rPr lang="en-US" sz="3000" dirty="0" smtClean="0"/>
              <a:t>Determine if below </a:t>
            </a:r>
            <a:r>
              <a:rPr lang="en-US" sz="3000" i="1" dirty="0" smtClean="0"/>
              <a:t>desired power factor</a:t>
            </a:r>
          </a:p>
          <a:p>
            <a:pPr lvl="1"/>
            <a:r>
              <a:rPr lang="en-US" sz="2400" dirty="0" smtClean="0"/>
              <a:t>0.99 desired power factor, so is below (action needed)</a:t>
            </a:r>
          </a:p>
          <a:p>
            <a:endParaRPr lang="en-US" dirty="0"/>
          </a:p>
        </p:txBody>
      </p:sp>
      <p:pic>
        <p:nvPicPr>
          <p:cNvPr id="18435" name="Picture 3" descr="C:\Users\d3x593\Desktop\Volt-VAR-Example\Base_Volt_VAR_Evaluate2_Init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731592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Correction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3"/>
            </a:pPr>
            <a:r>
              <a:rPr lang="en-US" sz="2800" dirty="0" smtClean="0"/>
              <a:t>Outside range, proceed through capacitors</a:t>
            </a:r>
          </a:p>
          <a:p>
            <a:pPr lvl="1"/>
            <a:r>
              <a:rPr lang="en-US" sz="2200" dirty="0" smtClean="0"/>
              <a:t>Use default </a:t>
            </a:r>
            <a:r>
              <a:rPr lang="en-US" sz="2200" i="1" dirty="0" err="1" smtClean="0"/>
              <a:t>d_min</a:t>
            </a:r>
            <a:r>
              <a:rPr lang="en-US" sz="2200" dirty="0" smtClean="0"/>
              <a:t> of 0.3 and </a:t>
            </a:r>
            <a:r>
              <a:rPr lang="en-US" sz="2200" i="1" dirty="0" err="1" smtClean="0"/>
              <a:t>d_max</a:t>
            </a:r>
            <a:r>
              <a:rPr lang="en-US" sz="2200" dirty="0" smtClean="0"/>
              <a:t> 0f 0.6</a:t>
            </a:r>
          </a:p>
          <a:p>
            <a:pPr lvl="1"/>
            <a:r>
              <a:rPr lang="en-US" sz="2200" dirty="0" smtClean="0"/>
              <a:t>5 </a:t>
            </a:r>
            <a:r>
              <a:rPr lang="en-US" sz="2200" dirty="0" err="1" smtClean="0"/>
              <a:t>MVAr</a:t>
            </a:r>
            <a:r>
              <a:rPr lang="en-US" sz="2200" dirty="0" smtClean="0"/>
              <a:t> capacitor</a:t>
            </a:r>
          </a:p>
          <a:p>
            <a:pPr marL="914400" lvl="2" indent="0">
              <a:buNone/>
            </a:pPr>
            <a:r>
              <a:rPr lang="en-US" sz="2200" dirty="0" smtClean="0"/>
              <a:t>0.3 * 5 </a:t>
            </a:r>
            <a:r>
              <a:rPr lang="en-US" sz="2200" dirty="0" err="1" smtClean="0"/>
              <a:t>MVAr</a:t>
            </a:r>
            <a:r>
              <a:rPr lang="en-US" sz="2200" dirty="0" smtClean="0"/>
              <a:t> = 1.5 </a:t>
            </a:r>
            <a:r>
              <a:rPr lang="en-US" sz="2200" dirty="0" err="1" smtClean="0"/>
              <a:t>MVAr</a:t>
            </a:r>
            <a:r>
              <a:rPr lang="en-US" sz="2200" dirty="0" smtClean="0"/>
              <a:t> – too big, no action</a:t>
            </a:r>
          </a:p>
          <a:p>
            <a:pPr lvl="1"/>
            <a:r>
              <a:rPr lang="en-US" sz="2200" dirty="0" smtClean="0"/>
              <a:t>1 </a:t>
            </a:r>
            <a:r>
              <a:rPr lang="en-US" sz="2200" dirty="0" err="1" smtClean="0"/>
              <a:t>MVAr</a:t>
            </a:r>
            <a:r>
              <a:rPr lang="en-US" sz="2200" dirty="0" smtClean="0"/>
              <a:t> capacitor</a:t>
            </a:r>
          </a:p>
          <a:p>
            <a:pPr marL="914400" lvl="2" indent="0">
              <a:buNone/>
            </a:pPr>
            <a:r>
              <a:rPr lang="en-US" sz="2200" dirty="0" smtClean="0"/>
              <a:t>0.3 * 1 </a:t>
            </a:r>
            <a:r>
              <a:rPr lang="en-US" sz="2200" dirty="0" err="1" smtClean="0"/>
              <a:t>MVAr</a:t>
            </a:r>
            <a:r>
              <a:rPr lang="en-US" sz="2200" dirty="0" smtClean="0"/>
              <a:t> = 0.3 </a:t>
            </a:r>
            <a:r>
              <a:rPr lang="en-US" sz="2200" dirty="0" err="1" smtClean="0"/>
              <a:t>MVAr</a:t>
            </a:r>
            <a:r>
              <a:rPr lang="en-US" sz="2200" dirty="0" smtClean="0"/>
              <a:t> – under limit, switch it in</a:t>
            </a:r>
          </a:p>
          <a:p>
            <a:endParaRPr lang="en-US" dirty="0"/>
          </a:p>
        </p:txBody>
      </p:sp>
      <p:pic>
        <p:nvPicPr>
          <p:cNvPr id="19459" name="Picture 3" descr="C:\Users\d3x593\Desktop\Volt-VAR-Example\Base_Volt_VAR_Evaluate2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136022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Result</a:t>
            </a:r>
            <a:endParaRPr lang="en-US" dirty="0"/>
          </a:p>
        </p:txBody>
      </p:sp>
      <p:sp>
        <p:nvSpPr>
          <p:cNvPr id="3" name="Content Placeholder 2"/>
          <p:cNvSpPr>
            <a:spLocks noGrp="1"/>
          </p:cNvSpPr>
          <p:nvPr>
            <p:ph idx="1"/>
          </p:nvPr>
        </p:nvSpPr>
        <p:spPr>
          <a:xfrm>
            <a:off x="457199" y="1600200"/>
            <a:ext cx="4541191" cy="4525963"/>
          </a:xfrm>
        </p:spPr>
        <p:txBody>
          <a:bodyPr>
            <a:normAutofit fontScale="92500" lnSpcReduction="10000"/>
          </a:bodyPr>
          <a:lstStyle/>
          <a:p>
            <a:r>
              <a:rPr lang="en-US" sz="3000" dirty="0" smtClean="0"/>
              <a:t>Evaluate results</a:t>
            </a:r>
          </a:p>
          <a:p>
            <a:pPr lvl="1"/>
            <a:r>
              <a:rPr lang="en-US" sz="2400" dirty="0" smtClean="0"/>
              <a:t>If no voltage changes are required, proceed</a:t>
            </a:r>
          </a:p>
          <a:p>
            <a:pPr lvl="1"/>
            <a:r>
              <a:rPr lang="en-US" sz="2400" dirty="0" smtClean="0"/>
              <a:t>If more reactive changes required, rescan the capacitor list</a:t>
            </a:r>
          </a:p>
          <a:p>
            <a:r>
              <a:rPr lang="en-US" sz="3000" dirty="0" smtClean="0"/>
              <a:t>Capacitor changes can influence voltages</a:t>
            </a:r>
          </a:p>
          <a:p>
            <a:pPr lvl="1"/>
            <a:r>
              <a:rPr lang="en-US" sz="2400" dirty="0" smtClean="0"/>
              <a:t>May exceed limits</a:t>
            </a:r>
          </a:p>
          <a:p>
            <a:pPr lvl="1"/>
            <a:r>
              <a:rPr lang="en-US" sz="2400" dirty="0" smtClean="0"/>
              <a:t>Can cause regulator and capacitor “fighting” in this simple algorithm</a:t>
            </a:r>
            <a:endParaRPr lang="en-US" sz="2400" dirty="0"/>
          </a:p>
        </p:txBody>
      </p:sp>
      <p:pic>
        <p:nvPicPr>
          <p:cNvPr id="20483" name="Picture 3" descr="C:\Users\d3x593\Desktop\Volt-VAR-Example\Base_Volt_VAR_Evaluate2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7958259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Integrated Volt/VAR Control in Distribution Systems</a:t>
            </a:r>
            <a:endParaRPr lang="en-US" dirty="0"/>
          </a:p>
        </p:txBody>
      </p:sp>
      <p:sp>
        <p:nvSpPr>
          <p:cNvPr id="3" name="Content Placeholder 2"/>
          <p:cNvSpPr>
            <a:spLocks noGrp="1"/>
          </p:cNvSpPr>
          <p:nvPr>
            <p:ph idx="1"/>
          </p:nvPr>
        </p:nvSpPr>
        <p:spPr/>
        <p:txBody>
          <a:bodyPr>
            <a:normAutofit/>
          </a:bodyPr>
          <a:lstStyle/>
          <a:p>
            <a:r>
              <a:rPr lang="en-US" dirty="0" smtClean="0"/>
              <a:t>This is an openly available Volt-VAR control system that has been implemented in GridLAB-D.</a:t>
            </a:r>
          </a:p>
          <a:p>
            <a:endParaRPr lang="en-US" dirty="0" smtClean="0"/>
          </a:p>
          <a:p>
            <a:r>
              <a:rPr lang="en-US" dirty="0" smtClean="0"/>
              <a:t>It is composed of 2 coordinated goals.</a:t>
            </a:r>
          </a:p>
          <a:p>
            <a:pPr lvl="1"/>
            <a:r>
              <a:rPr lang="en-US" dirty="0" smtClean="0"/>
              <a:t>Voltage reduction</a:t>
            </a:r>
          </a:p>
          <a:p>
            <a:pPr lvl="1"/>
            <a:r>
              <a:rPr lang="en-US" dirty="0" smtClean="0"/>
              <a:t>VAR control</a:t>
            </a:r>
          </a:p>
          <a:p>
            <a:pPr lvl="1"/>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Modified IEEE 13 Node System with Volt-VAR Control</a:t>
            </a:r>
            <a:endParaRPr lang="en-US" dirty="0"/>
          </a:p>
        </p:txBody>
      </p:sp>
      <p:grpSp>
        <p:nvGrpSpPr>
          <p:cNvPr id="4" name="Group 3"/>
          <p:cNvGrpSpPr>
            <a:grpSpLocks/>
          </p:cNvGrpSpPr>
          <p:nvPr/>
        </p:nvGrpSpPr>
        <p:grpSpPr bwMode="auto">
          <a:xfrm>
            <a:off x="1524000" y="2057400"/>
            <a:ext cx="6248400" cy="4343400"/>
            <a:chOff x="0" y="0"/>
            <a:chExt cx="8497603" cy="7084184"/>
          </a:xfrm>
        </p:grpSpPr>
        <p:pic>
          <p:nvPicPr>
            <p:cNvPr id="5" name="Picture 4"/>
            <p:cNvPicPr>
              <a:picLocks noChangeAspect="1" noChangeArrowheads="1"/>
            </p:cNvPicPr>
            <p:nvPr/>
          </p:nvPicPr>
          <p:blipFill>
            <a:blip r:embed="rId2" cstate="print"/>
            <a:srcRect/>
            <a:stretch>
              <a:fillRect/>
            </a:stretch>
          </p:blipFill>
          <p:spPr bwMode="auto">
            <a:xfrm>
              <a:off x="0" y="0"/>
              <a:ext cx="8497603" cy="7084184"/>
            </a:xfrm>
            <a:prstGeom prst="rect">
              <a:avLst/>
            </a:prstGeom>
            <a:noFill/>
            <a:ln w="9525">
              <a:noFill/>
              <a:miter lim="800000"/>
              <a:headEnd/>
              <a:tailEnd/>
            </a:ln>
          </p:spPr>
        </p:pic>
        <p:cxnSp>
          <p:nvCxnSpPr>
            <p:cNvPr id="6" name="Straight Connector 5"/>
            <p:cNvCxnSpPr/>
            <p:nvPr/>
          </p:nvCxnSpPr>
          <p:spPr>
            <a:xfrm rot="5400000">
              <a:off x="8036697" y="4791121"/>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7946920" y="4910303"/>
              <a:ext cx="3512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7956415" y="4967510"/>
              <a:ext cx="3418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8036697" y="5067623"/>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5486400" y="6400800"/>
            <a:ext cx="2133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EOL Measurements</a:t>
            </a:r>
            <a:endParaRPr lang="en-US" dirty="0">
              <a:latin typeface="Times New Roman" pitchFamily="18" charset="0"/>
              <a:cs typeface="Times New Roman" pitchFamily="18" charset="0"/>
            </a:endParaRPr>
          </a:p>
        </p:txBody>
      </p:sp>
      <p:cxnSp>
        <p:nvCxnSpPr>
          <p:cNvPr id="12" name="Straight Arrow Connector 11"/>
          <p:cNvCxnSpPr>
            <a:stCxn id="10" idx="1"/>
          </p:cNvCxnSpPr>
          <p:nvPr/>
        </p:nvCxnSpPr>
        <p:spPr>
          <a:xfrm rot="10800000">
            <a:off x="4876800" y="6172200"/>
            <a:ext cx="6096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10" idx="1"/>
          </p:cNvCxnSpPr>
          <p:nvPr/>
        </p:nvCxnSpPr>
        <p:spPr>
          <a:xfrm rot="10800000">
            <a:off x="3276600" y="6172200"/>
            <a:ext cx="22098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57200" y="2209800"/>
            <a:ext cx="2362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VAR Controlled Link</a:t>
            </a:r>
            <a:endParaRPr lang="en-US" dirty="0">
              <a:latin typeface="Times New Roman" pitchFamily="18" charset="0"/>
              <a:cs typeface="Times New Roman" pitchFamily="18" charset="0"/>
            </a:endParaRPr>
          </a:p>
        </p:txBody>
      </p:sp>
      <p:cxnSp>
        <p:nvCxnSpPr>
          <p:cNvPr id="18" name="Straight Arrow Connector 17"/>
          <p:cNvCxnSpPr>
            <a:stCxn id="17" idx="3"/>
          </p:cNvCxnSpPr>
          <p:nvPr/>
        </p:nvCxnSpPr>
        <p:spPr>
          <a:xfrm>
            <a:off x="2819400" y="2394466"/>
            <a:ext cx="1371600" cy="4249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a:t>
            </a:r>
            <a:endParaRPr lang="en-US" dirty="0"/>
          </a:p>
        </p:txBody>
      </p:sp>
      <p:sp>
        <p:nvSpPr>
          <p:cNvPr id="14" name="Content Placeholder 13"/>
          <p:cNvSpPr>
            <a:spLocks noGrp="1"/>
          </p:cNvSpPr>
          <p:nvPr>
            <p:ph idx="1"/>
          </p:nvPr>
        </p:nvSpPr>
        <p:spPr>
          <a:xfrm>
            <a:off x="457200" y="1600201"/>
            <a:ext cx="8229600" cy="533399"/>
          </a:xfrm>
        </p:spPr>
        <p:txBody>
          <a:bodyPr>
            <a:normAutofit/>
          </a:bodyPr>
          <a:lstStyle/>
          <a:p>
            <a:r>
              <a:rPr lang="en-US" sz="2000" dirty="0" smtClean="0"/>
              <a:t>Voltage at node:671 is controlled by regulator to 2,400V:</a:t>
            </a:r>
            <a:endParaRPr lang="en-US" sz="2000" dirty="0"/>
          </a:p>
        </p:txBody>
      </p:sp>
      <p:pic>
        <p:nvPicPr>
          <p:cNvPr id="63490" name="Picture 2"/>
          <p:cNvPicPr>
            <a:picLocks noChangeAspect="1" noChangeArrowheads="1"/>
          </p:cNvPicPr>
          <p:nvPr/>
        </p:nvPicPr>
        <p:blipFill>
          <a:blip r:embed="rId2" cstate="print"/>
          <a:srcRect/>
          <a:stretch>
            <a:fillRect/>
          </a:stretch>
        </p:blipFill>
        <p:spPr bwMode="auto">
          <a:xfrm>
            <a:off x="1434571" y="2057400"/>
            <a:ext cx="5652029" cy="1664494"/>
          </a:xfrm>
          <a:prstGeom prst="rect">
            <a:avLst/>
          </a:prstGeom>
          <a:noFill/>
          <a:ln w="9525">
            <a:noFill/>
            <a:miter lim="800000"/>
            <a:headEnd/>
            <a:tailEnd/>
          </a:ln>
          <a:effectLst/>
        </p:spPr>
      </p:pic>
      <p:sp>
        <p:nvSpPr>
          <p:cNvPr id="16" name="Content Placeholder 13"/>
          <p:cNvSpPr txBox="1">
            <a:spLocks/>
          </p:cNvSpPr>
          <p:nvPr/>
        </p:nvSpPr>
        <p:spPr>
          <a:xfrm>
            <a:off x="533400" y="39624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Voltage at node:675 is maintained by capacitors: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3491" name="Picture 3"/>
          <p:cNvPicPr>
            <a:picLocks noChangeAspect="1" noChangeArrowheads="1"/>
          </p:cNvPicPr>
          <p:nvPr/>
        </p:nvPicPr>
        <p:blipFill>
          <a:blip r:embed="rId3" cstate="print"/>
          <a:srcRect/>
          <a:stretch>
            <a:fillRect/>
          </a:stretch>
        </p:blipFill>
        <p:spPr bwMode="auto">
          <a:xfrm>
            <a:off x="1355040" y="4419600"/>
            <a:ext cx="5670344" cy="16764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 cont.</a:t>
            </a:r>
            <a:endParaRPr lang="en-US" dirty="0"/>
          </a:p>
        </p:txBody>
      </p:sp>
      <p:sp>
        <p:nvSpPr>
          <p:cNvPr id="14" name="Content Placeholder 13"/>
          <p:cNvSpPr>
            <a:spLocks noGrp="1"/>
          </p:cNvSpPr>
          <p:nvPr>
            <p:ph idx="1"/>
          </p:nvPr>
        </p:nvSpPr>
        <p:spPr>
          <a:xfrm>
            <a:off x="457200" y="1600201"/>
            <a:ext cx="8229600" cy="685799"/>
          </a:xfrm>
        </p:spPr>
        <p:txBody>
          <a:bodyPr>
            <a:normAutofit lnSpcReduction="10000"/>
          </a:bodyPr>
          <a:lstStyle/>
          <a:p>
            <a:r>
              <a:rPr lang="en-US" sz="2000" dirty="0" smtClean="0"/>
              <a:t>Voltage is still operated at an upper level.  As a result, there are energy reductions that are not realized.</a:t>
            </a:r>
            <a:endParaRPr lang="en-US" sz="2000" dirty="0"/>
          </a:p>
        </p:txBody>
      </p:sp>
      <p:sp>
        <p:nvSpPr>
          <p:cNvPr id="16" name="Content Placeholder 13"/>
          <p:cNvSpPr txBox="1">
            <a:spLocks/>
          </p:cNvSpPr>
          <p:nvPr/>
        </p:nvSpPr>
        <p:spPr>
          <a:xfrm>
            <a:off x="457200" y="30480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not</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4516" name="Picture 4"/>
          <p:cNvPicPr>
            <a:picLocks noChangeAspect="1" noChangeArrowheads="1"/>
          </p:cNvPicPr>
          <p:nvPr/>
        </p:nvPicPr>
        <p:blipFill>
          <a:blip r:embed="rId2" cstate="print"/>
          <a:srcRect/>
          <a:stretch>
            <a:fillRect/>
          </a:stretch>
        </p:blipFill>
        <p:spPr bwMode="auto">
          <a:xfrm>
            <a:off x="1066800" y="3886200"/>
            <a:ext cx="7090680" cy="2057400"/>
          </a:xfrm>
          <a:prstGeom prst="rect">
            <a:avLst/>
          </a:prstGeom>
          <a:noFill/>
          <a:ln w="9525">
            <a:noFill/>
            <a:miter lim="800000"/>
            <a:headEnd/>
            <a:tailEnd/>
          </a:ln>
          <a:effectLst/>
        </p:spPr>
      </p:pic>
      <p:pic>
        <p:nvPicPr>
          <p:cNvPr id="64517" name="Picture 5"/>
          <p:cNvPicPr>
            <a:picLocks noChangeAspect="1" noChangeArrowheads="1"/>
          </p:cNvPicPr>
          <p:nvPr/>
        </p:nvPicPr>
        <p:blipFill>
          <a:blip r:embed="rId3" cstate="print"/>
          <a:srcRect/>
          <a:stretch>
            <a:fillRect/>
          </a:stretch>
        </p:blipFill>
        <p:spPr bwMode="auto">
          <a:xfrm>
            <a:off x="3505200" y="2438400"/>
            <a:ext cx="158115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Traditional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The voltage supplied to the customer is generally maintained within the limits set by ANCI C84.1, 120V +/-5%.</a:t>
            </a:r>
          </a:p>
          <a:p>
            <a:r>
              <a:rPr lang="en-US" sz="2400" dirty="0" smtClean="0"/>
              <a:t>This is done by setting the voltage at the “head” of the feeder at the high end of the band, to ensure that the voltage drop at peak load does not exceed limits.</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2: Coordinated Volt/VAR Control</a:t>
            </a:r>
            <a:endParaRPr lang="en-US" dirty="0"/>
          </a:p>
        </p:txBody>
      </p:sp>
      <p:sp>
        <p:nvSpPr>
          <p:cNvPr id="14" name="Content Placeholder 13"/>
          <p:cNvSpPr>
            <a:spLocks noGrp="1"/>
          </p:cNvSpPr>
          <p:nvPr>
            <p:ph idx="1"/>
          </p:nvPr>
        </p:nvSpPr>
        <p:spPr>
          <a:xfrm>
            <a:off x="457200" y="1295400"/>
            <a:ext cx="8229600" cy="609599"/>
          </a:xfrm>
        </p:spPr>
        <p:txBody>
          <a:bodyPr>
            <a:normAutofit/>
          </a:bodyPr>
          <a:lstStyle/>
          <a:p>
            <a:r>
              <a:rPr lang="en-US" sz="2000" dirty="0" smtClean="0"/>
              <a:t>Voltage is regulated at remote nodes 652 and 680, to a values of 2,200V:</a:t>
            </a:r>
            <a:endParaRPr lang="en-US" sz="2000" dirty="0"/>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Energy consumption</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is reduced:</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5538" name="Picture 2"/>
          <p:cNvPicPr>
            <a:picLocks noChangeAspect="1" noChangeArrowheads="1"/>
          </p:cNvPicPr>
          <p:nvPr/>
        </p:nvPicPr>
        <p:blipFill>
          <a:blip r:embed="rId2" cstate="print"/>
          <a:srcRect/>
          <a:stretch>
            <a:fillRect/>
          </a:stretch>
        </p:blipFill>
        <p:spPr bwMode="auto">
          <a:xfrm>
            <a:off x="1828800" y="1676400"/>
            <a:ext cx="5892800" cy="1717707"/>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cstate="print"/>
          <a:srcRect/>
          <a:stretch>
            <a:fillRect/>
          </a:stretch>
        </p:blipFill>
        <p:spPr bwMode="auto">
          <a:xfrm>
            <a:off x="3657600" y="3886200"/>
            <a:ext cx="1581150" cy="581025"/>
          </a:xfrm>
          <a:prstGeom prst="rect">
            <a:avLst/>
          </a:prstGeom>
          <a:noFill/>
          <a:ln w="9525">
            <a:noFill/>
            <a:miter lim="800000"/>
            <a:headEnd/>
            <a:tailEnd/>
          </a:ln>
          <a:effectLst/>
        </p:spPr>
      </p:pic>
      <p:pic>
        <p:nvPicPr>
          <p:cNvPr id="65540" name="Picture 4"/>
          <p:cNvPicPr>
            <a:picLocks noChangeAspect="1" noChangeArrowheads="1"/>
          </p:cNvPicPr>
          <p:nvPr/>
        </p:nvPicPr>
        <p:blipFill>
          <a:blip r:embed="rId4" cstate="print"/>
          <a:srcRect/>
          <a:stretch>
            <a:fillRect/>
          </a:stretch>
        </p:blipFill>
        <p:spPr bwMode="auto">
          <a:xfrm>
            <a:off x="1828800" y="5148172"/>
            <a:ext cx="5949926" cy="170982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5539"/>
                                        </p:tgtEl>
                                        <p:attrNameLst>
                                          <p:attrName>style.visibility</p:attrName>
                                        </p:attrNameLst>
                                      </p:cBhvr>
                                      <p:to>
                                        <p:strVal val="visible"/>
                                      </p:to>
                                    </p:set>
                                    <p:animEffect transition="in" filter="blinds(horizontal)">
                                      <p:cBhvr>
                                        <p:cTn id="10" dur="500"/>
                                        <p:tgtEl>
                                          <p:spTgt spid="655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65540"/>
                                        </p:tgtEl>
                                        <p:attrNameLst>
                                          <p:attrName>style.visibility</p:attrName>
                                        </p:attrNameLst>
                                      </p:cBhvr>
                                      <p:to>
                                        <p:strVal val="visible"/>
                                      </p:to>
                                    </p:set>
                                    <p:animEffect transition="in" filter="blinds(horizontal)">
                                      <p:cBhvr>
                                        <p:cTn id="18"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dirty="0" smtClean="0"/>
              <a:t>Module </a:t>
            </a:r>
            <a:r>
              <a:rPr lang="en-US" sz="3200" dirty="0"/>
              <a:t>6</a:t>
            </a:r>
            <a:r>
              <a:rPr lang="en-US" sz="3200" dirty="0" smtClean="0"/>
              <a:t> Concluding Comments</a:t>
            </a:r>
            <a:endParaRPr lang="en-US" sz="3200"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901456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Regulators are often installed at the substation in order to adjust the voltage at the head of the feeder.</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2133600" y="3048000"/>
            <a:ext cx="5033963" cy="26352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In extreme cases a down stream voltage regulator can be installed.</a:t>
            </a:r>
            <a:endParaRPr lang="en-US" sz="2400" dirty="0"/>
          </a:p>
        </p:txBody>
      </p:sp>
      <p:pic>
        <p:nvPicPr>
          <p:cNvPr id="3075" name="Picture 3"/>
          <p:cNvPicPr>
            <a:picLocks noChangeAspect="1" noChangeArrowheads="1"/>
          </p:cNvPicPr>
          <p:nvPr/>
        </p:nvPicPr>
        <p:blipFill>
          <a:blip r:embed="rId2" cstate="print"/>
          <a:srcRect/>
          <a:stretch>
            <a:fillRect/>
          </a:stretch>
        </p:blipFill>
        <p:spPr bwMode="auto">
          <a:xfrm>
            <a:off x="1447800" y="3048000"/>
            <a:ext cx="7134225" cy="2495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(Capacitors)</a:t>
            </a:r>
            <a:endParaRPr lang="en-US" sz="24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If the feeder is heavily loaded then a shunt capacitor can be installed to raise the voltage.</a:t>
            </a:r>
          </a:p>
          <a:p>
            <a:r>
              <a:rPr lang="en-US" sz="2400" dirty="0" smtClean="0"/>
              <a:t>This also reduces the reactive power needs of the feeder, reducing losses.</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1371600" y="3790950"/>
            <a:ext cx="7048500" cy="23050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sz="2400" dirty="0" smtClean="0"/>
              <a:t>Range A (normal steady-state):114V-126V (RMS)</a:t>
            </a:r>
          </a:p>
          <a:p>
            <a:endParaRPr lang="en-US" sz="2400" dirty="0" smtClean="0"/>
          </a:p>
          <a:p>
            <a:r>
              <a:rPr lang="en-US" sz="2400" dirty="0" smtClean="0"/>
              <a:t>Range B(emergency steady-state):107V-127V (RMS)</a:t>
            </a:r>
          </a:p>
          <a:p>
            <a:endParaRPr lang="en-US" sz="2400" dirty="0" smtClean="0"/>
          </a:p>
          <a:p>
            <a:r>
              <a:rPr lang="en-US" sz="24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Volt-VAR Optimization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contrast to the traditional operational methods, Volt-VAR Optimization controls multiple devices to achieve a global optimum.</a:t>
            </a:r>
          </a:p>
          <a:p>
            <a:endParaRPr lang="en-US" dirty="0"/>
          </a:p>
          <a:p>
            <a:r>
              <a:rPr lang="en-US" dirty="0" smtClean="0"/>
              <a:t>Volt-VAR Optimization, and the associated global optimum(s), exists </a:t>
            </a:r>
            <a:r>
              <a:rPr lang="en-US" dirty="0" smtClean="0"/>
              <a:t>in many forms.</a:t>
            </a:r>
          </a:p>
          <a:p>
            <a:endParaRPr lang="en-US" dirty="0" smtClean="0"/>
          </a:p>
          <a:p>
            <a:r>
              <a:rPr lang="en-US" dirty="0" smtClean="0"/>
              <a:t>The general principle is to control the voltage and reactive power on a distribution feeder so that load can be managed</a:t>
            </a:r>
            <a:r>
              <a:rPr lang="en-US" dirty="0" smtClean="0"/>
              <a:t>.</a:t>
            </a:r>
          </a:p>
          <a:p>
            <a:endParaRPr lang="en-US" dirty="0"/>
          </a:p>
          <a:p>
            <a:r>
              <a:rPr lang="en-US" dirty="0" smtClean="0"/>
              <a:t>One example of VVO:</a:t>
            </a:r>
            <a:endParaRPr lang="en-US" dirty="0" smtClean="0"/>
          </a:p>
          <a:p>
            <a:pPr lvl="1"/>
            <a:r>
              <a:rPr lang="en-US" dirty="0" smtClean="0"/>
              <a:t>Voltage optimization involves “flattening” the voltage profile and possibly lowering the level.</a:t>
            </a:r>
          </a:p>
          <a:p>
            <a:pPr lvl="1"/>
            <a:r>
              <a:rPr lang="en-US" dirty="0" smtClean="0"/>
              <a:t>VAR optimization involves controlling the flow of reactive power, which has an impact on voltage.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1893</TotalTime>
  <Words>1408</Words>
  <Application>Microsoft Office PowerPoint</Application>
  <PresentationFormat>On-screen Show (4:3)</PresentationFormat>
  <Paragraphs>210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Substation and Distribution Automation</vt:lpstr>
      <vt:lpstr>Module 6 Overview</vt:lpstr>
      <vt:lpstr>Part 1: Traditional Voltage Control</vt:lpstr>
      <vt:lpstr>Traditional Voltage Control (Regulators)</vt:lpstr>
      <vt:lpstr>Traditional Voltage Control (Regulators)</vt:lpstr>
      <vt:lpstr>Traditional Voltage Control (Capacitors)</vt:lpstr>
      <vt:lpstr>ANCI C84.1</vt:lpstr>
      <vt:lpstr>Operation of Voltage Control Devices</vt:lpstr>
      <vt:lpstr>Part 2: Volt-VAR Optimization</vt:lpstr>
      <vt:lpstr>Volt-VAR Optimization</vt:lpstr>
      <vt:lpstr>Volt-VAR Optimization cont.</vt:lpstr>
      <vt:lpstr>Borozan, Baran, and Novosel Implementation</vt:lpstr>
      <vt:lpstr>Borozan, Baran, and Novosel Implementation Cont.</vt:lpstr>
      <vt:lpstr>VVO-Regulators</vt:lpstr>
      <vt:lpstr>VVO-Regulators Cont.</vt:lpstr>
      <vt:lpstr>VVO-Capacitors</vt:lpstr>
      <vt:lpstr>Volt-VAR Optimization – Example</vt:lpstr>
      <vt:lpstr>Volt-VAR Optimization Example – Initial Voltages</vt:lpstr>
      <vt:lpstr>Volt-VAR Optimization Example – Condition Evaluation</vt:lpstr>
      <vt:lpstr>Volt-VAR Optimization Example – Corrective Actions</vt:lpstr>
      <vt:lpstr>Volt-VAR Optimization Example – Corrective Actions (continued)</vt:lpstr>
      <vt:lpstr>Volt-VAR Optimization Example – Voltage Result</vt:lpstr>
      <vt:lpstr>Volt-VAR Optimization Example – Reactive Power Values</vt:lpstr>
      <vt:lpstr>Volt-VAR Optimization Example – Reactive Power Correction</vt:lpstr>
      <vt:lpstr>Volt-VAR Optimization Example – Reactive Power Result</vt:lpstr>
      <vt:lpstr>Integrated Volt/VAR Control in Distribution Systems</vt:lpstr>
      <vt:lpstr>Modified IEEE 13 Node System with Volt-VAR Control</vt:lpstr>
      <vt:lpstr>Case 1: Local Voltage Control</vt:lpstr>
      <vt:lpstr>Case 1: Local Voltage Control cont.</vt:lpstr>
      <vt:lpstr>Case 2: Coordinated Volt/VAR Control</vt:lpstr>
      <vt:lpstr>Module 6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Schneider, Kevin</dc:creator>
  <cp:lastModifiedBy>Staff</cp:lastModifiedBy>
  <cp:revision>156</cp:revision>
  <dcterms:created xsi:type="dcterms:W3CDTF">2006-08-16T00:00:00Z</dcterms:created>
  <dcterms:modified xsi:type="dcterms:W3CDTF">2011-11-29T02:24:39Z</dcterms:modified>
</cp:coreProperties>
</file>