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50" r:id="rId3"/>
    <p:sldId id="270" r:id="rId4"/>
    <p:sldId id="297" r:id="rId5"/>
    <p:sldId id="272" r:id="rId6"/>
    <p:sldId id="271" r:id="rId7"/>
    <p:sldId id="273" r:id="rId8"/>
    <p:sldId id="286" r:id="rId9"/>
    <p:sldId id="320" r:id="rId10"/>
    <p:sldId id="323" r:id="rId11"/>
    <p:sldId id="335" r:id="rId12"/>
    <p:sldId id="336" r:id="rId13"/>
    <p:sldId id="337" r:id="rId14"/>
    <p:sldId id="351" r:id="rId15"/>
    <p:sldId id="338" r:id="rId16"/>
    <p:sldId id="352" r:id="rId17"/>
    <p:sldId id="339" r:id="rId18"/>
    <p:sldId id="355" r:id="rId19"/>
    <p:sldId id="354" r:id="rId20"/>
    <p:sldId id="340" r:id="rId21"/>
    <p:sldId id="341" r:id="rId22"/>
    <p:sldId id="344" r:id="rId23"/>
    <p:sldId id="345" r:id="rId24"/>
    <p:sldId id="348" r:id="rId25"/>
    <p:sldId id="346" r:id="rId26"/>
    <p:sldId id="347" r:id="rId27"/>
    <p:sldId id="342" r:id="rId28"/>
    <p:sldId id="343" r:id="rId29"/>
    <p:sldId id="324" r:id="rId30"/>
    <p:sldId id="357" r:id="rId31"/>
    <p:sldId id="358" r:id="rId32"/>
    <p:sldId id="359" r:id="rId33"/>
    <p:sldId id="360" r:id="rId34"/>
    <p:sldId id="361" r:id="rId35"/>
    <p:sldId id="362" r:id="rId36"/>
    <p:sldId id="363" r:id="rId37"/>
    <p:sldId id="261" r:id="rId38"/>
    <p:sldId id="328" r:id="rId39"/>
    <p:sldId id="330" r:id="rId40"/>
    <p:sldId id="329" r:id="rId41"/>
    <p:sldId id="3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5" d="100"/>
          <a:sy n="135" d="100"/>
        </p:scale>
        <p:origin x="-8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1/8/2012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1/8/2012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4.png"/><Relationship Id="rId7"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36.png"/><Relationship Id="rId5" Type="http://schemas.openxmlformats.org/officeDocument/2006/relationships/image" Target="../media/image53.png"/><Relationship Id="rId10"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7"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a:t>
            </a:r>
            <a:r>
              <a:rPr lang="en-US"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dirty="0"/>
              <a:t>There are numerous Volt-VAR optimization options commercially available:</a:t>
            </a:r>
          </a:p>
          <a:p>
            <a:pPr lvl="1"/>
            <a:r>
              <a:rPr lang="en-US" sz="1800" dirty="0"/>
              <a:t>General Electric: Coordinated Volt-VAR Control</a:t>
            </a:r>
          </a:p>
          <a:p>
            <a:pPr lvl="1"/>
            <a:r>
              <a:rPr lang="en-US" sz="1800" dirty="0"/>
              <a:t>Cooper: Integrated Volt VAR Control</a:t>
            </a:r>
          </a:p>
          <a:p>
            <a:pPr lvl="1"/>
            <a:r>
              <a:rPr lang="en-US" sz="1800" dirty="0"/>
              <a:t>ABB: Volt VAR Optimization</a:t>
            </a:r>
          </a:p>
          <a:p>
            <a:pPr lvl="1"/>
            <a:r>
              <a:rPr lang="en-US" sz="1800" dirty="0"/>
              <a:t>PCS UtiliData: AdaptiVolt</a:t>
            </a:r>
          </a:p>
          <a:p>
            <a:pPr lvl="1"/>
            <a:endParaRPr lang="en-US" dirty="0"/>
          </a:p>
          <a:p>
            <a:r>
              <a:rPr lang="en-US" sz="2000" dirty="0"/>
              <a:t>The capabilities and cost of these commercially available products varies.</a:t>
            </a:r>
          </a:p>
          <a:p>
            <a:pPr lvl="1"/>
            <a:endParaRPr lang="en-US" dirty="0"/>
          </a:p>
          <a:p>
            <a:r>
              <a:rPr lang="en-US" sz="2000" dirty="0"/>
              <a:t>There are also numerous academic papers on the topic.  We will examine the following method:</a:t>
            </a:r>
          </a:p>
          <a:p>
            <a:pPr lvl="1">
              <a:buNone/>
            </a:pPr>
            <a:r>
              <a:rPr lang="en-US" dirty="0"/>
              <a:t>   “V. Borozan, M. Baran, and D. Novosel, “Integrated Volt/VAR Control in Distribution Systems”, </a:t>
            </a:r>
            <a:r>
              <a:rPr lang="en-US" i="1" dirty="0"/>
              <a:t>IEEE PES Winter Meeting</a:t>
            </a:r>
            <a:r>
              <a:rPr lang="en-US" dirty="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2139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a:t>
            </a:r>
            <a:r>
              <a:rPr lang="en-US" dirty="0" smtClean="0"/>
              <a:t>switch</a:t>
            </a:r>
          </a:p>
          <a:p>
            <a:pPr marL="971550" lvl="1" indent="-514350">
              <a:buFont typeface="+mj-lt"/>
              <a:buAutoNum type="arabicPeriod"/>
            </a:pPr>
            <a:r>
              <a:rPr lang="en-US"/>
              <a:t>Command </a:t>
            </a:r>
            <a:r>
              <a:rPr lang="en-US" smtClean="0"/>
              <a:t>capacitors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8312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73"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74"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121"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122"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123"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9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9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9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9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20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43"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217"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218"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219"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220"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20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20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000" dirty="0" smtClean="0"/>
              <a:t>The voltage supplied to the customer is generally maintained within the limits set by ANSI C84.1, 120V +/-5</a:t>
            </a:r>
            <a:r>
              <a:rPr lang="en-US" sz="2000" dirty="0" smtClean="0"/>
              <a:t>%.</a:t>
            </a:r>
          </a:p>
          <a:p>
            <a:endParaRPr lang="en-US" sz="2000" dirty="0" smtClean="0"/>
          </a:p>
          <a:p>
            <a:r>
              <a:rPr lang="en-US" sz="2000" dirty="0" smtClean="0"/>
              <a:t>This is done by setting the voltage at the “head” of the feeder at the high end of the band, to ensure that the voltage drop at peak load does not exceed limits.</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Modified IEEE 13 Node System with Volt-VAR Control</a:t>
            </a:r>
            <a:endParaRPr lang="en-US" dirty="0">
              <a:latin typeface="Times New Roman" pitchFamily="18" charset="0"/>
              <a:cs typeface="Times New Roman" pitchFamily="18" charset="0"/>
            </a:endParaRPr>
          </a:p>
        </p:txBody>
      </p:sp>
      <p:sp>
        <p:nvSpPr>
          <p:cNvPr id="11" name="Content Placeholder 10"/>
          <p:cNvSpPr>
            <a:spLocks noGrp="1"/>
          </p:cNvSpPr>
          <p:nvPr>
            <p:ph sz="half" idx="2"/>
          </p:nvPr>
        </p:nvSpPr>
        <p:spPr>
          <a:xfrm>
            <a:off x="4648200" y="2438400"/>
            <a:ext cx="4038600" cy="2971800"/>
          </a:xfrm>
        </p:spPr>
        <p:txBody>
          <a:bodyPr>
            <a:normAutofit/>
          </a:bodyPr>
          <a:lstStyle/>
          <a:p>
            <a:pPr>
              <a:buFont typeface="Wingdings" pitchFamily="2" charset="2"/>
              <a:buChar char="Ø"/>
            </a:pPr>
            <a:r>
              <a:rPr lang="en-US" sz="1600" dirty="0" smtClean="0">
                <a:latin typeface="Times New Roman" pitchFamily="18" charset="0"/>
                <a:cs typeface="Times New Roman" pitchFamily="18" charset="0"/>
              </a:rPr>
              <a:t>The model has been modified from the original test feeder in order to examine voltage control issues.</a:t>
            </a:r>
          </a:p>
          <a:p>
            <a:pPr>
              <a:buFont typeface="Wingdings" pitchFamily="2" charset="2"/>
              <a:buChar char="Ø"/>
            </a:pPr>
            <a:r>
              <a:rPr lang="en-US" sz="1600" dirty="0" smtClean="0">
                <a:latin typeface="Times New Roman" pitchFamily="18" charset="0"/>
                <a:cs typeface="Times New Roman" pitchFamily="18" charset="0"/>
              </a:rPr>
              <a:t>It is a 2,400V nominal system.</a:t>
            </a:r>
          </a:p>
          <a:p>
            <a:pPr>
              <a:buFont typeface="Wingdings" pitchFamily="2" charset="2"/>
              <a:buChar char="Ø"/>
            </a:pPr>
            <a:r>
              <a:rPr lang="en-US" sz="1600" dirty="0" smtClean="0">
                <a:latin typeface="Times New Roman" pitchFamily="18" charset="0"/>
                <a:cs typeface="Times New Roman" pitchFamily="18" charset="0"/>
              </a:rPr>
              <a:t>A voltage regulator is between node 650 and 632.</a:t>
            </a:r>
          </a:p>
          <a:p>
            <a:pPr lvl="1">
              <a:buFont typeface="Wingdings" pitchFamily="2" charset="2"/>
              <a:buChar char="Ø"/>
            </a:pPr>
            <a:r>
              <a:rPr lang="en-US" sz="1200" dirty="0" smtClean="0">
                <a:latin typeface="Times New Roman" pitchFamily="18" charset="0"/>
                <a:cs typeface="Times New Roman" pitchFamily="18" charset="0"/>
              </a:rPr>
              <a:t>It operates to regulate the  voltage at a remote node, node 671.</a:t>
            </a:r>
          </a:p>
          <a:p>
            <a:pPr lvl="1">
              <a:buFont typeface="Wingdings" pitchFamily="2" charset="2"/>
              <a:buChar char="Ø"/>
            </a:pPr>
            <a:r>
              <a:rPr lang="en-US" sz="1200" dirty="0" smtClean="0">
                <a:latin typeface="Times New Roman" pitchFamily="18" charset="0"/>
                <a:cs typeface="Times New Roman" pitchFamily="18" charset="0"/>
              </a:rPr>
              <a:t>The normal dead band is +/- 30 V.</a:t>
            </a:r>
          </a:p>
          <a:p>
            <a:pPr>
              <a:buFont typeface="Wingdings" pitchFamily="2" charset="2"/>
              <a:buChar char="Ø"/>
            </a:pPr>
            <a:r>
              <a:rPr lang="en-US" sz="1600" dirty="0" smtClean="0">
                <a:latin typeface="Times New Roman" pitchFamily="18" charset="0"/>
                <a:cs typeface="Times New Roman" pitchFamily="18" charset="0"/>
              </a:rPr>
              <a:t> Capacitors have been added at node 675.</a:t>
            </a:r>
          </a:p>
          <a:p>
            <a:pPr lvl="1">
              <a:buFont typeface="Wingdings" pitchFamily="2" charset="2"/>
              <a:buChar char="Ø"/>
            </a:pPr>
            <a:r>
              <a:rPr lang="en-US" sz="1200" dirty="0" smtClean="0">
                <a:latin typeface="Times New Roman" pitchFamily="18" charset="0"/>
                <a:cs typeface="Times New Roman" pitchFamily="18" charset="0"/>
              </a:rPr>
              <a:t>Operate to maintain the voltage at node 675.</a:t>
            </a:r>
          </a:p>
        </p:txBody>
      </p:sp>
      <p:sp>
        <p:nvSpPr>
          <p:cNvPr id="3"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30</a:t>
            </a:fld>
            <a:endParaRPr lang="en-US">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45956"/>
            <a:ext cx="4038600" cy="26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608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a:t>
            </a:r>
          </a:p>
        </p:txBody>
      </p:sp>
      <p:sp>
        <p:nvSpPr>
          <p:cNvPr id="6" name="Text Placeholder 4"/>
          <p:cNvSpPr txBox="1">
            <a:spLocks/>
          </p:cNvSpPr>
          <p:nvPr/>
        </p:nvSpPr>
        <p:spPr>
          <a:xfrm>
            <a:off x="457200" y="1295400"/>
            <a:ext cx="4040188" cy="116836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Local Voltage Control only </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671 controlled by regulator to 2400V</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675 maintained by capacitors</a:t>
            </a:r>
          </a:p>
          <a:p>
            <a:pPr marL="742950" lvl="1" indent="-285750" algn="l">
              <a:buFont typeface="Wingdings" pitchFamily="2" charset="2"/>
              <a:buChar char="Ø"/>
            </a:pPr>
            <a:endParaRPr lang="en-US" sz="1400" dirty="0">
              <a:solidFill>
                <a:schemeClr val="tx1"/>
              </a:solidFill>
              <a:latin typeface="Times New Roman" pitchFamily="18" charset="0"/>
              <a:cs typeface="Times New Roman" pitchFamily="18" charset="0"/>
            </a:endParaRPr>
          </a:p>
        </p:txBody>
      </p:sp>
      <p:sp>
        <p:nvSpPr>
          <p:cNvPr id="7" name="Text Placeholder 6"/>
          <p:cNvSpPr txBox="1">
            <a:spLocks/>
          </p:cNvSpPr>
          <p:nvPr/>
        </p:nvSpPr>
        <p:spPr>
          <a:xfrm>
            <a:off x="4645025" y="1295400"/>
            <a:ext cx="4041775" cy="11683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400" dirty="0" smtClean="0">
                <a:latin typeface="Times New Roman" pitchFamily="18" charset="0"/>
                <a:cs typeface="Times New Roman" pitchFamily="18" charset="0"/>
              </a:rPr>
              <a:t>Coordinated Volt-VAR control implemented</a:t>
            </a:r>
          </a:p>
          <a:p>
            <a:pPr lvl="1">
              <a:buFont typeface="Wingdings" pitchFamily="2" charset="2"/>
              <a:buChar char="Ø"/>
            </a:pPr>
            <a:r>
              <a:rPr lang="en-US" sz="1400" dirty="0" smtClean="0">
                <a:latin typeface="Times New Roman" pitchFamily="18" charset="0"/>
                <a:cs typeface="Times New Roman" pitchFamily="18" charset="0"/>
              </a:rPr>
              <a:t>Voltage is regulated at nodes 652 and 680 to 2400V</a:t>
            </a:r>
          </a:p>
          <a:p>
            <a:pPr lvl="1">
              <a:buFont typeface="Wingdings" pitchFamily="2" charset="2"/>
              <a:buChar char="Ø"/>
            </a:pPr>
            <a:r>
              <a:rPr lang="en-US" sz="1400" dirty="0" smtClean="0">
                <a:latin typeface="Times New Roman" pitchFamily="18" charset="0"/>
                <a:cs typeface="Times New Roman" pitchFamily="18" charset="0"/>
              </a:rPr>
              <a:t>Better regulation is achieved</a:t>
            </a:r>
            <a:endParaRPr lang="en-US" sz="1400" dirty="0">
              <a:latin typeface="Times New Roman" pitchFamily="18" charset="0"/>
              <a:cs typeface="Times New Roman" pitchFamily="18" charset="0"/>
            </a:endParaRPr>
          </a:p>
        </p:txBody>
      </p:sp>
      <p:sp>
        <p:nvSpPr>
          <p:cNvPr id="14" name="Slide Number Placeholder 2"/>
          <p:cNvSpPr>
            <a:spLocks noGrp="1"/>
          </p:cNvSpPr>
          <p:nvPr>
            <p:ph type="sldNum" sz="quarter" idx="12"/>
          </p:nvPr>
        </p:nvSpPr>
        <p:spPr>
          <a:xfrm>
            <a:off x="6553200" y="6356350"/>
            <a:ext cx="2133600" cy="365125"/>
          </a:xfrm>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818141"/>
            <a:ext cx="4038601" cy="113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 y="2547278"/>
            <a:ext cx="4040188" cy="11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70560" y="5029200"/>
            <a:ext cx="3749040" cy="1379120"/>
            <a:chOff x="670560" y="5025440"/>
            <a:chExt cx="3749040" cy="1379120"/>
          </a:xfrm>
        </p:grpSpPr>
        <mc:AlternateContent xmlns:mc="http://schemas.openxmlformats.org/markup-compatibility/2006" xmlns:a14="http://schemas.microsoft.com/office/drawing/2010/main">
          <mc:Choice Requires="a14">
            <p:sp>
              <p:nvSpPr>
                <p:cNvPr id="2" name="TextBox 1"/>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2444.98−2345.83</m:t>
                            </m:r>
                          </m:num>
                          <m:den>
                            <m:r>
                              <a:rPr lang="en-US" sz="1100" b="0" i="1" smtClean="0">
                                <a:latin typeface="Cambria Math"/>
                              </a:rPr>
                              <m:t>2345.83</m:t>
                            </m:r>
                          </m:den>
                        </m:f>
                        <m:r>
                          <a:rPr lang="en-US" sz="1100" b="0" i="1" smtClean="0">
                            <a:latin typeface="Cambria Math"/>
                          </a:rPr>
                          <m:t>=4.23%</m:t>
                        </m:r>
                      </m:oMath>
                    </m:oMathPara>
                  </a14:m>
                  <a:endParaRPr lang="en-US" sz="11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2436.77−2362.80</m:t>
                            </m:r>
                          </m:num>
                          <m:den>
                            <m:r>
                              <a:rPr lang="en-US" sz="1100" b="0" i="1" smtClean="0">
                                <a:latin typeface="Cambria Math"/>
                              </a:rPr>
                              <m:t>2362.80</m:t>
                            </m:r>
                          </m:den>
                        </m:f>
                        <m:r>
                          <a:rPr lang="en-US" sz="1100" b="0" i="1" smtClean="0">
                            <a:latin typeface="Cambria Math"/>
                          </a:rPr>
                          <m:t>=3.13%</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2432.39−2365.38</m:t>
                            </m:r>
                          </m:num>
                          <m:den>
                            <m:r>
                              <a:rPr lang="en-US" sz="1100" b="0" i="1" smtClean="0">
                                <a:latin typeface="Cambria Math"/>
                              </a:rPr>
                              <m:t>2365.38</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grpSp>
        <p:nvGrpSpPr>
          <p:cNvPr id="16" name="Group 15"/>
          <p:cNvGrpSpPr/>
          <p:nvPr/>
        </p:nvGrpSpPr>
        <p:grpSpPr>
          <a:xfrm>
            <a:off x="4861560" y="5025761"/>
            <a:ext cx="3749040" cy="1378478"/>
            <a:chOff x="670560" y="5025761"/>
            <a:chExt cx="3749040" cy="1378478"/>
          </a:xfrm>
        </p:grpSpPr>
        <mc:AlternateContent xmlns:mc="http://schemas.openxmlformats.org/markup-compatibility/2006" xmlns:a14="http://schemas.microsoft.com/office/drawing/2010/main">
          <mc:Choice Requires="a14">
            <p:sp>
              <p:nvSpPr>
                <p:cNvPr id="17" name="TextBox 16"/>
                <p:cNvSpPr txBox="1"/>
                <p:nvPr/>
              </p:nvSpPr>
              <p:spPr>
                <a:xfrm>
                  <a:off x="685800" y="5025761"/>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5025761"/>
                  <a:ext cx="3733800" cy="46063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0560" y="5943600"/>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70560" y="5943600"/>
                  <a:ext cx="3733800" cy="460639"/>
                </a:xfrm>
                <a:prstGeom prst="rect">
                  <a:avLst/>
                </a:prstGeom>
                <a:blipFill rotWithShape="1">
                  <a:blip r:embed="rId9"/>
                  <a:stretch>
                    <a:fillRect/>
                  </a:stretch>
                </a:blipFill>
              </p:spPr>
              <p:txBody>
                <a:bodyPr/>
                <a:lstStyle/>
                <a:p>
                  <a:r>
                    <a:rPr lang="en-US">
                      <a:noFill/>
                    </a:rPr>
                    <a:t> </a:t>
                  </a:r>
                </a:p>
              </p:txBody>
            </p:sp>
          </mc:Fallback>
        </mc:AlternateContent>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5230" y="2539964"/>
            <a:ext cx="3978944" cy="11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50792" y="3824419"/>
            <a:ext cx="3941570" cy="112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88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400" y="42672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0.996980636</a:t>
            </a:r>
            <a:endParaRPr lang="en-US" dirty="0">
              <a:latin typeface="Times New Roman" pitchFamily="18" charset="0"/>
              <a:cs typeface="Times New Roman" pitchFamily="18" charset="0"/>
            </a:endParaRPr>
          </a:p>
        </p:txBody>
      </p:sp>
      <p:sp>
        <p:nvSpPr>
          <p:cNvPr id="6" name="TextBox 5"/>
          <p:cNvSpPr txBox="1"/>
          <p:nvPr/>
        </p:nvSpPr>
        <p:spPr>
          <a:xfrm>
            <a:off x="1295400" y="4267200"/>
            <a:ext cx="2590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0.983690316</a:t>
            </a:r>
          </a:p>
          <a:p>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30061141"/>
              </p:ext>
            </p:extLst>
          </p:nvPr>
        </p:nvGraphicFramePr>
        <p:xfrm>
          <a:off x="59436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a:solidFill>
                            <a:srgbClr val="000000"/>
                          </a:solidFill>
                          <a:effectLst/>
                          <a:latin typeface="Calibri"/>
                        </a:rPr>
                        <a:t>P (kWh-hr)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1169325"/>
              </p:ext>
            </p:extLst>
          </p:nvPr>
        </p:nvGraphicFramePr>
        <p:xfrm>
          <a:off x="17780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38,730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7,225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39,427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 Placeholder 4"/>
          <p:cNvSpPr txBox="1">
            <a:spLocks/>
          </p:cNvSpPr>
          <p:nvPr/>
        </p:nvSpPr>
        <p:spPr>
          <a:xfrm>
            <a:off x="457200" y="1535113"/>
            <a:ext cx="4040188" cy="63976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800" dirty="0" smtClean="0">
                <a:solidFill>
                  <a:schemeClr val="tx1"/>
                </a:solidFill>
                <a:latin typeface="Times New Roman" pitchFamily="18" charset="0"/>
                <a:cs typeface="Times New Roman" pitchFamily="18" charset="0"/>
              </a:rPr>
              <a:t>Local voltage control only</a:t>
            </a:r>
            <a:endParaRPr lang="en-US" sz="1800" dirty="0">
              <a:solidFill>
                <a:schemeClr val="tx1"/>
              </a:solidFill>
              <a:latin typeface="Times New Roman" pitchFamily="18" charset="0"/>
              <a:cs typeface="Times New Roman" pitchFamily="18" charset="0"/>
            </a:endParaRPr>
          </a:p>
        </p:txBody>
      </p:sp>
      <p:sp>
        <p:nvSpPr>
          <p:cNvPr id="11" name="Text Placeholder 6"/>
          <p:cNvSpPr txBox="1">
            <a:spLocks/>
          </p:cNvSpPr>
          <p:nvPr/>
        </p:nvSpPr>
        <p:spPr>
          <a:xfrm>
            <a:off x="4645025" y="1535113"/>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800" dirty="0" smtClean="0">
                <a:latin typeface="Times New Roman" pitchFamily="18" charset="0"/>
                <a:cs typeface="Times New Roman" pitchFamily="18" charset="0"/>
              </a:rPr>
              <a:t>Volt-VAR control implemented</a:t>
            </a:r>
            <a:endParaRPr lang="en-US" sz="1800" dirty="0">
              <a:latin typeface="Times New Roman" pitchFamily="18" charset="0"/>
              <a:cs typeface="Times New Roman" pitchFamily="18" charset="0"/>
            </a:endParaRPr>
          </a:p>
        </p:txBody>
      </p:sp>
      <p:sp>
        <p:nvSpPr>
          <p:cNvPr id="12"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 (continued)</a:t>
            </a:r>
            <a:endParaRPr lang="en-US" sz="3200" dirty="0">
              <a:latin typeface="Times New Roman" pitchFamily="18" charset="0"/>
              <a:cs typeface="Times New Roman" pitchFamily="18" charset="0"/>
            </a:endParaRPr>
          </a:p>
        </p:txBody>
      </p:sp>
      <p:sp>
        <p:nvSpPr>
          <p:cNvPr id="8" name="TextBox 7"/>
          <p:cNvSpPr txBox="1"/>
          <p:nvPr/>
        </p:nvSpPr>
        <p:spPr>
          <a:xfrm>
            <a:off x="685800" y="4923472"/>
            <a:ext cx="8229600" cy="1477328"/>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Using Coordinated Volt/VAR control as opposed to local voltage control alone resulted in:</a:t>
            </a:r>
          </a:p>
          <a:p>
            <a:pPr marL="742950" lvl="1" indent="-285750">
              <a:buFont typeface="Wingdings" pitchFamily="2" charset="2"/>
              <a:buChar char="Ø"/>
            </a:pPr>
            <a:r>
              <a:rPr lang="en-US" dirty="0" smtClean="0">
                <a:latin typeface="Times New Roman" pitchFamily="18" charset="0"/>
                <a:cs typeface="Times New Roman" pitchFamily="18" charset="0"/>
              </a:rPr>
              <a:t>Better regulation</a:t>
            </a:r>
          </a:p>
          <a:p>
            <a:pPr marL="742950" lvl="1" indent="-285750">
              <a:buFont typeface="Wingdings" pitchFamily="2" charset="2"/>
              <a:buChar char="Ø"/>
            </a:pPr>
            <a:r>
              <a:rPr lang="en-US" dirty="0" smtClean="0">
                <a:latin typeface="Times New Roman" pitchFamily="18" charset="0"/>
                <a:cs typeface="Times New Roman" pitchFamily="18" charset="0"/>
              </a:rPr>
              <a:t>Reduced Energy consumption</a:t>
            </a:r>
          </a:p>
          <a:p>
            <a:pPr marL="742950" lvl="1" indent="-285750">
              <a:buFont typeface="Wingdings" pitchFamily="2" charset="2"/>
              <a:buChar char="Ø"/>
            </a:pPr>
            <a:r>
              <a:rPr lang="en-US" dirty="0" smtClean="0">
                <a:latin typeface="Times New Roman" pitchFamily="18" charset="0"/>
                <a:cs typeface="Times New Roman" pitchFamily="18" charset="0"/>
              </a:rPr>
              <a:t>Better maintenance of power factor at the desired level</a:t>
            </a:r>
            <a:endParaRPr lang="en-US"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75" y="3048000"/>
            <a:ext cx="4060825" cy="108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048001"/>
            <a:ext cx="4114800" cy="110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096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2a</a:t>
            </a:r>
            <a:endParaRPr lang="en-US" sz="3200" dirty="0">
              <a:latin typeface="Times New Roman" pitchFamily="18" charset="0"/>
              <a:cs typeface="Times New Roman" pitchFamily="18" charset="0"/>
            </a:endParaRPr>
          </a:p>
        </p:txBody>
      </p:sp>
      <p:sp>
        <p:nvSpPr>
          <p:cNvPr id="5" name="TextBox 4"/>
          <p:cNvSpPr txBox="1"/>
          <p:nvPr/>
        </p:nvSpPr>
        <p:spPr>
          <a:xfrm>
            <a:off x="381000" y="1600200"/>
            <a:ext cx="84582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Regulate voltage to 2300V instead of 2400V at nodes 652 and 680 using VVC .</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74" y="5201175"/>
            <a:ext cx="4876800" cy="119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103543"/>
            <a:ext cx="3810000" cy="101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1613659786"/>
              </p:ext>
            </p:extLst>
          </p:nvPr>
        </p:nvGraphicFramePr>
        <p:xfrm>
          <a:off x="6096000" y="5242560"/>
          <a:ext cx="1905001" cy="701040"/>
        </p:xfrm>
        <a:graphic>
          <a:graphicData uri="http://schemas.openxmlformats.org/drawingml/2006/table">
            <a:tbl>
              <a:tblPr/>
              <a:tblGrid>
                <a:gridCol w="1071563"/>
                <a:gridCol w="833438"/>
              </a:tblGrid>
              <a:tr h="2336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38,399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2,292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38,555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2" name="Group 11"/>
          <p:cNvGrpSpPr/>
          <p:nvPr/>
        </p:nvGrpSpPr>
        <p:grpSpPr>
          <a:xfrm>
            <a:off x="4953000" y="3421480"/>
            <a:ext cx="3749040" cy="1379120"/>
            <a:chOff x="670560" y="5025440"/>
            <a:chExt cx="3749040" cy="1379120"/>
          </a:xfrm>
        </p:grpSpPr>
        <mc:AlternateContent xmlns:mc="http://schemas.openxmlformats.org/markup-compatibility/2006" xmlns:a14="http://schemas.microsoft.com/office/drawing/2010/main">
          <mc:Choice Requires="a14">
            <p:sp>
              <p:nvSpPr>
                <p:cNvPr id="13" name="TextBox 12"/>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2337.00−2270.01</m:t>
                            </m:r>
                          </m:num>
                          <m:den>
                            <m:r>
                              <a:rPr lang="en-US" sz="1100" b="0" i="1" smtClean="0">
                                <a:latin typeface="Cambria Math"/>
                              </a:rPr>
                              <m:t>2270.01</m:t>
                            </m:r>
                          </m:den>
                        </m:f>
                        <m:r>
                          <a:rPr lang="en-US" sz="1100" b="0" i="1" smtClean="0">
                            <a:latin typeface="Cambria Math"/>
                          </a:rPr>
                          <m:t>=2.95%</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2376.3−2270.18</m:t>
                            </m:r>
                          </m:num>
                          <m:den>
                            <m:r>
                              <a:rPr lang="en-US" sz="1100" b="0" i="1" smtClean="0">
                                <a:latin typeface="Cambria Math"/>
                              </a:rPr>
                              <m:t>2270.18</m:t>
                            </m:r>
                          </m:den>
                        </m:f>
                        <m:r>
                          <a:rPr lang="en-US" sz="1100" b="0" i="1" smtClean="0">
                            <a:latin typeface="Cambria Math"/>
                          </a:rPr>
                          <m:t>=4.67%</m:t>
                        </m:r>
                      </m:oMath>
                    </m:oMathPara>
                  </a14:m>
                  <a:endParaRPr lang="en-US" sz="1100" dirty="0">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2359.15−2269.54</m:t>
                            </m:r>
                          </m:num>
                          <m:den>
                            <m:r>
                              <a:rPr lang="en-US" sz="1100" b="0" i="1" smtClean="0">
                                <a:latin typeface="Cambria Math"/>
                              </a:rPr>
                              <m:t>2269.54</m:t>
                            </m:r>
                          </m:den>
                        </m:f>
                        <m:r>
                          <a:rPr lang="en-US" sz="1100" b="0" i="1" smtClean="0">
                            <a:latin typeface="Cambria Math"/>
                          </a:rPr>
                          <m:t>=3.95%</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7"/>
                  <a:stretch>
                    <a:fillRect/>
                  </a:stretch>
                </a:blipFill>
              </p:spPr>
              <p:txBody>
                <a:bodyPr/>
                <a:lstStyle/>
                <a:p>
                  <a:r>
                    <a:rPr lang="en-US">
                      <a:noFill/>
                    </a:rPr>
                    <a:t> </a:t>
                  </a:r>
                </a:p>
              </p:txBody>
            </p:sp>
          </mc:Fallback>
        </mc:AlternateContent>
      </p:grpSp>
      <p:sp>
        <p:nvSpPr>
          <p:cNvPr id="2" name="TextBox 1"/>
          <p:cNvSpPr txBox="1"/>
          <p:nvPr/>
        </p:nvSpPr>
        <p:spPr>
          <a:xfrm>
            <a:off x="381000" y="3276600"/>
            <a:ext cx="4419600" cy="1754326"/>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well regulated, power factor is maintained, and reduction in energy consumption is observed.</a:t>
            </a:r>
          </a:p>
          <a:p>
            <a:pPr marL="285750" indent="-285750">
              <a:buFont typeface="Wingdings" pitchFamily="2" charset="2"/>
              <a:buChar char="Ø"/>
            </a:pPr>
            <a:r>
              <a:rPr lang="en-US" dirty="0" smtClean="0">
                <a:latin typeface="Times New Roman" pitchFamily="18" charset="0"/>
                <a:cs typeface="Times New Roman" pitchFamily="18" charset="0"/>
              </a:rPr>
              <a:t>However,  the secondary side voltage measurements at an end-of-line node show values often dipping well below 114V.</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874" y="2107469"/>
            <a:ext cx="3771562" cy="101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015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293673"/>
            <a:ext cx="4810548" cy="11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595" y="1981200"/>
            <a:ext cx="3882131"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987478564"/>
              </p:ext>
            </p:extLst>
          </p:nvPr>
        </p:nvGraphicFramePr>
        <p:xfrm>
          <a:off x="6096000" y="54864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38,465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2,332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38,621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5" name="Group 14"/>
          <p:cNvGrpSpPr/>
          <p:nvPr/>
        </p:nvGrpSpPr>
        <p:grpSpPr>
          <a:xfrm>
            <a:off x="4876800" y="3505200"/>
            <a:ext cx="3749040" cy="1379120"/>
            <a:chOff x="670560" y="5025440"/>
            <a:chExt cx="3749040" cy="1379120"/>
          </a:xfrm>
        </p:grpSpPr>
        <mc:AlternateContent xmlns:mc="http://schemas.openxmlformats.org/markup-compatibility/2006" xmlns:a14="http://schemas.microsoft.com/office/drawing/2010/main">
          <mc:Choice Requires="a14">
            <p:sp>
              <p:nvSpPr>
                <p:cNvPr id="16" name="TextBox 15"/>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2339.01−2274.71</m:t>
                            </m:r>
                          </m:num>
                          <m:den>
                            <m:r>
                              <a:rPr lang="en-US" sz="1100" b="0" i="1" smtClean="0">
                                <a:latin typeface="Cambria Math"/>
                              </a:rPr>
                              <m:t>2274.71</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2376.30−2301.45</m:t>
                            </m:r>
                          </m:num>
                          <m:den>
                            <m:r>
                              <a:rPr lang="en-US" sz="1100" b="0" i="1" smtClean="0">
                                <a:latin typeface="Cambria Math"/>
                              </a:rPr>
                              <m:t>2301.45</m:t>
                            </m:r>
                          </m:den>
                        </m:f>
                        <m:r>
                          <a:rPr lang="en-US" sz="1100" b="0" i="1" smtClean="0">
                            <a:latin typeface="Cambria Math"/>
                          </a:rPr>
                          <m:t>=3.25%</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2359.15−2278.40</m:t>
                            </m:r>
                          </m:num>
                          <m:den>
                            <m:r>
                              <a:rPr lang="en-US" sz="1100" b="0" i="1" smtClean="0">
                                <a:latin typeface="Cambria Math"/>
                              </a:rPr>
                              <m:t>2278.40</m:t>
                            </m:r>
                          </m:den>
                        </m:f>
                        <m:r>
                          <a:rPr lang="en-US" sz="1100" b="0" i="1" smtClean="0">
                            <a:latin typeface="Cambria Math"/>
                          </a:rPr>
                          <m:t>=3.54%</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2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2b</a:t>
            </a:r>
            <a:endParaRPr lang="en-US" sz="3200" dirty="0">
              <a:latin typeface="Times New Roman" pitchFamily="18" charset="0"/>
              <a:cs typeface="Times New Roman" pitchFamily="18" charset="0"/>
            </a:endParaRPr>
          </a:p>
        </p:txBody>
      </p:sp>
      <p:sp>
        <p:nvSpPr>
          <p:cNvPr id="25" name="TextBox 24"/>
          <p:cNvSpPr txBox="1"/>
          <p:nvPr/>
        </p:nvSpPr>
        <p:spPr>
          <a:xfrm>
            <a:off x="304800" y="1447800"/>
            <a:ext cx="86868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Switch from measuring voltage at nodes 652 and 680 to measuring at nodes 652 and 675.</a:t>
            </a:r>
          </a:p>
        </p:txBody>
      </p:sp>
      <p:sp>
        <p:nvSpPr>
          <p:cNvPr id="28" name="TextBox 27"/>
          <p:cNvSpPr txBox="1"/>
          <p:nvPr/>
        </p:nvSpPr>
        <p:spPr>
          <a:xfrm>
            <a:off x="381000" y="3124200"/>
            <a:ext cx="4419600" cy="2031325"/>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even better regulated and power factor is maintained.</a:t>
            </a:r>
          </a:p>
          <a:p>
            <a:pPr marL="285750" indent="-285750">
              <a:buFont typeface="Wingdings" pitchFamily="2" charset="2"/>
              <a:buChar char="Ø"/>
            </a:pPr>
            <a:r>
              <a:rPr lang="en-US" dirty="0" smtClean="0">
                <a:latin typeface="Times New Roman" pitchFamily="18" charset="0"/>
                <a:cs typeface="Times New Roman" pitchFamily="18" charset="0"/>
              </a:rPr>
              <a:t>Energy consumption is a little higher, but still lower than regulating at 2400V.</a:t>
            </a:r>
          </a:p>
          <a:p>
            <a:pPr marL="285750" indent="-285750">
              <a:buFont typeface="Wingdings" pitchFamily="2" charset="2"/>
              <a:buChar char="Ø"/>
            </a:pPr>
            <a:r>
              <a:rPr lang="en-US" dirty="0" smtClean="0">
                <a:latin typeface="Times New Roman" pitchFamily="18" charset="0"/>
                <a:cs typeface="Times New Roman" pitchFamily="18" charset="0"/>
              </a:rPr>
              <a:t>The secondary side voltage measurements at an end-of-line node show values are now in a more reasonable range. </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576" y="1981200"/>
            <a:ext cx="3857879"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3a</a:t>
            </a:r>
            <a:endParaRPr lang="en-US" sz="3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091522"/>
            <a:ext cx="4567467" cy="128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5242560" y="3091522"/>
            <a:ext cx="3749040" cy="1379120"/>
            <a:chOff x="670560" y="5025440"/>
            <a:chExt cx="3749040" cy="1379120"/>
          </a:xfrm>
        </p:grpSpPr>
        <mc:AlternateContent xmlns:mc="http://schemas.openxmlformats.org/markup-compatibility/2006" xmlns:a14="http://schemas.microsoft.com/office/drawing/2010/main">
          <mc:Choice Requires="a14">
            <p:sp>
              <p:nvSpPr>
                <p:cNvPr id="7" name="TextBox 6"/>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2409.08−2276.42</m:t>
                            </m:r>
                          </m:num>
                          <m:den>
                            <m:r>
                              <a:rPr lang="en-US" sz="1100" b="0" i="1" smtClean="0">
                                <a:latin typeface="Cambria Math"/>
                              </a:rPr>
                              <m:t>2276.42</m:t>
                            </m:r>
                          </m:den>
                        </m:f>
                        <m:r>
                          <a:rPr lang="en-US" sz="1100" b="0" i="1" smtClean="0">
                            <a:latin typeface="Cambria Math"/>
                          </a:rPr>
                          <m:t>=5.83%</m:t>
                        </m:r>
                      </m:oMath>
                    </m:oMathPara>
                  </a14:m>
                  <a:endParaRPr lang="en-US" sz="11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2424.25−2362.71</m:t>
                            </m:r>
                          </m:num>
                          <m:den>
                            <m:r>
                              <a:rPr lang="en-US" sz="1100" b="0" i="1" smtClean="0">
                                <a:latin typeface="Cambria Math"/>
                              </a:rPr>
                              <m:t>2362.71</m:t>
                            </m:r>
                          </m:den>
                        </m:f>
                        <m:r>
                          <a:rPr lang="en-US" sz="1100" b="0" i="1" smtClean="0">
                            <a:latin typeface="Cambria Math"/>
                          </a:rPr>
                          <m:t>=2.60%</m:t>
                        </m:r>
                      </m:oMath>
                    </m:oMathPara>
                  </a14:m>
                  <a:endParaRPr lang="en-US" sz="11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2414.26−2329.21</m:t>
                            </m:r>
                          </m:num>
                          <m:den>
                            <m:r>
                              <a:rPr lang="en-US" sz="1100" b="0" i="1" smtClean="0">
                                <a:latin typeface="Cambria Math"/>
                              </a:rPr>
                              <m:t>2329.21</m:t>
                            </m:r>
                          </m:den>
                        </m:f>
                        <m:r>
                          <a:rPr lang="en-US" sz="1100" b="0" i="1" smtClean="0">
                            <a:latin typeface="Cambria Math"/>
                          </a:rPr>
                          <m:t>=3.65%</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5"/>
                  <a:stretch>
                    <a:fillRect/>
                  </a:stretch>
                </a:blipFill>
              </p:spPr>
              <p:txBody>
                <a:bodyPr/>
                <a:lstStyle/>
                <a:p>
                  <a:r>
                    <a:rPr lang="en-US">
                      <a:noFill/>
                    </a:rPr>
                    <a:t> </a:t>
                  </a:r>
                </a:p>
              </p:txBody>
            </p:sp>
          </mc:Fallback>
        </mc:AlternateContent>
      </p:grpSp>
      <p:graphicFrame>
        <p:nvGraphicFramePr>
          <p:cNvPr id="5" name="Table 4"/>
          <p:cNvGraphicFramePr>
            <a:graphicFrameLocks noGrp="1"/>
          </p:cNvGraphicFramePr>
          <p:nvPr>
            <p:extLst>
              <p:ext uri="{D42A27DB-BD31-4B8C-83A1-F6EECF244321}">
                <p14:modId xmlns:p14="http://schemas.microsoft.com/office/powerpoint/2010/main" val="2128608097"/>
              </p:ext>
            </p:extLst>
          </p:nvPr>
        </p:nvGraphicFramePr>
        <p:xfrm>
          <a:off x="6019800" y="5060267"/>
          <a:ext cx="1658620" cy="730659"/>
        </p:xfrm>
        <a:graphic>
          <a:graphicData uri="http://schemas.openxmlformats.org/drawingml/2006/table">
            <a:tbl>
              <a:tblPr/>
              <a:tblGrid>
                <a:gridCol w="932974"/>
                <a:gridCol w="725646"/>
              </a:tblGrid>
              <a:tr h="24355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7,067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39,337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Change the sense node of the regulator from 671 to 632. </a:t>
            </a:r>
          </a:p>
          <a:p>
            <a:pPr marL="800100" lvl="1" indent="-342900">
              <a:buFont typeface="Wingdings" pitchFamily="2" charset="2"/>
              <a:buChar char="Ø"/>
            </a:pPr>
            <a:r>
              <a:rPr lang="en-US" dirty="0" smtClean="0">
                <a:latin typeface="Times New Roman" pitchFamily="18" charset="0"/>
                <a:cs typeface="Times New Roman" pitchFamily="18" charset="0"/>
              </a:rPr>
              <a:t>Using local voltage control only, the voltage at node 671 is not well regulated.</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not maintained. </a:t>
            </a: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399" y="4724401"/>
            <a:ext cx="4567467" cy="127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22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3b</a:t>
            </a:r>
            <a:endParaRPr lang="en-US" sz="3200"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200400"/>
            <a:ext cx="4636729" cy="130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129025607"/>
              </p:ext>
            </p:extLst>
          </p:nvPr>
        </p:nvGraphicFramePr>
        <p:xfrm>
          <a:off x="6172200" y="5181601"/>
          <a:ext cx="1752601" cy="653439"/>
        </p:xfrm>
        <a:graphic>
          <a:graphicData uri="http://schemas.openxmlformats.org/drawingml/2006/table">
            <a:tbl>
              <a:tblPr/>
              <a:tblGrid>
                <a:gridCol w="985838"/>
                <a:gridCol w="766763"/>
              </a:tblGrid>
              <a:tr h="21781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8" name="Group 7"/>
          <p:cNvGrpSpPr/>
          <p:nvPr/>
        </p:nvGrpSpPr>
        <p:grpSpPr>
          <a:xfrm>
            <a:off x="5181600" y="3355019"/>
            <a:ext cx="3749040" cy="1379120"/>
            <a:chOff x="670560" y="5025440"/>
            <a:chExt cx="3749040" cy="1379120"/>
          </a:xfrm>
        </p:grpSpPr>
        <mc:AlternateContent xmlns:mc="http://schemas.openxmlformats.org/markup-compatibility/2006" xmlns:a14="http://schemas.microsoft.com/office/drawing/2010/main">
          <mc:Choice Requires="a14">
            <p:sp>
              <p:nvSpPr>
                <p:cNvPr id="9" name="TextBox 8"/>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12" name="TextBox 11"/>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Implement Volt-VAR control measured at nodes 652 and 680. </a:t>
            </a:r>
          </a:p>
          <a:p>
            <a:pPr marL="800100" lvl="1" indent="-342900">
              <a:buFont typeface="Wingdings" pitchFamily="2" charset="2"/>
              <a:buChar char="Ø"/>
            </a:pPr>
            <a:r>
              <a:rPr lang="en-US" dirty="0" smtClean="0">
                <a:latin typeface="Times New Roman" pitchFamily="18" charset="0"/>
                <a:cs typeface="Times New Roman" pitchFamily="18" charset="0"/>
              </a:rPr>
              <a:t>The voltage at node 671 is better regulated. </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maintained. </a:t>
            </a:r>
          </a:p>
          <a:p>
            <a:pPr marL="800100" lvl="1" indent="-342900">
              <a:buFont typeface="Wingdings" pitchFamily="2" charset="2"/>
              <a:buChar char="Ø"/>
            </a:pPr>
            <a:endParaRPr lang="en-US" dirty="0" smtClean="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199" y="4800600"/>
            <a:ext cx="4636729" cy="129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677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a:t>
            </a:r>
            <a:r>
              <a:rPr lang="en-US" dirty="0" smtClean="0"/>
              <a:t>Control Cont.</a:t>
            </a:r>
            <a:r>
              <a:rPr lang="en-US" dirty="0" smtClean="0"/>
              <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7448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a:t>
            </a:r>
            <a:r>
              <a:rPr lang="en-US" dirty="0" smtClean="0"/>
              <a:t>Control Cont.</a:t>
            </a:r>
            <a:r>
              <a:rPr lang="en-US" dirty="0" smtClean="0"/>
              <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r>
              <a:rPr lang="en-US" dirty="0" smtClean="0"/>
              <a:t>.</a:t>
            </a:r>
          </a:p>
          <a:p>
            <a:pPr lvl="1"/>
            <a:endParaRPr lang="en-US" dirty="0" smtClean="0"/>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2390</Words>
  <Application>Microsoft Office PowerPoint</Application>
  <PresentationFormat>On-screen Show (4:3)</PresentationFormat>
  <Paragraphs>336</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Substation and Distribution Automation</vt:lpstr>
      <vt:lpstr>Module 6 Overview</vt:lpstr>
      <vt:lpstr>Part 1: Traditional Voltage Control</vt:lpstr>
      <vt:lpstr>Traditional Voltage Control Cont. (Regulators)</vt:lpstr>
      <vt:lpstr>Traditional Voltage Control Cont. (Regulators)</vt:lpstr>
      <vt:lpstr>Traditional Voltage Control (Capacitors)</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PowerPoint Presentation</vt:lpstr>
      <vt:lpstr>Case 1 (continued)</vt:lpstr>
      <vt:lpstr>Case 2a</vt:lpstr>
      <vt:lpstr>Case 2b</vt:lpstr>
      <vt:lpstr>Case 3a</vt:lpstr>
      <vt:lpstr>Case 3b</vt:lpstr>
      <vt:lpstr>Modified IEEE 13 Node System with Volt-VAR Control</vt:lpstr>
      <vt:lpstr>Case 1: Local Voltage Control</vt:lpstr>
      <vt:lpstr>Case 1: Local Voltage Control cont.</vt:lpstr>
      <vt:lpstr>Case 2: Coordinated Volt/VAR Control</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186</cp:revision>
  <dcterms:created xsi:type="dcterms:W3CDTF">2006-08-16T00:00:00Z</dcterms:created>
  <dcterms:modified xsi:type="dcterms:W3CDTF">2012-01-08T17:16:06Z</dcterms:modified>
</cp:coreProperties>
</file>