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7" r:id="rId3"/>
    <p:sldId id="276" r:id="rId4"/>
    <p:sldId id="265" r:id="rId5"/>
    <p:sldId id="258" r:id="rId6"/>
    <p:sldId id="257" r:id="rId7"/>
    <p:sldId id="259" r:id="rId8"/>
    <p:sldId id="260" r:id="rId9"/>
    <p:sldId id="261" r:id="rId10"/>
    <p:sldId id="262" r:id="rId11"/>
    <p:sldId id="263" r:id="rId12"/>
    <p:sldId id="264" r:id="rId13"/>
    <p:sldId id="266" r:id="rId14"/>
    <p:sldId id="268" r:id="rId15"/>
    <p:sldId id="267" r:id="rId16"/>
    <p:sldId id="284" r:id="rId17"/>
    <p:sldId id="269" r:id="rId18"/>
    <p:sldId id="271" r:id="rId19"/>
    <p:sldId id="272" r:id="rId20"/>
    <p:sldId id="273" r:id="rId21"/>
    <p:sldId id="274" r:id="rId22"/>
    <p:sldId id="270" r:id="rId23"/>
    <p:sldId id="282" r:id="rId24"/>
    <p:sldId id="283" r:id="rId25"/>
    <p:sldId id="287" r:id="rId26"/>
    <p:sldId id="288" r:id="rId27"/>
    <p:sldId id="275" r:id="rId28"/>
    <p:sldId id="278" r:id="rId29"/>
    <p:sldId id="285" r:id="rId30"/>
    <p:sldId id="279" r:id="rId31"/>
    <p:sldId id="281" r:id="rId32"/>
    <p:sldId id="286" r:id="rId33"/>
    <p:sldId id="280" r:id="rId34"/>
    <p:sldId id="289" r:id="rId35"/>
    <p:sldId id="290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11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9.wmf"/><Relationship Id="rId9" Type="http://schemas.openxmlformats.org/officeDocument/2006/relationships/image" Target="../media/image12.e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ctivestate.com/activeperl/download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Creating </a:t>
            </a:r>
            <a:r>
              <a:rPr lang="en-US" dirty="0" err="1" smtClean="0"/>
              <a:t>GridLAB</a:t>
            </a:r>
            <a:r>
              <a:rPr lang="en-US" dirty="0" smtClean="0"/>
              <a:t>-D GLM files for analysis from current format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this get us?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 output GLM file called mynewname.glm</a:t>
            </a:r>
          </a:p>
          <a:p>
            <a:r>
              <a:rPr lang="en-US" dirty="0" smtClean="0"/>
              <a:t>The output GLM contains</a:t>
            </a:r>
          </a:p>
          <a:p>
            <a:pPr lvl="1"/>
            <a:r>
              <a:rPr lang="en-US" dirty="0" smtClean="0"/>
              <a:t>All information on primary side of residential transformers available in CYME database</a:t>
            </a:r>
          </a:p>
          <a:p>
            <a:pPr lvl="1"/>
            <a:r>
              <a:rPr lang="en-US" dirty="0" smtClean="0"/>
              <a:t>Some secondary information</a:t>
            </a:r>
          </a:p>
          <a:p>
            <a:pPr lvl="1"/>
            <a:r>
              <a:rPr lang="en-US" dirty="0" smtClean="0"/>
              <a:t>All loading information, including classification of loads (Residential 1-6, Commercial 1-2, Industrial)</a:t>
            </a:r>
          </a:p>
          <a:p>
            <a:pPr lvl="2"/>
            <a:r>
              <a:rPr lang="en-US" dirty="0" smtClean="0"/>
              <a:t>More information on this later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conversions are made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029200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Sequence components are converted to physical models using a cable type database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Distributed loads are converted to spot loads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Where industrial &amp; commercial transformer information is not available, they are created from a standard sizing database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 err="1" smtClean="0"/>
              <a:t>Sectionalizers</a:t>
            </a:r>
            <a:r>
              <a:rPr lang="en-US" dirty="0" smtClean="0"/>
              <a:t>/</a:t>
            </a:r>
            <a:r>
              <a:rPr lang="en-US" dirty="0" err="1" smtClean="0"/>
              <a:t>Reclosers</a:t>
            </a:r>
            <a:r>
              <a:rPr lang="en-US" dirty="0" smtClean="0"/>
              <a:t> converted to switches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Scripts checks for loops and identifies location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of static GLM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output of PERL script is a single power flow solution</a:t>
            </a:r>
          </a:p>
          <a:p>
            <a:r>
              <a:rPr lang="en-US" dirty="0" smtClean="0"/>
              <a:t>Offline, solution is checked against CYME’s solution (typically voltage levels and power at substation)</a:t>
            </a:r>
          </a:p>
          <a:p>
            <a:pPr lvl="1"/>
            <a:r>
              <a:rPr lang="en-US" dirty="0" smtClean="0"/>
              <a:t>If not within a “reasonable” accuracy, then errors must be identified and corrected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of static GLM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Common conversion issues:</a:t>
            </a:r>
          </a:p>
          <a:p>
            <a:pPr lvl="1"/>
            <a:r>
              <a:rPr lang="en-US" dirty="0" smtClean="0"/>
              <a:t>Zero length lines are not accepted in GLD</a:t>
            </a:r>
          </a:p>
          <a:p>
            <a:pPr lvl="1"/>
            <a:r>
              <a:rPr lang="en-US" dirty="0" smtClean="0"/>
              <a:t>Unknown or slightly different control strategies for caps &amp; regulators</a:t>
            </a:r>
          </a:p>
          <a:p>
            <a:pPr lvl="1"/>
            <a:r>
              <a:rPr lang="en-US" dirty="0" smtClean="0"/>
              <a:t>Some commercial software packages have “creative” power flow solution methods</a:t>
            </a:r>
          </a:p>
          <a:p>
            <a:pPr lvl="1"/>
            <a:r>
              <a:rPr lang="en-US" dirty="0" smtClean="0"/>
              <a:t>Nominal or flat-start voltages may not always be indicative of final voltage level (common problem in GLD also)</a:t>
            </a:r>
          </a:p>
          <a:p>
            <a:pPr lvl="1"/>
            <a:r>
              <a:rPr lang="en-US" dirty="0" smtClean="0"/>
              <a:t>“Odd” loops may need to be fixed manually</a:t>
            </a:r>
          </a:p>
          <a:p>
            <a:pPr lvl="1"/>
            <a:r>
              <a:rPr lang="en-US" dirty="0" smtClean="0"/>
              <a:t>Missing data (e.g. cable types)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Populating Feeders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Replace the static loads from the power flow model with loads dependent upon:</a:t>
            </a:r>
          </a:p>
          <a:p>
            <a:pPr lvl="1"/>
            <a:r>
              <a:rPr lang="en-US" dirty="0" smtClean="0"/>
              <a:t>Time</a:t>
            </a:r>
          </a:p>
          <a:p>
            <a:pPr lvl="1"/>
            <a:r>
              <a:rPr lang="en-US" dirty="0" smtClean="0"/>
              <a:t>Voltage levels</a:t>
            </a:r>
          </a:p>
          <a:p>
            <a:pPr lvl="1"/>
            <a:r>
              <a:rPr lang="en-US" dirty="0" smtClean="0"/>
              <a:t>Weather conditions</a:t>
            </a:r>
          </a:p>
          <a:p>
            <a:pPr lvl="1"/>
            <a:r>
              <a:rPr lang="en-US" dirty="0" smtClean="0"/>
              <a:t>Markets</a:t>
            </a:r>
          </a:p>
          <a:p>
            <a:pPr lvl="1"/>
            <a:r>
              <a:rPr lang="en-US" dirty="0" smtClean="0"/>
              <a:t>Control signals</a:t>
            </a:r>
          </a:p>
          <a:p>
            <a:r>
              <a:rPr lang="en-US" dirty="0" smtClean="0"/>
              <a:t>Calibrate the time-series feeder models to available SCADA data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Populating Feeders:</a:t>
            </a:r>
            <a:br>
              <a:rPr lang="en-US" dirty="0" smtClean="0"/>
            </a:br>
            <a:r>
              <a:rPr lang="en-US" dirty="0" smtClean="0"/>
              <a:t>Loads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2385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Classifying loads (VVO application)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199"/>
            <a:ext cx="8229600" cy="914401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Loads were broken into 9 classifications</a:t>
            </a:r>
          </a:p>
          <a:p>
            <a:pPr lvl="1"/>
            <a:r>
              <a:rPr lang="en-US" dirty="0" smtClean="0"/>
              <a:t>This was done pre-PERL script and added as a comment in GLM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104900" y="2590800"/>
          <a:ext cx="6934200" cy="38099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67100"/>
                <a:gridCol w="3467100"/>
              </a:tblGrid>
              <a:tr h="423333">
                <a:tc>
                  <a:txBody>
                    <a:bodyPr/>
                    <a:lstStyle/>
                    <a:p>
                      <a:r>
                        <a:rPr lang="en-US" dirty="0" smtClean="0"/>
                        <a:t>Residential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</a:t>
                      </a:r>
                      <a:r>
                        <a:rPr lang="en-US" baseline="0" dirty="0" smtClean="0"/>
                        <a:t> 2000 sq. ft., pre-1980</a:t>
                      </a:r>
                      <a:endParaRPr lang="en-US" dirty="0"/>
                    </a:p>
                  </a:txBody>
                  <a:tcPr/>
                </a:tc>
              </a:tr>
              <a:tr h="423333">
                <a:tc>
                  <a:txBody>
                    <a:bodyPr/>
                    <a:lstStyle/>
                    <a:p>
                      <a:r>
                        <a:rPr lang="en-US" dirty="0" smtClean="0"/>
                        <a:t>Residential</a:t>
                      </a:r>
                      <a:r>
                        <a:rPr lang="en-US" baseline="0" dirty="0" smtClean="0"/>
                        <a:t>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</a:t>
                      </a:r>
                      <a:r>
                        <a:rPr lang="en-US" baseline="0" dirty="0" smtClean="0"/>
                        <a:t> 2000 sq. ft., post-1980</a:t>
                      </a:r>
                      <a:endParaRPr lang="en-US" dirty="0"/>
                    </a:p>
                  </a:txBody>
                  <a:tcPr/>
                </a:tc>
              </a:tr>
              <a:tr h="423333">
                <a:tc>
                  <a:txBody>
                    <a:bodyPr/>
                    <a:lstStyle/>
                    <a:p>
                      <a:r>
                        <a:rPr lang="en-US" dirty="0" smtClean="0"/>
                        <a:t>Residential</a:t>
                      </a:r>
                      <a:r>
                        <a:rPr lang="en-US" baseline="0" dirty="0" smtClean="0"/>
                        <a:t>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&gt;2000 sq.</a:t>
                      </a:r>
                      <a:r>
                        <a:rPr lang="en-US" baseline="0" dirty="0" smtClean="0"/>
                        <a:t> ft., pre-1980</a:t>
                      </a:r>
                      <a:endParaRPr lang="en-US" dirty="0"/>
                    </a:p>
                  </a:txBody>
                  <a:tcPr/>
                </a:tc>
              </a:tr>
              <a:tr h="423333">
                <a:tc>
                  <a:txBody>
                    <a:bodyPr/>
                    <a:lstStyle/>
                    <a:p>
                      <a:r>
                        <a:rPr lang="en-US" dirty="0" smtClean="0"/>
                        <a:t>Residential</a:t>
                      </a:r>
                      <a:r>
                        <a:rPr lang="en-US" baseline="0" dirty="0" smtClean="0"/>
                        <a:t>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&gt;2000</a:t>
                      </a:r>
                      <a:r>
                        <a:rPr lang="en-US" baseline="0" dirty="0" smtClean="0"/>
                        <a:t> sq. ft., post-1980</a:t>
                      </a:r>
                      <a:endParaRPr lang="en-US" dirty="0"/>
                    </a:p>
                  </a:txBody>
                  <a:tcPr/>
                </a:tc>
              </a:tr>
              <a:tr h="423333">
                <a:tc>
                  <a:txBody>
                    <a:bodyPr/>
                    <a:lstStyle/>
                    <a:p>
                      <a:r>
                        <a:rPr lang="en-US" dirty="0" smtClean="0"/>
                        <a:t>Residential</a:t>
                      </a:r>
                      <a:r>
                        <a:rPr lang="en-US" baseline="0" dirty="0" smtClean="0"/>
                        <a:t> 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Mobile</a:t>
                      </a:r>
                      <a:r>
                        <a:rPr lang="en-US" baseline="0" dirty="0" smtClean="0"/>
                        <a:t> Homes</a:t>
                      </a:r>
                      <a:endParaRPr lang="en-US" dirty="0"/>
                    </a:p>
                  </a:txBody>
                  <a:tcPr/>
                </a:tc>
              </a:tr>
              <a:tr h="423333">
                <a:tc>
                  <a:txBody>
                    <a:bodyPr/>
                    <a:lstStyle/>
                    <a:p>
                      <a:r>
                        <a:rPr lang="en-US" dirty="0" smtClean="0"/>
                        <a:t>Residential</a:t>
                      </a:r>
                      <a:r>
                        <a:rPr lang="en-US" baseline="0" dirty="0" smtClean="0"/>
                        <a:t> 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Apartments</a:t>
                      </a:r>
                      <a:endParaRPr lang="en-US" dirty="0"/>
                    </a:p>
                  </a:txBody>
                  <a:tcPr/>
                </a:tc>
              </a:tr>
              <a:tr h="423333">
                <a:tc>
                  <a:txBody>
                    <a:bodyPr/>
                    <a:lstStyle/>
                    <a:p>
                      <a:r>
                        <a:rPr lang="en-US" dirty="0" smtClean="0"/>
                        <a:t>Commercial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Commercial loads &lt;35 </a:t>
                      </a:r>
                      <a:r>
                        <a:rPr lang="en-US" dirty="0" err="1" smtClean="0"/>
                        <a:t>kVA</a:t>
                      </a:r>
                      <a:endParaRPr lang="en-US" dirty="0"/>
                    </a:p>
                  </a:txBody>
                  <a:tcPr/>
                </a:tc>
              </a:tr>
              <a:tr h="423333">
                <a:tc>
                  <a:txBody>
                    <a:bodyPr/>
                    <a:lstStyle/>
                    <a:p>
                      <a:r>
                        <a:rPr lang="en-US" dirty="0" smtClean="0"/>
                        <a:t>Commercial</a:t>
                      </a:r>
                      <a:r>
                        <a:rPr lang="en-US" baseline="0" dirty="0" smtClean="0"/>
                        <a:t>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Commercial loads &gt;35 </a:t>
                      </a:r>
                      <a:r>
                        <a:rPr lang="en-US" dirty="0" err="1" smtClean="0"/>
                        <a:t>kVA</a:t>
                      </a:r>
                      <a:endParaRPr lang="en-US" dirty="0"/>
                    </a:p>
                  </a:txBody>
                  <a:tcPr/>
                </a:tc>
              </a:tr>
              <a:tr h="423333">
                <a:tc>
                  <a:txBody>
                    <a:bodyPr/>
                    <a:lstStyle/>
                    <a:p>
                      <a:r>
                        <a:rPr lang="en-US" dirty="0" smtClean="0"/>
                        <a:t>Industrial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Industrial loads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Classifying loads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Residential 1-6 &amp; Commercial 1 were created as a combination of building models</a:t>
            </a:r>
          </a:p>
          <a:p>
            <a:pPr lvl="1"/>
            <a:r>
              <a:rPr lang="en-US" dirty="0" smtClean="0"/>
              <a:t>Spot loads were divided by variable “</a:t>
            </a:r>
            <a:r>
              <a:rPr lang="en-US" dirty="0" err="1" smtClean="0"/>
              <a:t>houseVA</a:t>
            </a:r>
            <a:r>
              <a:rPr lang="en-US" dirty="0" smtClean="0"/>
              <a:t>” and “</a:t>
            </a:r>
            <a:r>
              <a:rPr lang="en-US" dirty="0" err="1" smtClean="0"/>
              <a:t>commVA</a:t>
            </a:r>
            <a:r>
              <a:rPr lang="en-US" dirty="0" smtClean="0"/>
              <a:t>” which represented average max building consumption to create N homes at locale</a:t>
            </a:r>
          </a:p>
          <a:p>
            <a:r>
              <a:rPr lang="en-US" dirty="0" smtClean="0"/>
              <a:t>Commercial 2 &amp; Industrial were simple time-dependent ZIP models</a:t>
            </a:r>
          </a:p>
          <a:p>
            <a:pPr lvl="1"/>
            <a:r>
              <a:rPr lang="en-US" dirty="0" smtClean="0"/>
              <a:t>Peak magnitude was equal to spot load</a:t>
            </a:r>
          </a:p>
          <a:p>
            <a:pPr lvl="1"/>
            <a:r>
              <a:rPr lang="en-US" dirty="0" smtClean="0"/>
              <a:t>Time-series was created from SCADA data 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loads – C2 &amp;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76400"/>
          </a:xfrm>
        </p:spPr>
        <p:txBody>
          <a:bodyPr/>
          <a:lstStyle/>
          <a:p>
            <a:r>
              <a:rPr lang="en-US" dirty="0" smtClean="0"/>
              <a:t>Normalized load player files created using SCADA data for each feeder (max </a:t>
            </a:r>
            <a:r>
              <a:rPr lang="en-US" i="1" dirty="0" smtClean="0"/>
              <a:t>reasonable</a:t>
            </a:r>
            <a:r>
              <a:rPr lang="en-US" dirty="0" smtClean="0"/>
              <a:t> value = 1) </a:t>
            </a:r>
          </a:p>
          <a:p>
            <a:endParaRPr lang="en-US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3429000"/>
            <a:ext cx="7429500" cy="290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1600200"/>
            <a:ext cx="8458200" cy="4953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Convert CYMDIST/</a:t>
            </a:r>
            <a:r>
              <a:rPr lang="en-US" dirty="0" err="1" smtClean="0"/>
              <a:t>SynerGEE</a:t>
            </a:r>
            <a:r>
              <a:rPr lang="en-US" dirty="0" smtClean="0"/>
              <a:t> models to GLM (PERL)</a:t>
            </a:r>
          </a:p>
          <a:p>
            <a:pPr lvl="1"/>
            <a:r>
              <a:rPr lang="en-US" dirty="0" smtClean="0"/>
              <a:t>Test powerflow only (static spot loads)</a:t>
            </a:r>
          </a:p>
          <a:p>
            <a:pPr lvl="1"/>
            <a:r>
              <a:rPr lang="en-US" dirty="0" smtClean="0"/>
              <a:t>If Ps, Qs, and </a:t>
            </a:r>
            <a:r>
              <a:rPr lang="en-US" dirty="0" err="1" smtClean="0"/>
              <a:t>Vs</a:t>
            </a:r>
            <a:r>
              <a:rPr lang="en-US" dirty="0" smtClean="0"/>
              <a:t> match up over entire system move to next step, else look for errors in conversion</a:t>
            </a:r>
          </a:p>
          <a:p>
            <a:r>
              <a:rPr lang="en-US" dirty="0" smtClean="0"/>
              <a:t>Populate GLM with loads (</a:t>
            </a:r>
            <a:r>
              <a:rPr lang="en-US" dirty="0" err="1" smtClean="0"/>
              <a:t>matlab</a:t>
            </a:r>
            <a:r>
              <a:rPr lang="en-US" dirty="0" smtClean="0"/>
              <a:t> script)</a:t>
            </a:r>
          </a:p>
          <a:p>
            <a:pPr lvl="1"/>
            <a:r>
              <a:rPr lang="en-US" dirty="0" smtClean="0"/>
              <a:t>Iterate to calibrate to SCADA</a:t>
            </a:r>
          </a:p>
          <a:p>
            <a:r>
              <a:rPr lang="en-US" dirty="0" smtClean="0"/>
              <a:t>Populate GLM with additional technologies (</a:t>
            </a:r>
            <a:r>
              <a:rPr lang="en-US" dirty="0" err="1" smtClean="0"/>
              <a:t>matlab</a:t>
            </a:r>
            <a:r>
              <a:rPr lang="en-US" dirty="0" smtClean="0"/>
              <a:t> script)</a:t>
            </a:r>
          </a:p>
          <a:p>
            <a:pPr lvl="1"/>
            <a:r>
              <a:rPr lang="en-US" dirty="0" smtClean="0"/>
              <a:t>Analyze, analyze, analyze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4128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loads – C2 &amp;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For each: </a:t>
            </a:r>
          </a:p>
          <a:p>
            <a:pPr lvl="1"/>
            <a:r>
              <a:rPr lang="en-US" dirty="0" smtClean="0"/>
              <a:t>P(t)= </a:t>
            </a:r>
            <a:r>
              <a:rPr lang="en-US" dirty="0" err="1" smtClean="0"/>
              <a:t>pf</a:t>
            </a:r>
            <a:r>
              <a:rPr lang="en-US" dirty="0" smtClean="0"/>
              <a:t> * k * </a:t>
            </a:r>
            <a:r>
              <a:rPr lang="en-US" dirty="0" err="1" smtClean="0"/>
              <a:t>player.value</a:t>
            </a:r>
            <a:r>
              <a:rPr lang="en-US" dirty="0" smtClean="0"/>
              <a:t>(t) * </a:t>
            </a:r>
            <a:r>
              <a:rPr lang="en-US" dirty="0" err="1" smtClean="0"/>
              <a:t>spot_load</a:t>
            </a:r>
            <a:endParaRPr lang="en-US" dirty="0" smtClean="0"/>
          </a:p>
          <a:p>
            <a:pPr lvl="1"/>
            <a:r>
              <a:rPr lang="en-US" dirty="0" smtClean="0"/>
              <a:t>Q(t)= sin(</a:t>
            </a:r>
            <a:r>
              <a:rPr lang="en-US" dirty="0" err="1" smtClean="0"/>
              <a:t>acos</a:t>
            </a:r>
            <a:r>
              <a:rPr lang="en-US" dirty="0" smtClean="0"/>
              <a:t>(</a:t>
            </a:r>
            <a:r>
              <a:rPr lang="en-US" dirty="0" err="1" smtClean="0"/>
              <a:t>pf</a:t>
            </a:r>
            <a:r>
              <a:rPr lang="en-US" dirty="0" smtClean="0"/>
              <a:t>)) * k * </a:t>
            </a:r>
            <a:r>
              <a:rPr lang="en-US" dirty="0" err="1" smtClean="0"/>
              <a:t>player.value</a:t>
            </a:r>
            <a:r>
              <a:rPr lang="en-US" dirty="0" smtClean="0"/>
              <a:t>(t) * </a:t>
            </a:r>
            <a:r>
              <a:rPr lang="en-US" dirty="0" err="1" smtClean="0"/>
              <a:t>spot_load</a:t>
            </a:r>
            <a:endParaRPr lang="en-US" dirty="0" smtClean="0"/>
          </a:p>
          <a:p>
            <a:pPr lvl="1"/>
            <a:r>
              <a:rPr lang="en-US" dirty="0" smtClean="0"/>
              <a:t>Performed on a per phase basis</a:t>
            </a:r>
          </a:p>
          <a:p>
            <a:r>
              <a:rPr lang="en-US" dirty="0" smtClean="0"/>
              <a:t>k is a scalar used for calibration</a:t>
            </a:r>
          </a:p>
          <a:p>
            <a:pPr lvl="1"/>
            <a:r>
              <a:rPr lang="en-US" dirty="0" smtClean="0"/>
              <a:t>Industrial: I3_scale_factor</a:t>
            </a:r>
          </a:p>
          <a:p>
            <a:pPr lvl="1"/>
            <a:r>
              <a:rPr lang="en-US" dirty="0" smtClean="0"/>
              <a:t>Commercial: </a:t>
            </a:r>
            <a:r>
              <a:rPr lang="en-US" dirty="0" err="1" smtClean="0"/>
              <a:t>C_scale_factor</a:t>
            </a:r>
            <a:endParaRPr lang="en-US" dirty="0" smtClean="0"/>
          </a:p>
          <a:p>
            <a:r>
              <a:rPr lang="en-US" dirty="0" smtClean="0"/>
              <a:t>Power factor and ZIP fractions are input parameters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loads – C2 &amp; I</a:t>
            </a:r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4838" y="1943100"/>
            <a:ext cx="7934325" cy="461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72000"/>
          </a:xfrm>
        </p:spPr>
        <p:txBody>
          <a:bodyPr/>
          <a:lstStyle/>
          <a:p>
            <a:r>
              <a:rPr lang="en-US" dirty="0" smtClean="0"/>
              <a:t>Single 3-phase load look like: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loads – R1-R6 &amp; C1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Each classification had ranges of parameters:</a:t>
            </a:r>
          </a:p>
          <a:p>
            <a:pPr lvl="1"/>
            <a:r>
              <a:rPr lang="en-US" dirty="0" smtClean="0"/>
              <a:t>Older homes had low UA values and inefficient HVACs ( e.g. </a:t>
            </a:r>
            <a:r>
              <a:rPr lang="en-US" dirty="0" err="1" smtClean="0"/>
              <a:t>Rroof</a:t>
            </a:r>
            <a:r>
              <a:rPr lang="en-US" dirty="0" smtClean="0"/>
              <a:t> = U(10,24) while new U(20,50) )</a:t>
            </a:r>
          </a:p>
          <a:p>
            <a:pPr lvl="1"/>
            <a:r>
              <a:rPr lang="en-US" dirty="0" smtClean="0"/>
              <a:t>Larger homes used U(2000,3500) sq. ft.; smaller homes used U(500,2000) sq. ft.</a:t>
            </a:r>
            <a:endParaRPr lang="en-US" dirty="0"/>
          </a:p>
          <a:p>
            <a:r>
              <a:rPr lang="en-US" dirty="0" smtClean="0"/>
              <a:t>Penetration of HVAC types (e.g. gas v. resistive heat) came from utility survey data</a:t>
            </a:r>
          </a:p>
          <a:p>
            <a:pPr lvl="1"/>
            <a:r>
              <a:rPr lang="en-US" dirty="0" smtClean="0"/>
              <a:t>Where possible, other appliance survey data was used (e.g. gas v. electric water heaters)</a:t>
            </a:r>
          </a:p>
          <a:p>
            <a:pPr lvl="1"/>
            <a:r>
              <a:rPr lang="en-US" dirty="0" smtClean="0"/>
              <a:t>HVAC and water heaters explicitly created; other appliances as ZIP models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Classifying Loads (SGIG study)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876800"/>
          </a:xfrm>
        </p:spPr>
        <p:txBody>
          <a:bodyPr/>
          <a:lstStyle/>
          <a:p>
            <a:r>
              <a:rPr lang="en-US" dirty="0" smtClean="0"/>
              <a:t>Divide into residential and commercial</a:t>
            </a:r>
          </a:p>
          <a:p>
            <a:pPr lvl="1"/>
            <a:r>
              <a:rPr lang="en-US" dirty="0" smtClean="0"/>
              <a:t>Distribution of key parameters driven by EIA statistics</a:t>
            </a:r>
          </a:p>
          <a:p>
            <a:r>
              <a:rPr lang="en-US" dirty="0" smtClean="0"/>
              <a:t>Sizing / scaling driven by local feeder characteristics</a:t>
            </a:r>
          </a:p>
          <a:p>
            <a:r>
              <a:rPr lang="en-US" dirty="0" smtClean="0"/>
              <a:t>Local knowledge can be used during classification (e.g. this neighborhood has major gas infrastructure)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2182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Commercial Loads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993775" y="1447800"/>
            <a:ext cx="4187825" cy="3247796"/>
            <a:chOff x="762000" y="1470254"/>
            <a:chExt cx="4187825" cy="3247796"/>
          </a:xfrm>
        </p:grpSpPr>
        <p:pic>
          <p:nvPicPr>
            <p:cNvPr id="4" name="Picture 3"/>
            <p:cNvPicPr/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2000" y="1828800"/>
              <a:ext cx="4187825" cy="2889250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2141261" y="1470254"/>
              <a:ext cx="14293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Small Office</a:t>
              </a:r>
              <a:endParaRPr lang="en-US" sz="20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257800" y="2593307"/>
            <a:ext cx="3666490" cy="3502693"/>
            <a:chOff x="5257800" y="2481979"/>
            <a:chExt cx="3666490" cy="3502693"/>
          </a:xfrm>
        </p:grpSpPr>
        <p:pic>
          <p:nvPicPr>
            <p:cNvPr id="5" name="Picture 4"/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57800" y="2839517"/>
              <a:ext cx="3666490" cy="3145155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6620499" y="2481979"/>
              <a:ext cx="94109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Big Box</a:t>
              </a:r>
              <a:endParaRPr lang="en-US" sz="2000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28600" y="4738944"/>
            <a:ext cx="4425315" cy="2105200"/>
            <a:chOff x="228600" y="4738944"/>
            <a:chExt cx="4425315" cy="2105200"/>
          </a:xfrm>
        </p:grpSpPr>
        <p:pic>
          <p:nvPicPr>
            <p:cNvPr id="6" name="Picture 5"/>
            <p:cNvPicPr/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8600" y="5125199"/>
              <a:ext cx="4425315" cy="1718945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794285" y="4738944"/>
              <a:ext cx="129394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Strip Malls</a:t>
              </a:r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265947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9430328"/>
              </p:ext>
            </p:extLst>
          </p:nvPr>
        </p:nvGraphicFramePr>
        <p:xfrm>
          <a:off x="457200" y="2351024"/>
          <a:ext cx="8305799" cy="448665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15865"/>
                <a:gridCol w="1929978"/>
                <a:gridCol w="1929978"/>
                <a:gridCol w="1929978"/>
              </a:tblGrid>
              <a:tr h="252412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24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Office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Big Box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Strip Mall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</a:tr>
              <a:tr h="252412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Square Footage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40,000 +/- 50%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20,000 +/- 50%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2400 +/ 30%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</a:tr>
              <a:tr h="252412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Ceiling Height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13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14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12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</a:tr>
              <a:tr h="252412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Air Infiltration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0.69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1.5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1.76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</a:tr>
              <a:tr h="252412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R Roof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19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19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19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</a:tr>
              <a:tr h="252412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R Wall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18.3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18.3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18.3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</a:tr>
              <a:tr h="252412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R Floor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46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46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40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</a:tr>
              <a:tr h="252412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R Door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</a:tr>
              <a:tr h="252412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Glazing Layers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</a:tr>
              <a:tr h="252412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Glass Type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Glass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Glass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Glass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</a:tr>
              <a:tr h="252412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Glazing </a:t>
                      </a:r>
                      <a:r>
                        <a:rPr lang="en-US" sz="1600" dirty="0" smtClean="0">
                          <a:effectLst/>
                        </a:rPr>
                        <a:t>Treatment</a:t>
                      </a:r>
                      <a:endParaRPr lang="en-US" sz="24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Low S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Low S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Low S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</a:tr>
              <a:tr h="252412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Window Frame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None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None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None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</a:tr>
              <a:tr h="252412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No. of </a:t>
                      </a:r>
                      <a:r>
                        <a:rPr lang="en-US" sz="1600" dirty="0" smtClean="0">
                          <a:effectLst/>
                        </a:rPr>
                        <a:t>Doors</a:t>
                      </a:r>
                      <a:endParaRPr lang="en-US" sz="24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 / 1 / 24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</a:tr>
              <a:tr h="252412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Window to Wall Ratio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 / 0.33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 / 0.76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0.03 / 0.05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</a:tr>
              <a:tr h="252412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Internal Gains (W/sf)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3.24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3.6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3.6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</a:tr>
              <a:tr h="252412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Cooling COP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 +/- 20%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 +/- 20%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3 +/- 20%</a:t>
                      </a:r>
                      <a:endParaRPr lang="en-US" sz="24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Commercial Loads (cont.)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447799"/>
            <a:ext cx="8229600" cy="914401"/>
          </a:xfrm>
        </p:spPr>
        <p:txBody>
          <a:bodyPr>
            <a:normAutofit/>
          </a:bodyPr>
          <a:lstStyle/>
          <a:p>
            <a:r>
              <a:rPr lang="en-US" dirty="0" smtClean="0"/>
              <a:t>Data comes from federal building codes</a:t>
            </a:r>
          </a:p>
        </p:txBody>
      </p:sp>
    </p:spTree>
    <p:extLst>
      <p:ext uri="{BB962C8B-B14F-4D97-AF65-F5344CB8AC3E}">
        <p14:creationId xmlns:p14="http://schemas.microsoft.com/office/powerpoint/2010/main" val="31067263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Commercial Loads (cont.)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447799"/>
            <a:ext cx="8229600" cy="914401"/>
          </a:xfrm>
        </p:spPr>
        <p:txBody>
          <a:bodyPr>
            <a:normAutofit/>
          </a:bodyPr>
          <a:lstStyle/>
          <a:p>
            <a:r>
              <a:rPr lang="en-US" dirty="0" smtClean="0"/>
              <a:t>Load data comes from end use load studies</a:t>
            </a:r>
          </a:p>
        </p:txBody>
      </p:sp>
      <p:pic>
        <p:nvPicPr>
          <p:cNvPr id="7" name="Picture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981200"/>
            <a:ext cx="5412740" cy="3419475"/>
          </a:xfrm>
          <a:prstGeom prst="rect">
            <a:avLst/>
          </a:prstGeom>
          <a:noFill/>
        </p:spPr>
      </p:pic>
      <p:pic>
        <p:nvPicPr>
          <p:cNvPr id="8" name="Picture 7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3276600"/>
            <a:ext cx="5403850" cy="338328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4343400" y="4114800"/>
            <a:ext cx="1034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weekend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90600" y="2819400"/>
            <a:ext cx="1008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weekday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5057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Residential Loads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914401"/>
          </a:xfrm>
        </p:spPr>
        <p:txBody>
          <a:bodyPr>
            <a:normAutofit/>
          </a:bodyPr>
          <a:lstStyle/>
          <a:p>
            <a:r>
              <a:rPr lang="en-US" dirty="0" smtClean="0"/>
              <a:t>Loads were broken into 12 classifications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5536166"/>
              </p:ext>
            </p:extLst>
          </p:nvPr>
        </p:nvGraphicFramePr>
        <p:xfrm>
          <a:off x="228600" y="2057400"/>
          <a:ext cx="8686798" cy="449578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82671"/>
                <a:gridCol w="583006"/>
                <a:gridCol w="583006"/>
                <a:gridCol w="583006"/>
                <a:gridCol w="666293"/>
                <a:gridCol w="666293"/>
                <a:gridCol w="916154"/>
                <a:gridCol w="832867"/>
                <a:gridCol w="583006"/>
                <a:gridCol w="999440"/>
                <a:gridCol w="533035"/>
                <a:gridCol w="558021"/>
              </a:tblGrid>
              <a:tr h="772181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24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 Roof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 Wall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 Floor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Glass Layers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Glass Type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Glazing Treatment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Window Frame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 Door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Air Infiltration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COP High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COP Low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</a:tr>
              <a:tr h="246314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Single Family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</a:tr>
              <a:tr h="246314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Pre-1940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16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10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10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Glass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Clear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Alum.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0.75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2.8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2.4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</a:tr>
              <a:tr h="246314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1940-1949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19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11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12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Glass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Clear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Alum.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0.75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3.0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2.5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</a:tr>
              <a:tr h="246314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1950-1959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19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14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16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Glass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Clear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Alum.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0.50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3.2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2.6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</a:tr>
              <a:tr h="246314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1960-1969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30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17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19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Glass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Clear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TB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0.50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3.4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2.8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</a:tr>
              <a:tr h="246314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1970-1979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34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19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20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Glass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Clear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TB</a:t>
                      </a:r>
                      <a:endParaRPr lang="en-US" sz="24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0.50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3.6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3.0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</a:tr>
              <a:tr h="246314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1980-1989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36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22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22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Low-e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Clear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TB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0.25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3.8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3.0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</a:tr>
              <a:tr h="246314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1990-2005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48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28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30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Low-e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Abs.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Ins.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11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0.25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4.0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3.0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</a:tr>
              <a:tr h="275211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Apartment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</a:tr>
              <a:tr h="246314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Pre-1960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13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12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9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Glass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Clear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Alum.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0.75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2.8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1.9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</a:tr>
              <a:tr h="246314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1960-1989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20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12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13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Glass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Abs.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TB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0.25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3.0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2.0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</a:tr>
              <a:tr h="246314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1990-2005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29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14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13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Low-e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Refl.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Ins.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0.13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3.2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2.1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</a:tr>
              <a:tr h="246314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Mobile Home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</a:tr>
              <a:tr h="246314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1960-1989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13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9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12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Glass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Clear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Alum.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0.75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2.8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1.9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</a:tr>
              <a:tr h="246314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1990-2005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24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12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18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Low-e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Clear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TB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0.75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3.5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2.2</a:t>
                      </a:r>
                      <a:endParaRPr lang="en-US" sz="24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97472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Residential Loads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685800"/>
          </a:xfrm>
        </p:spPr>
        <p:txBody>
          <a:bodyPr/>
          <a:lstStyle/>
          <a:p>
            <a:r>
              <a:rPr lang="en-US" dirty="0" smtClean="0"/>
              <a:t>Penetration levels from EIA website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0287641"/>
              </p:ext>
            </p:extLst>
          </p:nvPr>
        </p:nvGraphicFramePr>
        <p:xfrm>
          <a:off x="228600" y="1752600"/>
          <a:ext cx="8839200" cy="147218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04900"/>
                <a:gridCol w="1104900"/>
                <a:gridCol w="1104900"/>
                <a:gridCol w="1104900"/>
                <a:gridCol w="1104900"/>
                <a:gridCol w="1104900"/>
                <a:gridCol w="1104900"/>
                <a:gridCol w="1104900"/>
              </a:tblGrid>
              <a:tr h="215900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20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Pre-1940</a:t>
                      </a:r>
                      <a:endParaRPr lang="en-US" sz="20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1940-1949</a:t>
                      </a:r>
                      <a:endParaRPr lang="en-US" sz="20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1950-1959</a:t>
                      </a:r>
                      <a:endParaRPr lang="en-US" sz="20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1960-1969</a:t>
                      </a:r>
                      <a:endParaRPr lang="en-US" sz="20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1970-1979</a:t>
                      </a:r>
                      <a:endParaRPr lang="en-US" sz="20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1980-1989</a:t>
                      </a:r>
                      <a:endParaRPr lang="en-US" sz="20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1990-2005</a:t>
                      </a:r>
                      <a:endParaRPr lang="en-US" sz="20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</a:tr>
              <a:tr h="215900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Region 1</a:t>
                      </a:r>
                      <a:endParaRPr lang="en-US" sz="20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8.05</a:t>
                      </a:r>
                      <a:endParaRPr lang="en-US" sz="20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7.24</a:t>
                      </a:r>
                      <a:endParaRPr lang="en-US" sz="20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10.90</a:t>
                      </a:r>
                      <a:endParaRPr lang="en-US" sz="20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8.67</a:t>
                      </a:r>
                      <a:endParaRPr lang="en-US" sz="20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13.84</a:t>
                      </a:r>
                      <a:endParaRPr lang="en-US" sz="20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12.64</a:t>
                      </a:r>
                      <a:endParaRPr lang="en-US" sz="20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12.97</a:t>
                      </a:r>
                      <a:endParaRPr lang="en-US" sz="20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</a:tr>
              <a:tr h="215900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Region 2</a:t>
                      </a:r>
                      <a:endParaRPr lang="en-US" sz="20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15.74</a:t>
                      </a:r>
                      <a:endParaRPr lang="en-US" sz="20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7.02</a:t>
                      </a:r>
                      <a:endParaRPr lang="en-US" sz="20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12.90</a:t>
                      </a:r>
                      <a:endParaRPr lang="en-US" sz="20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9.71</a:t>
                      </a:r>
                      <a:endParaRPr lang="en-US" sz="20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9.41</a:t>
                      </a:r>
                      <a:endParaRPr lang="en-US" sz="20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7.44</a:t>
                      </a:r>
                      <a:endParaRPr lang="en-US" sz="20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15.32</a:t>
                      </a:r>
                      <a:endParaRPr lang="en-US" sz="20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</a:tr>
              <a:tr h="215900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Region 3</a:t>
                      </a:r>
                      <a:endParaRPr lang="en-US" sz="20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4.48</a:t>
                      </a:r>
                      <a:endParaRPr lang="en-US" sz="20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2.52</a:t>
                      </a:r>
                      <a:endParaRPr lang="en-US" sz="20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8.83</a:t>
                      </a:r>
                      <a:endParaRPr lang="en-US" sz="20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8.43</a:t>
                      </a:r>
                      <a:endParaRPr lang="en-US" sz="20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11.85</a:t>
                      </a:r>
                      <a:endParaRPr lang="en-US" sz="20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13.15</a:t>
                      </a:r>
                      <a:endParaRPr lang="en-US" sz="20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24.11</a:t>
                      </a:r>
                      <a:endParaRPr lang="en-US" sz="20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</a:tr>
              <a:tr h="215900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Region 4</a:t>
                      </a:r>
                      <a:endParaRPr lang="en-US" sz="20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5.26</a:t>
                      </a:r>
                      <a:endParaRPr lang="en-US" sz="20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3.37</a:t>
                      </a:r>
                      <a:endParaRPr lang="en-US" sz="20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8.06</a:t>
                      </a:r>
                      <a:endParaRPr lang="en-US" sz="20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8.27</a:t>
                      </a:r>
                      <a:endParaRPr lang="en-US" sz="20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10.81</a:t>
                      </a:r>
                      <a:endParaRPr lang="en-US" sz="20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12.49</a:t>
                      </a:r>
                      <a:endParaRPr lang="en-US" sz="20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25.39</a:t>
                      </a:r>
                      <a:endParaRPr lang="en-US" sz="20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</a:tr>
              <a:tr h="215900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Region 5</a:t>
                      </a:r>
                      <a:endParaRPr lang="en-US" sz="20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5.26</a:t>
                      </a:r>
                      <a:endParaRPr lang="en-US" sz="20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3.37</a:t>
                      </a:r>
                      <a:endParaRPr lang="en-US" sz="20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8.06</a:t>
                      </a:r>
                      <a:endParaRPr lang="en-US" sz="20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8.27</a:t>
                      </a:r>
                      <a:endParaRPr lang="en-US" sz="20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10.81</a:t>
                      </a:r>
                      <a:endParaRPr lang="en-US" sz="20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12.49</a:t>
                      </a:r>
                      <a:endParaRPr lang="en-US" sz="20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25.39</a:t>
                      </a:r>
                      <a:endParaRPr lang="en-US" sz="20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4674836"/>
              </p:ext>
            </p:extLst>
          </p:nvPr>
        </p:nvGraphicFramePr>
        <p:xfrm>
          <a:off x="228600" y="3276600"/>
          <a:ext cx="8839198" cy="191220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99028"/>
                <a:gridCol w="1199028"/>
                <a:gridCol w="1099109"/>
                <a:gridCol w="999190"/>
                <a:gridCol w="1145435"/>
                <a:gridCol w="1199028"/>
                <a:gridCol w="999190"/>
                <a:gridCol w="999190"/>
              </a:tblGrid>
              <a:tr h="206063">
                <a:tc rowSpan="2"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</a:rPr>
                        <a:t>HVAC TYPE</a:t>
                      </a: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20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 gridSpan="3"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Heating Fuel Type</a:t>
                      </a:r>
                      <a:endParaRPr lang="en-US" sz="20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With Air Conditioner</a:t>
                      </a:r>
                      <a:endParaRPr lang="en-US" sz="20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With Electric Water Heater</a:t>
                      </a:r>
                      <a:endParaRPr lang="en-US" sz="20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With Pool Pump*</a:t>
                      </a:r>
                      <a:endParaRPr lang="en-US" sz="20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One-Story Home*</a:t>
                      </a:r>
                      <a:endParaRPr lang="en-US" sz="20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</a:tr>
              <a:tr h="44002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Non-Electric</a:t>
                      </a:r>
                      <a:endParaRPr lang="en-US" sz="20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Heat Pump</a:t>
                      </a:r>
                      <a:endParaRPr lang="en-US" sz="20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Resistance</a:t>
                      </a:r>
                      <a:endParaRPr lang="en-US" sz="20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06063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Region 1</a:t>
                      </a:r>
                      <a:endParaRPr lang="en-US" sz="20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70.51</a:t>
                      </a:r>
                      <a:endParaRPr lang="en-US" sz="20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3.21</a:t>
                      </a:r>
                      <a:endParaRPr lang="en-US" sz="20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26.28</a:t>
                      </a:r>
                      <a:endParaRPr lang="en-US" sz="20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43.48</a:t>
                      </a:r>
                      <a:endParaRPr lang="en-US" sz="20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25.45</a:t>
                      </a:r>
                      <a:endParaRPr lang="en-US" sz="20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9.04</a:t>
                      </a:r>
                      <a:endParaRPr lang="en-US" sz="20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68.87</a:t>
                      </a:r>
                      <a:endParaRPr lang="en-US" sz="20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</a:tr>
              <a:tr h="206063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Region 2</a:t>
                      </a:r>
                      <a:endParaRPr lang="en-US" sz="20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89.27</a:t>
                      </a:r>
                      <a:endParaRPr lang="en-US" sz="20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1.77</a:t>
                      </a:r>
                      <a:endParaRPr lang="en-US" sz="20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8.96</a:t>
                      </a:r>
                      <a:endParaRPr lang="en-US" sz="20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75.28</a:t>
                      </a:r>
                      <a:endParaRPr lang="en-US" sz="20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25.15</a:t>
                      </a:r>
                      <a:endParaRPr lang="en-US" sz="20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5.91</a:t>
                      </a:r>
                      <a:endParaRPr lang="en-US" sz="20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52.10</a:t>
                      </a:r>
                      <a:endParaRPr lang="en-US" sz="20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</a:tr>
              <a:tr h="206063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Region 3</a:t>
                      </a:r>
                      <a:endParaRPr lang="en-US" sz="20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67.23</a:t>
                      </a:r>
                      <a:endParaRPr lang="en-US" sz="20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5.59</a:t>
                      </a:r>
                      <a:endParaRPr lang="en-US" sz="20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27.18</a:t>
                      </a:r>
                      <a:endParaRPr lang="en-US" sz="20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52.59</a:t>
                      </a:r>
                      <a:endParaRPr lang="en-US" sz="20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34.80</a:t>
                      </a:r>
                      <a:endParaRPr lang="en-US" sz="20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8.18</a:t>
                      </a:r>
                      <a:endParaRPr lang="en-US" sz="20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77.45</a:t>
                      </a:r>
                      <a:endParaRPr lang="en-US" sz="20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</a:tr>
              <a:tr h="206063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Region 4</a:t>
                      </a:r>
                      <a:endParaRPr lang="en-US" sz="20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44.25</a:t>
                      </a:r>
                      <a:endParaRPr lang="en-US" sz="20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19.83</a:t>
                      </a:r>
                      <a:endParaRPr lang="en-US" sz="20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35.92</a:t>
                      </a:r>
                      <a:endParaRPr lang="en-US" sz="20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96.73</a:t>
                      </a:r>
                      <a:endParaRPr lang="en-US" sz="20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64.28</a:t>
                      </a:r>
                      <a:endParaRPr lang="en-US" sz="20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6.57</a:t>
                      </a:r>
                      <a:endParaRPr lang="en-US" sz="20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70.43</a:t>
                      </a:r>
                      <a:endParaRPr lang="en-US" sz="20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</a:tr>
              <a:tr h="206063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Region 5</a:t>
                      </a:r>
                      <a:endParaRPr lang="en-US" sz="20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44.25</a:t>
                      </a:r>
                      <a:endParaRPr lang="en-US" sz="20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19.83</a:t>
                      </a:r>
                      <a:endParaRPr lang="en-US" sz="20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35.92</a:t>
                      </a:r>
                      <a:endParaRPr lang="en-US" sz="20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96.73</a:t>
                      </a:r>
                      <a:endParaRPr lang="en-US" sz="20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64.28</a:t>
                      </a:r>
                      <a:endParaRPr lang="en-US" sz="20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6.57</a:t>
                      </a:r>
                      <a:endParaRPr lang="en-US" sz="20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70.43</a:t>
                      </a:r>
                      <a:endParaRPr lang="en-US" sz="20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1234477"/>
              </p:ext>
            </p:extLst>
          </p:nvPr>
        </p:nvGraphicFramePr>
        <p:xfrm>
          <a:off x="228600" y="5257800"/>
          <a:ext cx="8839200" cy="147218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17804"/>
                <a:gridCol w="2307132"/>
                <a:gridCol w="2307132"/>
                <a:gridCol w="2307132"/>
              </a:tblGrid>
              <a:tr h="190500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</a:rPr>
                        <a:t>AVG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  <a:effectLst/>
                        </a:rPr>
                        <a:t> SQ FOOTAGE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Single Family</a:t>
                      </a:r>
                      <a:endParaRPr lang="en-US" sz="20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Apartment</a:t>
                      </a:r>
                      <a:endParaRPr lang="en-US" sz="20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Mobile Home</a:t>
                      </a:r>
                      <a:endParaRPr lang="en-US" sz="20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</a:tr>
              <a:tr h="190500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Region 1</a:t>
                      </a:r>
                      <a:endParaRPr lang="en-US" sz="20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2209</a:t>
                      </a:r>
                      <a:endParaRPr lang="en-US" sz="20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820</a:t>
                      </a:r>
                      <a:endParaRPr lang="en-US" sz="20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1054</a:t>
                      </a:r>
                      <a:endParaRPr lang="en-US" sz="20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</a:tr>
              <a:tr h="190500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Region 2</a:t>
                      </a:r>
                      <a:endParaRPr lang="en-US" sz="20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2951</a:t>
                      </a:r>
                      <a:endParaRPr lang="en-US" sz="20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798</a:t>
                      </a:r>
                      <a:endParaRPr lang="en-US" sz="20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1035</a:t>
                      </a:r>
                      <a:endParaRPr lang="en-US" sz="20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</a:tr>
              <a:tr h="190500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Region 3</a:t>
                      </a:r>
                      <a:endParaRPr lang="en-US" sz="20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2370</a:t>
                      </a:r>
                      <a:endParaRPr lang="en-US" sz="20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764</a:t>
                      </a:r>
                      <a:endParaRPr lang="en-US" sz="20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1093</a:t>
                      </a:r>
                      <a:endParaRPr lang="en-US" sz="20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</a:tr>
              <a:tr h="190500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Region 4</a:t>
                      </a:r>
                      <a:endParaRPr lang="en-US" sz="20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2655</a:t>
                      </a:r>
                      <a:endParaRPr lang="en-US" sz="20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901</a:t>
                      </a:r>
                      <a:endParaRPr lang="en-US" sz="20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1069</a:t>
                      </a:r>
                      <a:endParaRPr lang="en-US" sz="20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</a:tr>
              <a:tr h="190500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Region 5</a:t>
                      </a:r>
                      <a:endParaRPr lang="en-US" sz="20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2655</a:t>
                      </a:r>
                      <a:endParaRPr lang="en-US" sz="20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901</a:t>
                      </a:r>
                      <a:endParaRPr lang="en-US" sz="20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1069</a:t>
                      </a:r>
                      <a:endParaRPr lang="en-US" sz="20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62146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Populating Feeders:</a:t>
            </a:r>
            <a:br>
              <a:rPr lang="en-US" dirty="0" smtClean="0"/>
            </a:br>
            <a:r>
              <a:rPr lang="en-US" dirty="0" smtClean="0"/>
              <a:t>Physical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447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D3X289\AppData\Local\Microsoft\Windows\Temporary Internet Files\Content.Word\Slide1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517072" y="-755071"/>
            <a:ext cx="6109858" cy="914400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1" y="0"/>
            <a:ext cx="8229600" cy="962891"/>
          </a:xfrm>
        </p:spPr>
        <p:txBody>
          <a:bodyPr/>
          <a:lstStyle/>
          <a:p>
            <a:r>
              <a:rPr lang="en-US" dirty="0" smtClean="0"/>
              <a:t>Basic Process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249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2098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Service transformer models (CTTF) typically not included in standard planning models</a:t>
            </a:r>
          </a:p>
          <a:p>
            <a:pPr lvl="1"/>
            <a:r>
              <a:rPr lang="en-US" dirty="0" smtClean="0"/>
              <a:t>Use local “rules-of-thumb”, e.g. 5 kVA / customer sizing to get transformer rating</a:t>
            </a:r>
          </a:p>
          <a:p>
            <a:pPr lvl="1"/>
            <a:r>
              <a:rPr lang="en-US" dirty="0" smtClean="0"/>
              <a:t>Convert no and full load losses:</a:t>
            </a:r>
          </a:p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3048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Secondary System Models</a:t>
            </a:r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0438067"/>
              </p:ext>
            </p:extLst>
          </p:nvPr>
        </p:nvGraphicFramePr>
        <p:xfrm>
          <a:off x="429491" y="3962400"/>
          <a:ext cx="4142509" cy="8315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Equation" r:id="rId3" imgW="2070100" imgH="431800" progId="Equation.3">
                  <p:embed/>
                </p:oleObj>
              </mc:Choice>
              <mc:Fallback>
                <p:oleObj name="Equation" r:id="rId3" imgW="2070100" imgH="4318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491" y="3962400"/>
                        <a:ext cx="4142509" cy="83158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0375288"/>
              </p:ext>
            </p:extLst>
          </p:nvPr>
        </p:nvGraphicFramePr>
        <p:xfrm>
          <a:off x="4893499" y="3962400"/>
          <a:ext cx="3962400" cy="8013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Equation" r:id="rId5" imgW="2057400" imgH="431800" progId="Equation.3">
                  <p:embed/>
                </p:oleObj>
              </mc:Choice>
              <mc:Fallback>
                <p:oleObj name="Equation" r:id="rId5" imgW="2057400" imgH="4318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3499" y="3962400"/>
                        <a:ext cx="3962400" cy="80138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3936536"/>
              </p:ext>
            </p:extLst>
          </p:nvPr>
        </p:nvGraphicFramePr>
        <p:xfrm>
          <a:off x="3352800" y="4908409"/>
          <a:ext cx="2438400" cy="4161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Equation" r:id="rId7" imgW="1193760" imgH="228600" progId="Equation.3">
                  <p:embed/>
                </p:oleObj>
              </mc:Choice>
              <mc:Fallback>
                <p:oleObj name="Equation" r:id="rId7" imgW="119376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4908409"/>
                        <a:ext cx="2438400" cy="41610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1904" y="5236302"/>
            <a:ext cx="4740191" cy="16216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21313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1999"/>
          </a:xfrm>
        </p:spPr>
        <p:txBody>
          <a:bodyPr>
            <a:normAutofit/>
          </a:bodyPr>
          <a:lstStyle/>
          <a:p>
            <a:r>
              <a:rPr lang="en-US" dirty="0" smtClean="0"/>
              <a:t>Add triplex cabling</a:t>
            </a:r>
          </a:p>
          <a:p>
            <a:pPr lvl="1"/>
            <a:r>
              <a:rPr lang="en-US" dirty="0"/>
              <a:t>Random length </a:t>
            </a:r>
            <a:r>
              <a:rPr lang="en-US" dirty="0" smtClean="0"/>
              <a:t>(10-50 ft.?) </a:t>
            </a:r>
            <a:r>
              <a:rPr lang="en-US" dirty="0"/>
              <a:t>triplex cabling </a:t>
            </a:r>
            <a:r>
              <a:rPr lang="en-US" dirty="0" smtClean="0"/>
              <a:t>added</a:t>
            </a:r>
          </a:p>
          <a:p>
            <a:pPr lvl="1"/>
            <a:r>
              <a:rPr lang="en-US" dirty="0" smtClean="0"/>
              <a:t>Sizing, e.g. 1/0 vs. 4/0</a:t>
            </a:r>
          </a:p>
          <a:p>
            <a:pPr lvl="2"/>
            <a:r>
              <a:rPr lang="en-US" dirty="0" smtClean="0"/>
              <a:t>Currently uses 1/0 on Residential and 4/0 for small commercial / industrial</a:t>
            </a:r>
            <a:endParaRPr lang="en-US" dirty="0"/>
          </a:p>
          <a:p>
            <a:pPr lvl="1"/>
            <a:r>
              <a:rPr lang="en-US" dirty="0" smtClean="0"/>
              <a:t>Again, use local “rules-of-thumb”</a:t>
            </a:r>
          </a:p>
          <a:p>
            <a:r>
              <a:rPr lang="en-US" dirty="0" smtClean="0"/>
              <a:t>Add triplex-metering (to attach loads)</a:t>
            </a:r>
          </a:p>
          <a:p>
            <a:pPr lvl="1"/>
            <a:r>
              <a:rPr lang="en-US" dirty="0" smtClean="0"/>
              <a:t>Can activate billing functions</a:t>
            </a:r>
          </a:p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3048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Secondary System Models</a:t>
            </a:r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356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Populating Feeders:</a:t>
            </a:r>
            <a:br>
              <a:rPr lang="en-US" dirty="0" smtClean="0"/>
            </a:br>
            <a:r>
              <a:rPr lang="en-US" dirty="0" smtClean="0"/>
              <a:t>Other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8368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Weather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8768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TMY data</a:t>
            </a:r>
          </a:p>
          <a:p>
            <a:pPr lvl="1"/>
            <a:r>
              <a:rPr lang="en-US" dirty="0" smtClean="0"/>
              <a:t>Very average data</a:t>
            </a:r>
          </a:p>
          <a:p>
            <a:pPr lvl="1"/>
            <a:r>
              <a:rPr lang="en-US" dirty="0" smtClean="0"/>
              <a:t>May be good for long term planning</a:t>
            </a:r>
          </a:p>
          <a:p>
            <a:r>
              <a:rPr lang="en-US" dirty="0" smtClean="0"/>
              <a:t>CSV Reader</a:t>
            </a:r>
          </a:p>
          <a:p>
            <a:pPr lvl="1"/>
            <a:r>
              <a:rPr lang="en-US" dirty="0" smtClean="0"/>
              <a:t>Can incorporate “real” data (e.g. 2009)</a:t>
            </a:r>
          </a:p>
          <a:p>
            <a:pPr lvl="1"/>
            <a:r>
              <a:rPr lang="en-US" dirty="0" smtClean="0"/>
              <a:t>Required to calibrate to SCADA on a minute-by-minute basis</a:t>
            </a:r>
          </a:p>
          <a:p>
            <a:pPr lvl="1"/>
            <a:r>
              <a:rPr lang="en-US" dirty="0" smtClean="0"/>
              <a:t>Requires temperature, humidity, and solar instance</a:t>
            </a:r>
          </a:p>
          <a:p>
            <a:pPr lvl="1"/>
            <a:r>
              <a:rPr lang="en-US" dirty="0" smtClean="0"/>
              <a:t>Can sometimes require a fair amount of data </a:t>
            </a:r>
            <a:r>
              <a:rPr lang="en-US" dirty="0" smtClean="0"/>
              <a:t>processing</a:t>
            </a:r>
          </a:p>
          <a:p>
            <a:pPr lvl="1"/>
            <a:r>
              <a:rPr lang="en-US" dirty="0" smtClean="0"/>
              <a:t>May need to be interpolated depending upon simulation goals (ETP model can cause problems)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4771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Populating Feeders:</a:t>
            </a:r>
            <a:br>
              <a:rPr lang="en-US" dirty="0" smtClean="0"/>
            </a:br>
            <a:r>
              <a:rPr lang="en-US" dirty="0" smtClean="0"/>
              <a:t>Calibrating to Substation SCADA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2649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Calibrating Load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This has some “black magic” right now</a:t>
            </a:r>
          </a:p>
          <a:p>
            <a:r>
              <a:rPr lang="en-US" dirty="0" smtClean="0"/>
              <a:t>Use a few key parameters as adjustment values to zero-in on actual data</a:t>
            </a:r>
          </a:p>
          <a:p>
            <a:pPr lvl="1"/>
            <a:r>
              <a:rPr lang="en-US" dirty="0" smtClean="0"/>
              <a:t>Average size (kW) of residential vs. commercial vs. industrial</a:t>
            </a:r>
          </a:p>
          <a:p>
            <a:pPr lvl="1"/>
            <a:r>
              <a:rPr lang="en-US" dirty="0" smtClean="0"/>
              <a:t>Percentage of load as HVAC vs. water heater vs. other end-use loads</a:t>
            </a:r>
          </a:p>
          <a:p>
            <a:r>
              <a:rPr lang="en-US" dirty="0" smtClean="0"/>
              <a:t>How “good” depends on goals</a:t>
            </a:r>
          </a:p>
          <a:p>
            <a:r>
              <a:rPr lang="en-US" dirty="0" smtClean="0"/>
              <a:t>All done via </a:t>
            </a:r>
            <a:r>
              <a:rPr lang="en-US" dirty="0" err="1" smtClean="0"/>
              <a:t>Matlab</a:t>
            </a:r>
            <a:r>
              <a:rPr lang="en-US" dirty="0" smtClean="0"/>
              <a:t> scripts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496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Installing and Using PERL Script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we use PERL?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Converts CYME databases to GLM files</a:t>
            </a:r>
          </a:p>
          <a:p>
            <a:pPr lvl="1"/>
            <a:r>
              <a:rPr lang="en-US" dirty="0" smtClean="0"/>
              <a:t>Could be easily adapted to other input formats such as </a:t>
            </a:r>
            <a:r>
              <a:rPr lang="en-US" dirty="0" err="1" smtClean="0"/>
              <a:t>Windmil</a:t>
            </a:r>
            <a:r>
              <a:rPr lang="en-US" dirty="0" smtClean="0"/>
              <a:t>, </a:t>
            </a:r>
            <a:r>
              <a:rPr lang="en-US" dirty="0" err="1" smtClean="0"/>
              <a:t>OpenDSS</a:t>
            </a:r>
            <a:r>
              <a:rPr lang="en-US" dirty="0" smtClean="0"/>
              <a:t>, etc.</a:t>
            </a:r>
          </a:p>
          <a:p>
            <a:r>
              <a:rPr lang="en-US" dirty="0" smtClean="0"/>
              <a:t>Places classification tags throughout file for future use</a:t>
            </a:r>
          </a:p>
          <a:p>
            <a:pPr lvl="1"/>
            <a:r>
              <a:rPr lang="en-US" dirty="0" smtClean="0"/>
              <a:t>More on this later</a:t>
            </a:r>
          </a:p>
          <a:p>
            <a:r>
              <a:rPr lang="en-US" dirty="0" smtClean="0"/>
              <a:t>Does an initial “does it solve” check by running output file in GridLAB-D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PERL?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Scripting language for text processing</a:t>
            </a:r>
          </a:p>
          <a:p>
            <a:r>
              <a:rPr lang="en-US" dirty="0" smtClean="0"/>
              <a:t>Highly flexible and adaptable</a:t>
            </a:r>
          </a:p>
          <a:p>
            <a:r>
              <a:rPr lang="en-US" dirty="0" smtClean="0"/>
              <a:t>Works easily with database access</a:t>
            </a:r>
          </a:p>
          <a:p>
            <a:r>
              <a:rPr lang="en-US" dirty="0" smtClean="0"/>
              <a:t>Open source interpreter software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PERL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Go to: </a:t>
            </a:r>
          </a:p>
          <a:p>
            <a:pPr marL="688975" lvl="1" indent="-231775">
              <a:buNone/>
            </a:pPr>
            <a:r>
              <a:rPr lang="en-US" dirty="0" smtClean="0">
                <a:hlinkClick r:id="rId2"/>
              </a:rPr>
              <a:t>http://www.activestate.com/activeperl/downloads</a:t>
            </a:r>
            <a:endParaRPr lang="en-US" dirty="0" smtClean="0"/>
          </a:p>
          <a:p>
            <a:r>
              <a:rPr lang="en-US" dirty="0" smtClean="0"/>
              <a:t>Download desired version &amp; install</a:t>
            </a:r>
          </a:p>
          <a:p>
            <a:pPr lvl="1"/>
            <a:r>
              <a:rPr lang="en-US" dirty="0" smtClean="0"/>
              <a:t>Has only been tested with 32-bit windows (64-bit doe not appear to work due to ODBC issues)</a:t>
            </a:r>
          </a:p>
          <a:p>
            <a:pPr lvl="1"/>
            <a:r>
              <a:rPr lang="en-US" dirty="0" smtClean="0"/>
              <a:t>Created with 5.10, but seems to work with 5.12</a:t>
            </a:r>
          </a:p>
          <a:p>
            <a:r>
              <a:rPr lang="en-US" dirty="0" smtClean="0"/>
              <a:t>After install, go to </a:t>
            </a:r>
          </a:p>
          <a:p>
            <a:pPr lvl="1">
              <a:buNone/>
            </a:pPr>
            <a:r>
              <a:rPr lang="en-US" dirty="0" smtClean="0"/>
              <a:t>Start-&gt;Programs-&gt;</a:t>
            </a:r>
            <a:r>
              <a:rPr lang="en-US" dirty="0" err="1" smtClean="0"/>
              <a:t>ActivePerl</a:t>
            </a:r>
            <a:r>
              <a:rPr lang="en-US" dirty="0" smtClean="0"/>
              <a:t> **-&gt;Perl Package Manager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PERL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Click “View All Packages”</a:t>
            </a:r>
          </a:p>
          <a:p>
            <a:r>
              <a:rPr lang="en-US" dirty="0" smtClean="0"/>
              <a:t>Mark “Win32-ODBC”, “Math-Random”, &amp; “Spreadsheet-</a:t>
            </a:r>
            <a:r>
              <a:rPr lang="en-US" dirty="0" err="1" smtClean="0"/>
              <a:t>ParseExcel</a:t>
            </a:r>
            <a:r>
              <a:rPr lang="en-US" dirty="0" smtClean="0"/>
              <a:t>” for install</a:t>
            </a:r>
          </a:p>
          <a:p>
            <a:r>
              <a:rPr lang="en-US" dirty="0" smtClean="0"/>
              <a:t>View packages to install and install the packages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PERL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Include the input database files in your working directory</a:t>
            </a:r>
          </a:p>
          <a:p>
            <a:r>
              <a:rPr lang="en-US" dirty="0" smtClean="0"/>
              <a:t>In command prompt, type:</a:t>
            </a:r>
          </a:p>
          <a:p>
            <a:pPr lvl="1">
              <a:buNone/>
            </a:pPr>
            <a:r>
              <a:rPr lang="en-US" dirty="0" smtClean="0"/>
              <a:t>C:\mydir </a:t>
            </a:r>
            <a:r>
              <a:rPr lang="en-US" dirty="0" err="1" smtClean="0"/>
              <a:t>perl</a:t>
            </a:r>
            <a:r>
              <a:rPr lang="en-US" dirty="0" smtClean="0"/>
              <a:t> Cyme_to_GridLabD.pl myfeeder_eq.mdb myfeeder_network.mdb </a:t>
            </a:r>
            <a:r>
              <a:rPr lang="en-US" dirty="0" err="1" smtClean="0"/>
              <a:t>mynewname</a:t>
            </a:r>
            <a:endParaRPr lang="en-US" dirty="0" smtClean="0"/>
          </a:p>
          <a:p>
            <a:r>
              <a:rPr lang="en-US" dirty="0" smtClean="0"/>
              <a:t>Note:  You may run into ODBC permission problems – the working folder must have full read/write ODBC access</a:t>
            </a:r>
          </a:p>
          <a:p>
            <a:pPr lvl="1"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</TotalTime>
  <Words>1681</Words>
  <Application>Microsoft Office PowerPoint</Application>
  <PresentationFormat>On-screen Show (4:3)</PresentationFormat>
  <Paragraphs>549</Paragraphs>
  <Slides>35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7" baseType="lpstr">
      <vt:lpstr>Office Theme</vt:lpstr>
      <vt:lpstr>Equation</vt:lpstr>
      <vt:lpstr>Creating GridLAB-D GLM files for analysis from current format</vt:lpstr>
      <vt:lpstr>Basic Process</vt:lpstr>
      <vt:lpstr>Basic Process</vt:lpstr>
      <vt:lpstr>Installing and Using PERL Script</vt:lpstr>
      <vt:lpstr>How do we use PERL?</vt:lpstr>
      <vt:lpstr>Why PERL?</vt:lpstr>
      <vt:lpstr>Installing PERL</vt:lpstr>
      <vt:lpstr>Installing PERL (cont.)</vt:lpstr>
      <vt:lpstr>Running PERL Script</vt:lpstr>
      <vt:lpstr>What does this get us?</vt:lpstr>
      <vt:lpstr>Some conversions are made</vt:lpstr>
      <vt:lpstr>Testing of static GLM</vt:lpstr>
      <vt:lpstr>Testing of static GLM (cont.)</vt:lpstr>
      <vt:lpstr>Populating Feeders</vt:lpstr>
      <vt:lpstr>Purpose?</vt:lpstr>
      <vt:lpstr>Populating Feeders: Loads</vt:lpstr>
      <vt:lpstr>Classifying loads (VVO application)</vt:lpstr>
      <vt:lpstr>Classifying loads</vt:lpstr>
      <vt:lpstr>Creating loads – C2 &amp; I</vt:lpstr>
      <vt:lpstr>Creating loads – C2 &amp; I</vt:lpstr>
      <vt:lpstr>Creating loads – C2 &amp; I</vt:lpstr>
      <vt:lpstr>Creating loads – R1-R6 &amp; C1</vt:lpstr>
      <vt:lpstr>Classifying Loads (SGIG study)</vt:lpstr>
      <vt:lpstr>Commercial Loads</vt:lpstr>
      <vt:lpstr>Commercial Loads (cont.)</vt:lpstr>
      <vt:lpstr>Commercial Loads (cont.)</vt:lpstr>
      <vt:lpstr>Residential Loads</vt:lpstr>
      <vt:lpstr>Residential Loads (cont.)</vt:lpstr>
      <vt:lpstr>Populating Feeders: Physical System</vt:lpstr>
      <vt:lpstr>PowerPoint Presentation</vt:lpstr>
      <vt:lpstr>PowerPoint Presentation</vt:lpstr>
      <vt:lpstr>Populating Feeders: Other</vt:lpstr>
      <vt:lpstr>Weather Data</vt:lpstr>
      <vt:lpstr>Populating Feeders: Calibrating to Substation SCADA</vt:lpstr>
      <vt:lpstr>Calibrating Load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Installing and Using PERL Script</dc:title>
  <dc:creator>Jason Fuller</dc:creator>
  <cp:lastModifiedBy>Jason Fuller</cp:lastModifiedBy>
  <cp:revision>42</cp:revision>
  <dcterms:created xsi:type="dcterms:W3CDTF">2006-08-16T00:00:00Z</dcterms:created>
  <dcterms:modified xsi:type="dcterms:W3CDTF">2012-02-05T21:56:48Z</dcterms:modified>
</cp:coreProperties>
</file>