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336" r:id="rId4"/>
    <p:sldId id="270" r:id="rId5"/>
    <p:sldId id="322" r:id="rId6"/>
    <p:sldId id="341" r:id="rId7"/>
    <p:sldId id="348" r:id="rId8"/>
    <p:sldId id="349" r:id="rId9"/>
    <p:sldId id="297"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69"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65" r:id="rId67"/>
    <p:sldId id="366" r:id="rId68"/>
    <p:sldId id="367" r:id="rId69"/>
    <p:sldId id="364" r:id="rId70"/>
    <p:sldId id="36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666"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12/19/2011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12/19/2011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12/19/2011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12/19/2011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12/19/2011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12/19/2011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12/19/2011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56"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573278064"/>
              </p:ext>
            </p:extLst>
          </p:nvPr>
        </p:nvGraphicFramePr>
        <p:xfrm>
          <a:off x="5058311" y="5158641"/>
          <a:ext cx="3718156" cy="403959"/>
        </p:xfrm>
        <a:graphic>
          <a:graphicData uri="http://schemas.openxmlformats.org/presentationml/2006/ole">
            <mc:AlternateContent xmlns:mc="http://schemas.openxmlformats.org/markup-compatibility/2006">
              <mc:Choice xmlns:v="urn:schemas-microsoft-com:vml" Requires="v">
                <p:oleObj spid="_x0000_s20657" name="Equation" r:id="rId9" imgW="2108160" imgH="228600" progId="Equation.3">
                  <p:embed/>
                </p:oleObj>
              </mc:Choice>
              <mc:Fallback>
                <p:oleObj name="Equation" r:id="rId9" imgW="2108160" imgH="228600" progId="Equation.3">
                  <p:embed/>
                  <p:pic>
                    <p:nvPicPr>
                      <p:cNvPr id="0" name="Object 1"/>
                      <p:cNvPicPr>
                        <a:picLocks noChangeAspect="1" noChangeArrowheads="1"/>
                      </p:cNvPicPr>
                      <p:nvPr/>
                    </p:nvPicPr>
                    <p:blipFill>
                      <a:blip r:embed="rId10"/>
                      <a:srcRect/>
                      <a:stretch>
                        <a:fillRect/>
                      </a:stretch>
                    </p:blipFill>
                    <p:spPr bwMode="auto">
                      <a:xfrm>
                        <a:off x="5058311" y="5158641"/>
                        <a:ext cx="3718156" cy="403959"/>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604544252"/>
              </p:ext>
            </p:extLst>
          </p:nvPr>
        </p:nvGraphicFramePr>
        <p:xfrm>
          <a:off x="2632075" y="5997575"/>
          <a:ext cx="3494088" cy="449263"/>
        </p:xfrm>
        <a:graphic>
          <a:graphicData uri="http://schemas.openxmlformats.org/presentationml/2006/ole">
            <mc:AlternateContent xmlns:mc="http://schemas.openxmlformats.org/markup-compatibility/2006">
              <mc:Choice xmlns:v="urn:schemas-microsoft-com:vml" Requires="v">
                <p:oleObj spid="_x0000_s20658" name="Equation" r:id="rId11" imgW="1981080" imgH="253800" progId="Equation.3">
                  <p:embed/>
                </p:oleObj>
              </mc:Choice>
              <mc:Fallback>
                <p:oleObj name="Equation" r:id="rId11" imgW="1981080" imgH="253800" progId="Equation.3">
                  <p:embed/>
                  <p:pic>
                    <p:nvPicPr>
                      <p:cNvPr id="0" name="Object 2"/>
                      <p:cNvPicPr>
                        <a:picLocks noChangeAspect="1" noChangeArrowheads="1"/>
                      </p:cNvPicPr>
                      <p:nvPr/>
                    </p:nvPicPr>
                    <p:blipFill>
                      <a:blip r:embed="rId12"/>
                      <a:srcRect/>
                      <a:stretch>
                        <a:fillRect/>
                      </a:stretch>
                    </p:blipFill>
                    <p:spPr bwMode="auto">
                      <a:xfrm>
                        <a:off x="2632075" y="5997575"/>
                        <a:ext cx="34940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33"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699"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700"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a:t>
            </a:r>
            <a:r>
              <a:rPr lang="en-US" sz="2000" dirty="0" smtClean="0"/>
              <a:t>ratio </a:t>
            </a:r>
            <a:r>
              <a:rPr lang="en-US" sz="2000" dirty="0" smtClean="0"/>
              <a:t>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45"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46"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a:t>
            </a:r>
            <a:r>
              <a:rPr lang="en-US" sz="2000" dirty="0" smtClean="0"/>
              <a:t>ratio </a:t>
            </a:r>
            <a:r>
              <a:rPr lang="en-US" sz="2000" dirty="0" smtClean="0"/>
              <a:t>of the substation transformer.</a:t>
            </a:r>
          </a:p>
          <a:p>
            <a:r>
              <a:rPr lang="en-US" sz="2000" dirty="0" smtClean="0"/>
              <a:t>This is a low cost design but it </a:t>
            </a:r>
            <a:r>
              <a:rPr lang="en-US" sz="2000" dirty="0" smtClean="0"/>
              <a:t>lacks </a:t>
            </a:r>
            <a:r>
              <a:rPr lang="en-US" sz="2000" dirty="0" smtClean="0"/>
              <a:t>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a:xfrm>
            <a:off x="2571750" y="1114425"/>
            <a:ext cx="4040188" cy="639762"/>
          </a:xfrm>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a:xfrm>
            <a:off x="2549525" y="3886200"/>
            <a:ext cx="4041775" cy="639762"/>
          </a:xfrm>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873192" y="451104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882717" y="175260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87878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1: 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a:t>
            </a:r>
            <a:r>
              <a:rPr lang="en-US" sz="2000" dirty="0" smtClean="0"/>
              <a:t>roll, </a:t>
            </a:r>
            <a:r>
              <a:rPr lang="en-US" sz="2000" dirty="0" smtClean="0"/>
              <a:t>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Voltage-based </a:t>
            </a:r>
            <a:r>
              <a:rPr lang="en-US" sz="2000" dirty="0" smtClean="0"/>
              <a:t>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a:t>
            </a:r>
            <a:r>
              <a:rPr lang="en-US" sz="2000" dirty="0" smtClean="0"/>
              <a:t>VAR-based </a:t>
            </a:r>
            <a:r>
              <a:rPr lang="en-US" sz="2000" dirty="0" smtClean="0"/>
              <a:t>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a:t>
            </a:r>
            <a:r>
              <a:rPr lang="en-US" sz="2000" dirty="0" smtClean="0"/>
              <a:t>turn </a:t>
            </a:r>
            <a:r>
              <a:rPr lang="en-US" sz="2000" dirty="0" smtClean="0"/>
              <a:t>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35"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36"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37"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37"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38"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a:t>
            </a:r>
            <a:r>
              <a:rPr lang="en-US" dirty="0" err="1" smtClean="0"/>
              <a:t>impedence</a:t>
            </a:r>
            <a:r>
              <a:rPr lang="en-US" dirty="0" smtClean="0"/>
              <a:t>)</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smtClean="0">
                <a:cs typeface="Times New Roman" pitchFamily="18" charset="0"/>
              </a:rPr>
              <a:t>%</a:t>
            </a:r>
            <a:r>
              <a:rPr lang="en-US" dirty="0">
                <a:cs typeface="Times New Roman" pitchFamily="18" charset="0"/>
              </a:rPr>
              <a:t>,</a:t>
            </a:r>
            <a:r>
              <a:rPr lang="en-US" dirty="0" smtClean="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r>
              <a:rPr lang="en-US" dirty="0" smtClean="0"/>
              <a:t>.</a:t>
            </a:r>
          </a:p>
          <a:p>
            <a:pPr marL="457200" lvl="1" indent="0">
              <a:buNone/>
            </a:pPr>
            <a:endParaRPr lang="en-US" dirty="0" smtClean="0"/>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69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0936"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0937"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0938"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0939"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0940"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0941"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0942"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0943"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5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59"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860"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861"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59"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860"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861"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862"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863"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864"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865"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49"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50"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74"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75"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39"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a:t>
            </a:r>
            <a:r>
              <a:rPr lang="en-US" sz="2000" dirty="0" smtClean="0"/>
              <a:t>., </a:t>
            </a:r>
            <a:r>
              <a:rPr lang="en-US" sz="2000" dirty="0" smtClean="0"/>
              <a:t>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40"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41"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a:t>
            </a:r>
            <a:r>
              <a:rPr lang="en-US" sz="1600" dirty="0" smtClean="0"/>
              <a:t>temperature </a:t>
            </a:r>
            <a:r>
              <a:rPr lang="en-US" sz="1600" dirty="0" smtClean="0"/>
              <a:t>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t>
            </a:r>
            <a:r>
              <a:rPr lang="en-US" sz="2000" dirty="0" smtClean="0"/>
              <a:t>ANSI </a:t>
            </a:r>
            <a:r>
              <a:rPr lang="en-US" sz="2000" dirty="0" smtClean="0"/>
              <a:t>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84"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783309510"/>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3845"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69499919"/>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3846"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38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826537020"/>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4874" name="Equation" r:id="rId5" imgW="3073320" imgH="1447560" progId="Equation.3">
                  <p:embed/>
                </p:oleObj>
              </mc:Choice>
              <mc:Fallback>
                <p:oleObj name="Equation" r:id="rId5" imgW="3073320" imgH="1447560" progId="Equation.3">
                  <p:embed/>
                  <p:pic>
                    <p:nvPicPr>
                      <p:cNvPr id="0" name="Object 12"/>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44215128"/>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4875" name="Equation" r:id="rId7" imgW="3085920" imgH="1447560" progId="Equation.3">
                  <p:embed/>
                </p:oleObj>
              </mc:Choice>
              <mc:Fallback>
                <p:oleObj name="Equation" r:id="rId7" imgW="3085920" imgH="1447560" progId="Equation.3">
                  <p:embed/>
                  <p:pic>
                    <p:nvPicPr>
                      <p:cNvPr id="0" name="Object 10"/>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2449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275955885"/>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35879" name="Equation" r:id="rId4" imgW="3073320" imgH="1447560" progId="Equation.3">
                  <p:embed/>
                </p:oleObj>
              </mc:Choice>
              <mc:Fallback>
                <p:oleObj name="Equation" r:id="rId4" imgW="3073320" imgH="14475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1467778346"/>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35880" name="Equation" r:id="rId9" imgW="3073320" imgH="1447560" progId="Equation.3">
                  <p:embed/>
                </p:oleObj>
              </mc:Choice>
              <mc:Fallback>
                <p:oleObj name="Equation" r:id="rId9" imgW="3073320" imgH="1447560" progId="Equation.3">
                  <p:embed/>
                  <p:pic>
                    <p:nvPicPr>
                      <p:cNvPr id="0" name="Object 10"/>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3127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75"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76"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a:t>
            </a:r>
            <a:r>
              <a:rPr lang="en-US" sz="2000" dirty="0" smtClean="0"/>
              <a:t>systems </a:t>
            </a:r>
            <a:r>
              <a:rPr lang="en-US" sz="2000" dirty="0" smtClean="0"/>
              <a:t>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graphicFrame>
        <p:nvGraphicFramePr>
          <p:cNvPr id="4" name="Object 3"/>
          <p:cNvGraphicFramePr>
            <a:graphicFrameLocks noChangeAspect="1"/>
          </p:cNvGraphicFramePr>
          <p:nvPr>
            <p:extLst>
              <p:ext uri="{D42A27DB-BD31-4B8C-83A1-F6EECF244321}">
                <p14:modId xmlns:p14="http://schemas.microsoft.com/office/powerpoint/2010/main" val="2828727024"/>
              </p:ext>
            </p:extLst>
          </p:nvPr>
        </p:nvGraphicFramePr>
        <p:xfrm>
          <a:off x="1928812" y="4953000"/>
          <a:ext cx="5233988" cy="781050"/>
        </p:xfrm>
        <a:graphic>
          <a:graphicData uri="http://schemas.openxmlformats.org/presentationml/2006/ole">
            <mc:AlternateContent xmlns:mc="http://schemas.openxmlformats.org/markup-compatibility/2006">
              <mc:Choice xmlns:v="urn:schemas-microsoft-com:vml" Requires="v">
                <p:oleObj spid="_x0000_s17485" name="Equation" r:id="rId3" imgW="3149280" imgH="469800" progId="Equation.3">
                  <p:embed/>
                </p:oleObj>
              </mc:Choice>
              <mc:Fallback>
                <p:oleObj name="Equation" r:id="rId3" imgW="3149280" imgH="469800" progId="Equation.3">
                  <p:embed/>
                  <p:pic>
                    <p:nvPicPr>
                      <p:cNvPr id="0" name="Object 29"/>
                      <p:cNvPicPr>
                        <a:picLocks noChangeAspect="1" noChangeArrowheads="1"/>
                      </p:cNvPicPr>
                      <p:nvPr/>
                    </p:nvPicPr>
                    <p:blipFill>
                      <a:blip r:embed="rId4"/>
                      <a:srcRect/>
                      <a:stretch>
                        <a:fillRect/>
                      </a:stretch>
                    </p:blipFill>
                    <p:spPr bwMode="auto">
                      <a:xfrm>
                        <a:off x="1928812" y="4953000"/>
                        <a:ext cx="5233988" cy="781050"/>
                      </a:xfrm>
                      <a:prstGeom prst="rect">
                        <a:avLst/>
                      </a:prstGeom>
                      <a:noFill/>
                      <a:ln>
                        <a:noFill/>
                      </a:ln>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998986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Module 4 </a:t>
            </a:r>
            <a:r>
              <a:rPr lang="en-US" dirty="0" smtClean="0"/>
              <a:t>Concluding Comments</a:t>
            </a:r>
            <a:endParaRPr lang="en-US"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21103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3443305235"/>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18579" name="Equation" r:id="rId3" imgW="3377880" imgH="469800" progId="Equation.3">
                  <p:embed/>
                </p:oleObj>
              </mc:Choice>
              <mc:Fallback>
                <p:oleObj name="Equation" r:id="rId3" imgW="3377880" imgH="469800" progId="Equation.3">
                  <p:embed/>
                  <p:pic>
                    <p:nvPicPr>
                      <p:cNvPr id="0" name="Object 3"/>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9226766"/>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18580" name="Equation" r:id="rId5" imgW="3377880" imgH="469800" progId="Equation.3">
                  <p:embed/>
                </p:oleObj>
              </mc:Choice>
              <mc:Fallback>
                <p:oleObj name="Equation" r:id="rId5" imgW="3377880" imgH="469800" progId="Equation.3">
                  <p:embed/>
                  <p:pic>
                    <p:nvPicPr>
                      <p:cNvPr id="0" name="Object 5"/>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7673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380283667"/>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19601" name="Equation" r:id="rId4" imgW="3377880" imgH="469800" progId="Equation.3">
                  <p:embed/>
                </p:oleObj>
              </mc:Choice>
              <mc:Fallback>
                <p:oleObj name="Equation" r:id="rId4" imgW="3377880" imgH="469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87715284"/>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19602" name="Equation" r:id="rId6" imgW="3187440" imgH="469800" progId="Equation.3">
                  <p:embed/>
                </p:oleObj>
              </mc:Choice>
              <mc:Fallback>
                <p:oleObj name="Equation" r:id="rId6" imgW="3187440" imgH="469800" progId="Equation.3">
                  <p:embed/>
                  <p:pic>
                    <p:nvPicPr>
                      <p:cNvPr id="0" name="Object 3"/>
                      <p:cNvPicPr>
                        <a:picLocks noChangeAspect="1" noChangeArrowheads="1"/>
                      </p:cNvPicPr>
                      <p:nvPr/>
                    </p:nvPicPr>
                    <p:blipFill>
                      <a:blip r:embed="rId7"/>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6237</TotalTime>
  <Words>4158</Words>
  <Application>Microsoft Office PowerPoint</Application>
  <PresentationFormat>On-screen Show (4:3)</PresentationFormat>
  <Paragraphs>442</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Office Theme</vt:lpstr>
      <vt:lpstr>Equation</vt:lpstr>
      <vt:lpstr>Msxml2.SAXXMLReader.5.0</vt:lpstr>
      <vt:lpstr>Substation and Distribution Automation</vt:lpstr>
      <vt:lpstr>Module 4 Overview</vt:lpstr>
      <vt:lpstr>Part 1: Traditional Voltage Control</vt:lpstr>
      <vt:lpstr>Part 1: Operational Voltage Control</vt:lpstr>
      <vt:lpstr>ANCI C84.1</vt:lpstr>
      <vt:lpstr>Part 1: 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Tuffner, Francis K</cp:lastModifiedBy>
  <cp:revision>242</cp:revision>
  <dcterms:created xsi:type="dcterms:W3CDTF">2006-08-16T00:00:00Z</dcterms:created>
  <dcterms:modified xsi:type="dcterms:W3CDTF">2011-12-20T02:07:40Z</dcterms:modified>
</cp:coreProperties>
</file>