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9" r:id="rId2"/>
    <p:sldId id="260" r:id="rId3"/>
    <p:sldId id="269" r:id="rId4"/>
    <p:sldId id="272" r:id="rId5"/>
    <p:sldId id="261" r:id="rId6"/>
    <p:sldId id="262" r:id="rId7"/>
    <p:sldId id="273" r:id="rId8"/>
    <p:sldId id="307" r:id="rId9"/>
    <p:sldId id="308" r:id="rId10"/>
    <p:sldId id="309" r:id="rId11"/>
    <p:sldId id="264" r:id="rId12"/>
    <p:sldId id="286" r:id="rId13"/>
    <p:sldId id="294" r:id="rId14"/>
    <p:sldId id="295" r:id="rId15"/>
    <p:sldId id="297" r:id="rId16"/>
    <p:sldId id="296" r:id="rId17"/>
    <p:sldId id="285" r:id="rId18"/>
    <p:sldId id="275" r:id="rId19"/>
    <p:sldId id="276" r:id="rId20"/>
    <p:sldId id="277" r:id="rId21"/>
    <p:sldId id="278" r:id="rId22"/>
    <p:sldId id="279" r:id="rId23"/>
    <p:sldId id="280" r:id="rId24"/>
    <p:sldId id="281" r:id="rId25"/>
    <p:sldId id="282" r:id="rId26"/>
    <p:sldId id="283" r:id="rId27"/>
    <p:sldId id="284" r:id="rId28"/>
    <p:sldId id="268" r:id="rId29"/>
    <p:sldId id="310" r:id="rId30"/>
    <p:sldId id="311" r:id="rId31"/>
    <p:sldId id="312" r:id="rId32"/>
    <p:sldId id="301" r:id="rId33"/>
    <p:sldId id="302" r:id="rId34"/>
    <p:sldId id="305" r:id="rId35"/>
    <p:sldId id="304" r:id="rId36"/>
    <p:sldId id="303" r:id="rId37"/>
    <p:sldId id="265" r:id="rId38"/>
    <p:sldId id="293" r:id="rId39"/>
    <p:sldId id="314" r:id="rId40"/>
    <p:sldId id="315" r:id="rId41"/>
    <p:sldId id="316" r:id="rId42"/>
    <p:sldId id="287" r:id="rId43"/>
    <p:sldId id="292" r:id="rId44"/>
    <p:sldId id="291" r:id="rId45"/>
    <p:sldId id="288" r:id="rId46"/>
    <p:sldId id="289" r:id="rId47"/>
    <p:sldId id="290" r:id="rId48"/>
    <p:sldId id="266" r:id="rId49"/>
    <p:sldId id="306" r:id="rId50"/>
    <p:sldId id="313" r:id="rId51"/>
    <p:sldId id="274" r:id="rId52"/>
    <p:sldId id="317"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2" d="100"/>
          <a:sy n="132" d="100"/>
        </p:scale>
        <p:origin x="-1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1123B-733E-4F01-8B83-D24530315D2C}" type="datetimeFigureOut">
              <a:rPr lang="en-US" smtClean="0"/>
              <a:t>11/14/2011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8C69F2-50DE-44F9-A736-3EB1E9793386}" type="slidenum">
              <a:rPr lang="en-US" smtClean="0"/>
              <a:t>‹#›</a:t>
            </a:fld>
            <a:endParaRPr lang="en-US"/>
          </a:p>
        </p:txBody>
      </p:sp>
    </p:spTree>
    <p:extLst>
      <p:ext uri="{BB962C8B-B14F-4D97-AF65-F5344CB8AC3E}">
        <p14:creationId xmlns:p14="http://schemas.microsoft.com/office/powerpoint/2010/main" val="220118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186" t="8501" r="60126" b="9332"/>
          <a:stretch>
            <a:fillRect/>
          </a:stretch>
        </p:blipFill>
        <p:spPr bwMode="auto">
          <a:xfrm>
            <a:off x="8172450" y="5903913"/>
            <a:ext cx="9715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 y="6143625"/>
            <a:ext cx="1905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E111136F-C8BC-4D8E-8EC9-DBEA4D0F8324}" type="datetime1">
              <a:rPr lang="en-US" smtClean="0"/>
              <a:t>11/14/2011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601EF6B-E170-4932-A66C-B11DE60C1EC3}" type="slidenum">
              <a:rPr lang="en-US"/>
              <a:pPr>
                <a:defRPr/>
              </a:pPr>
              <a:t>‹#›</a:t>
            </a:fld>
            <a:endParaRPr lang="en-US"/>
          </a:p>
        </p:txBody>
      </p:sp>
    </p:spTree>
    <p:extLst>
      <p:ext uri="{BB962C8B-B14F-4D97-AF65-F5344CB8AC3E}">
        <p14:creationId xmlns:p14="http://schemas.microsoft.com/office/powerpoint/2010/main" val="254684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381E6D0-FB2D-4EBA-8E41-2012F447873B}" type="datetime1">
              <a:rPr lang="en-US" smtClean="0"/>
              <a:t>11/14/2011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01BA5B-7730-4338-A929-CCF4E62AD04F}" type="slidenum">
              <a:rPr lang="en-US"/>
              <a:pPr>
                <a:defRPr/>
              </a:pPr>
              <a:t>‹#›</a:t>
            </a:fld>
            <a:endParaRPr lang="en-US"/>
          </a:p>
        </p:txBody>
      </p:sp>
    </p:spTree>
    <p:extLst>
      <p:ext uri="{BB962C8B-B14F-4D97-AF65-F5344CB8AC3E}">
        <p14:creationId xmlns:p14="http://schemas.microsoft.com/office/powerpoint/2010/main" val="175636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75350A1-1BC1-4E49-9B26-19891B426B54}" type="datetime1">
              <a:rPr lang="en-US" smtClean="0"/>
              <a:t>11/14/2011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7F4CC6-FBC2-401F-B47B-6E15E8F7CDF0}" type="slidenum">
              <a:rPr lang="en-US"/>
              <a:pPr>
                <a:defRPr/>
              </a:pPr>
              <a:t>‹#›</a:t>
            </a:fld>
            <a:endParaRPr lang="en-US"/>
          </a:p>
        </p:txBody>
      </p:sp>
    </p:spTree>
    <p:extLst>
      <p:ext uri="{BB962C8B-B14F-4D97-AF65-F5344CB8AC3E}">
        <p14:creationId xmlns:p14="http://schemas.microsoft.com/office/powerpoint/2010/main" val="178921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952E9D-57F8-4D34-998F-BB242124624A}" type="datetime1">
              <a:rPr lang="en-US" smtClean="0"/>
              <a:t>11/14/2011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55B1BE9-E31B-4FDF-91F5-0AE007E2AB07}" type="slidenum">
              <a:rPr lang="en-US"/>
              <a:pPr>
                <a:defRPr/>
              </a:pPr>
              <a:t>‹#›</a:t>
            </a:fld>
            <a:endParaRPr lang="en-US"/>
          </a:p>
        </p:txBody>
      </p:sp>
    </p:spTree>
    <p:extLst>
      <p:ext uri="{BB962C8B-B14F-4D97-AF65-F5344CB8AC3E}">
        <p14:creationId xmlns:p14="http://schemas.microsoft.com/office/powerpoint/2010/main" val="371338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81DCD5F-2CF6-4CDA-B743-BD0BAE89C266}" type="datetime1">
              <a:rPr lang="en-US" smtClean="0"/>
              <a:t>11/14/2011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C6E8C36-05B0-4F68-9820-2AAA6625F900}" type="slidenum">
              <a:rPr lang="en-US"/>
              <a:pPr>
                <a:defRPr/>
              </a:pPr>
              <a:t>‹#›</a:t>
            </a:fld>
            <a:endParaRPr lang="en-US"/>
          </a:p>
        </p:txBody>
      </p:sp>
    </p:spTree>
    <p:extLst>
      <p:ext uri="{BB962C8B-B14F-4D97-AF65-F5344CB8AC3E}">
        <p14:creationId xmlns:p14="http://schemas.microsoft.com/office/powerpoint/2010/main" val="426308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DADF7D8-D6C4-45F6-A9C6-48DA1A3486EB}" type="datetime1">
              <a:rPr lang="en-US" smtClean="0"/>
              <a:t>11/14/2011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29604B-1444-40E0-B740-98CBDE50126C}" type="slidenum">
              <a:rPr lang="en-US"/>
              <a:pPr>
                <a:defRPr/>
              </a:pPr>
              <a:t>‹#›</a:t>
            </a:fld>
            <a:endParaRPr lang="en-US"/>
          </a:p>
        </p:txBody>
      </p:sp>
    </p:spTree>
    <p:extLst>
      <p:ext uri="{BB962C8B-B14F-4D97-AF65-F5344CB8AC3E}">
        <p14:creationId xmlns:p14="http://schemas.microsoft.com/office/powerpoint/2010/main" val="14652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Times New Roman" pitchFamily="18" charset="0"/>
                <a:cs typeface="Times New Roman" pitchFamily="18" charset="0"/>
              </a:defRPr>
            </a:lvl1pPr>
          </a:lstStyle>
          <a:p>
            <a:pPr>
              <a:defRPr/>
            </a:pPr>
            <a:fld id="{2DE3C46D-125B-417B-A4A0-83D764B2678A}" type="datetime1">
              <a:rPr lang="en-US" smtClean="0"/>
              <a:t>11/14/2011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Times New Roman" pitchFamily="18" charset="0"/>
                <a:cs typeface="Times New Roman" pitchFamily="18"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Times New Roman" pitchFamily="18" charset="0"/>
                <a:cs typeface="Times New Roman" pitchFamily="18" charset="0"/>
              </a:defRPr>
            </a:lvl1pPr>
          </a:lstStyle>
          <a:p>
            <a:pPr>
              <a:defRPr/>
            </a:pPr>
            <a:fld id="{6F9CB647-E783-4232-BE98-1B8DE0B308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8" r:id="rId2"/>
    <p:sldLayoutId id="2147483669" r:id="rId3"/>
    <p:sldLayoutId id="2147483670" r:id="rId4"/>
    <p:sldLayoutId id="2147483671" r:id="rId5"/>
    <p:sldLayoutId id="2147483672" r:id="rId6"/>
  </p:sldLayoutIdLst>
  <p:hf hdr="0" ftr="0" dt="0"/>
  <p:txStyles>
    <p:titleStyle>
      <a:lvl1pPr algn="ctr" rtl="0" fontAlgn="base">
        <a:spcBef>
          <a:spcPct val="0"/>
        </a:spcBef>
        <a:spcAft>
          <a:spcPct val="0"/>
        </a:spcAft>
        <a:defRPr sz="3200" kern="1200">
          <a:solidFill>
            <a:schemeClr val="tx1"/>
          </a:solidFill>
          <a:latin typeface="Times New Roman" pitchFamily="18" charset="0"/>
          <a:ea typeface="+mj-ea"/>
          <a:cs typeface="Times New Roman" pitchFamily="18" charset="0"/>
        </a:defRPr>
      </a:lvl1pPr>
      <a:lvl2pPr algn="ctr" rtl="0" fontAlgn="base">
        <a:spcBef>
          <a:spcPct val="0"/>
        </a:spcBef>
        <a:spcAft>
          <a:spcPct val="0"/>
        </a:spcAft>
        <a:defRPr sz="3200">
          <a:solidFill>
            <a:schemeClr val="tx1"/>
          </a:solidFill>
          <a:latin typeface="Times New Roman" pitchFamily="18" charset="0"/>
          <a:cs typeface="Times New Roman" pitchFamily="18" charset="0"/>
        </a:defRPr>
      </a:lvl2pPr>
      <a:lvl3pPr algn="ctr" rtl="0" fontAlgn="base">
        <a:spcBef>
          <a:spcPct val="0"/>
        </a:spcBef>
        <a:spcAft>
          <a:spcPct val="0"/>
        </a:spcAft>
        <a:defRPr sz="3200">
          <a:solidFill>
            <a:schemeClr val="tx1"/>
          </a:solidFill>
          <a:latin typeface="Times New Roman" pitchFamily="18" charset="0"/>
          <a:cs typeface="Times New Roman" pitchFamily="18" charset="0"/>
        </a:defRPr>
      </a:lvl3pPr>
      <a:lvl4pPr algn="ctr" rtl="0" fontAlgn="base">
        <a:spcBef>
          <a:spcPct val="0"/>
        </a:spcBef>
        <a:spcAft>
          <a:spcPct val="0"/>
        </a:spcAft>
        <a:defRPr sz="3200">
          <a:solidFill>
            <a:schemeClr val="tx1"/>
          </a:solidFill>
          <a:latin typeface="Times New Roman" pitchFamily="18" charset="0"/>
          <a:cs typeface="Times New Roman" pitchFamily="18" charset="0"/>
        </a:defRPr>
      </a:lvl4pPr>
      <a:lvl5pPr algn="ctr" rtl="0" fontAlgn="base">
        <a:spcBef>
          <a:spcPct val="0"/>
        </a:spcBef>
        <a:spcAft>
          <a:spcPct val="0"/>
        </a:spcAft>
        <a:defRPr sz="3200">
          <a:solidFill>
            <a:schemeClr val="tx1"/>
          </a:solidFill>
          <a:latin typeface="Times New Roman" pitchFamily="18" charset="0"/>
          <a:cs typeface="Times New Roman" pitchFamily="18" charset="0"/>
        </a:defRPr>
      </a:lvl5pPr>
      <a:lvl6pPr marL="457200" algn="ctr" rtl="0" fontAlgn="base">
        <a:spcBef>
          <a:spcPct val="0"/>
        </a:spcBef>
        <a:spcAft>
          <a:spcPct val="0"/>
        </a:spcAft>
        <a:defRPr sz="32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2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2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200">
          <a:solidFill>
            <a:schemeClr val="tx1"/>
          </a:solidFill>
          <a:latin typeface="Times New Roman" pitchFamily="18" charset="0"/>
          <a:cs typeface="Times New Roman" pitchFamily="18" charset="0"/>
        </a:defRPr>
      </a:lvl9pPr>
    </p:titleStyle>
    <p:bodyStyle>
      <a:lvl1pPr marL="342900" indent="-342900" algn="l" rtl="0" fontAlgn="base">
        <a:spcBef>
          <a:spcPct val="20000"/>
        </a:spcBef>
        <a:spcAft>
          <a:spcPct val="0"/>
        </a:spcAft>
        <a:buFont typeface="Wingdings" pitchFamily="2" charset="2"/>
        <a:buChar char="Ø"/>
        <a:defRPr sz="2400" kern="1200">
          <a:solidFill>
            <a:schemeClr val="tx1"/>
          </a:solidFill>
          <a:latin typeface="Times New Roman" pitchFamily="18" charset="0"/>
          <a:ea typeface="+mn-ea"/>
          <a:cs typeface="Times New Roman" pitchFamily="18" charset="0"/>
        </a:defRPr>
      </a:lvl1pPr>
      <a:lvl2pPr marL="742950" indent="-285750" algn="l" rtl="0" fontAlgn="base">
        <a:spcBef>
          <a:spcPct val="20000"/>
        </a:spcBef>
        <a:spcAft>
          <a:spcPct val="0"/>
        </a:spcAft>
        <a:buFont typeface="Wingdings" pitchFamily="2" charset="2"/>
        <a:buChar char="Ø"/>
        <a:defRPr sz="2000" kern="1200">
          <a:solidFill>
            <a:schemeClr val="tx1"/>
          </a:solidFill>
          <a:latin typeface="Times New Roman" pitchFamily="18" charset="0"/>
          <a:ea typeface="+mn-ea"/>
          <a:cs typeface="Times New Roman" pitchFamily="18" charset="0"/>
        </a:defRPr>
      </a:lvl2pPr>
      <a:lvl3pPr marL="1143000" indent="-228600" algn="l" rtl="0" fontAlgn="base">
        <a:spcBef>
          <a:spcPct val="20000"/>
        </a:spcBef>
        <a:spcAft>
          <a:spcPct val="0"/>
        </a:spcAft>
        <a:buFont typeface="Wingdings" pitchFamily="2" charset="2"/>
        <a:buChar char="Ø"/>
        <a:defRPr kern="1200">
          <a:solidFill>
            <a:schemeClr val="tx1"/>
          </a:solidFill>
          <a:latin typeface="Times New Roman" pitchFamily="18" charset="0"/>
          <a:ea typeface="+mn-ea"/>
          <a:cs typeface="Times New Roman" pitchFamily="18" charset="0"/>
        </a:defRPr>
      </a:lvl3pPr>
      <a:lvl4pPr marL="1600200" indent="-228600" algn="l" rtl="0" fontAlgn="base">
        <a:spcBef>
          <a:spcPct val="20000"/>
        </a:spcBef>
        <a:spcAft>
          <a:spcPct val="0"/>
        </a:spcAft>
        <a:buFont typeface="Wingdings" pitchFamily="2" charset="2"/>
        <a:buChar char="Ø"/>
        <a:defRPr sz="1600" kern="1200">
          <a:solidFill>
            <a:schemeClr val="tx1"/>
          </a:solidFill>
          <a:latin typeface="Times New Roman" pitchFamily="18" charset="0"/>
          <a:ea typeface="+mn-ea"/>
          <a:cs typeface="Times New Roman" pitchFamily="18" charset="0"/>
        </a:defRPr>
      </a:lvl4pPr>
      <a:lvl5pPr marL="2057400" indent="-228600" algn="l" rtl="0" fontAlgn="base">
        <a:spcBef>
          <a:spcPct val="20000"/>
        </a:spcBef>
        <a:spcAft>
          <a:spcPct val="0"/>
        </a:spcAft>
        <a:buFont typeface="Wingdings" pitchFamily="2" charset="2"/>
        <a:buChar char="Ø"/>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US" dirty="0"/>
              <a:t>Substation and Distribution Automation</a:t>
            </a:r>
            <a:endParaRPr lang="en-US" dirty="0" smtClean="0"/>
          </a:p>
        </p:txBody>
      </p:sp>
      <p:sp>
        <p:nvSpPr>
          <p:cNvPr id="3" name="Subtitle 2"/>
          <p:cNvSpPr>
            <a:spLocks noGrp="1"/>
          </p:cNvSpPr>
          <p:nvPr>
            <p:ph type="subTitle" idx="1"/>
          </p:nvPr>
        </p:nvSpPr>
        <p:spPr/>
        <p:txBody>
          <a:bodyPr/>
          <a:lstStyle/>
          <a:p>
            <a:r>
              <a:rPr lang="en-US" dirty="0"/>
              <a:t>Module </a:t>
            </a:r>
            <a:r>
              <a:rPr lang="en-US" dirty="0" smtClean="0"/>
              <a:t>10</a:t>
            </a:r>
            <a:r>
              <a:rPr lang="en-US" smtClean="0"/>
              <a:t>: </a:t>
            </a:r>
            <a:r>
              <a:rPr lang="en-US"/>
              <a:t>Introduction </a:t>
            </a:r>
            <a:r>
              <a:rPr lang="en-US"/>
              <a:t>to </a:t>
            </a:r>
            <a:r>
              <a:rPr lang="en-US" smtClean="0"/>
              <a:t>Micro-Grids</a:t>
            </a:r>
            <a:endParaRPr lang="en-US" dirty="0"/>
          </a:p>
        </p:txBody>
      </p:sp>
      <p:sp>
        <p:nvSpPr>
          <p:cNvPr id="2" name="Slide Number Placeholder 1"/>
          <p:cNvSpPr>
            <a:spLocks noGrp="1"/>
          </p:cNvSpPr>
          <p:nvPr>
            <p:ph type="sldNum" sz="quarter" idx="12"/>
          </p:nvPr>
        </p:nvSpPr>
        <p:spPr/>
        <p:txBody>
          <a:bodyPr/>
          <a:lstStyle/>
          <a:p>
            <a:pPr>
              <a:defRPr/>
            </a:pPr>
            <a:fld id="{F601EF6B-E170-4932-A66C-B11DE60C1EC3}"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heterogeneous power quality and reliability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491288" cy="43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615696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10</a:t>
            </a:fld>
            <a:endParaRPr lang="en-US"/>
          </a:p>
        </p:txBody>
      </p:sp>
    </p:spTree>
    <p:extLst>
      <p:ext uri="{BB962C8B-B14F-4D97-AF65-F5344CB8AC3E}">
        <p14:creationId xmlns:p14="http://schemas.microsoft.com/office/powerpoint/2010/main" val="2783671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microgrids</a:t>
            </a:r>
            <a:endParaRPr lang="en-US" dirty="0"/>
          </a:p>
        </p:txBody>
      </p:sp>
      <p:sp>
        <p:nvSpPr>
          <p:cNvPr id="3" name="Content Placeholder 2"/>
          <p:cNvSpPr>
            <a:spLocks noGrp="1"/>
          </p:cNvSpPr>
          <p:nvPr>
            <p:ph idx="1"/>
          </p:nvPr>
        </p:nvSpPr>
        <p:spPr/>
        <p:txBody>
          <a:bodyPr>
            <a:normAutofit/>
          </a:bodyPr>
          <a:lstStyle/>
          <a:p>
            <a:r>
              <a:rPr lang="en-US" dirty="0" smtClean="0"/>
              <a:t>Utility Microgrids: Urban and rural</a:t>
            </a:r>
          </a:p>
          <a:p>
            <a:pPr lvl="1"/>
            <a:r>
              <a:rPr lang="en-US" dirty="0" smtClean="0"/>
              <a:t>Objectives: Outage management and renewable integration</a:t>
            </a:r>
          </a:p>
          <a:p>
            <a:pPr lvl="1"/>
            <a:r>
              <a:rPr lang="en-US" dirty="0" smtClean="0"/>
              <a:t>Transition to grid independent or isolated operation: faults, maintenance</a:t>
            </a:r>
          </a:p>
          <a:p>
            <a:r>
              <a:rPr lang="en-US" dirty="0" smtClean="0"/>
              <a:t>Industrial/commercial microgrids: multi- and single-facility</a:t>
            </a:r>
          </a:p>
          <a:p>
            <a:pPr lvl="1"/>
            <a:r>
              <a:rPr lang="en-US" dirty="0" smtClean="0"/>
              <a:t>Objectives: Power quality, reliability and efficiency</a:t>
            </a:r>
          </a:p>
          <a:p>
            <a:pPr lvl="1"/>
            <a:r>
              <a:rPr lang="en-US" dirty="0"/>
              <a:t>Transition to grid independent or isolated operation: </a:t>
            </a:r>
            <a:r>
              <a:rPr lang="en-US" dirty="0" smtClean="0"/>
              <a:t>faults, power quality, energy price, maintenance</a:t>
            </a:r>
          </a:p>
          <a:p>
            <a:r>
              <a:rPr lang="en-US" dirty="0" smtClean="0"/>
              <a:t>Remote microgrids</a:t>
            </a:r>
          </a:p>
          <a:p>
            <a:pPr lvl="1"/>
            <a:r>
              <a:rPr lang="en-US" dirty="0" smtClean="0"/>
              <a:t>Objectives: Electrification of remote areas, reduce fuel consumption through renewable integration</a:t>
            </a:r>
          </a:p>
          <a:p>
            <a:pPr lvl="1"/>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11</a:t>
            </a:fld>
            <a:endParaRPr lang="en-US"/>
          </a:p>
        </p:txBody>
      </p:sp>
    </p:spTree>
    <p:extLst>
      <p:ext uri="{BB962C8B-B14F-4D97-AF65-F5344CB8AC3E}">
        <p14:creationId xmlns:p14="http://schemas.microsoft.com/office/powerpoint/2010/main" val="2413970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a:t>
            </a:r>
            <a:r>
              <a:rPr lang="en-US" dirty="0"/>
              <a:t>c</a:t>
            </a:r>
            <a:r>
              <a:rPr lang="en-US" dirty="0" smtClean="0"/>
              <a:t>omponents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177088" cy="424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0600" y="5864423"/>
            <a:ext cx="7467600" cy="307777"/>
          </a:xfrm>
          <a:prstGeom prst="rect">
            <a:avLst/>
          </a:prstGeom>
        </p:spPr>
        <p:txBody>
          <a:bodyPr wrap="square">
            <a:spAutoFit/>
          </a:bodyPr>
          <a:lstStyle/>
          <a:p>
            <a:r>
              <a:rPr lang="en-US" sz="1400" dirty="0"/>
              <a:t>B. </a:t>
            </a:r>
            <a:r>
              <a:rPr lang="en-US" sz="1400" dirty="0" err="1"/>
              <a:t>Kroposki</a:t>
            </a:r>
            <a:r>
              <a:rPr lang="en-US" sz="1400" dirty="0"/>
              <a:t> et al, “Making microgrids work,”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12</a:t>
            </a:fld>
            <a:endParaRPr lang="en-US"/>
          </a:p>
        </p:txBody>
      </p:sp>
    </p:spTree>
    <p:extLst>
      <p:ext uri="{BB962C8B-B14F-4D97-AF65-F5344CB8AC3E}">
        <p14:creationId xmlns:p14="http://schemas.microsoft.com/office/powerpoint/2010/main" val="879055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generation</a:t>
            </a:r>
            <a:endParaRPr lang="en-US" dirty="0"/>
          </a:p>
        </p:txBody>
      </p:sp>
      <p:sp>
        <p:nvSpPr>
          <p:cNvPr id="3" name="Content Placeholder 2"/>
          <p:cNvSpPr>
            <a:spLocks noGrp="1"/>
          </p:cNvSpPr>
          <p:nvPr>
            <p:ph idx="1"/>
          </p:nvPr>
        </p:nvSpPr>
        <p:spPr/>
        <p:txBody>
          <a:bodyPr/>
          <a:lstStyle/>
          <a:p>
            <a:r>
              <a:rPr lang="en-US" dirty="0" smtClean="0"/>
              <a:t>Combined heat and power systems</a:t>
            </a:r>
          </a:p>
          <a:p>
            <a:r>
              <a:rPr lang="en-US" dirty="0" smtClean="0"/>
              <a:t>Photovoltaic generators</a:t>
            </a:r>
          </a:p>
          <a:p>
            <a:r>
              <a:rPr lang="en-US" dirty="0" smtClean="0"/>
              <a:t>Wind turbines</a:t>
            </a:r>
          </a:p>
          <a:p>
            <a:r>
              <a:rPr lang="en-US" dirty="0" err="1" smtClean="0"/>
              <a:t>Microturbines</a:t>
            </a:r>
            <a:endParaRPr lang="en-US" dirty="0" smtClean="0"/>
          </a:p>
          <a:p>
            <a:r>
              <a:rPr lang="en-US" dirty="0" smtClean="0"/>
              <a:t>Fuel cells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13</a:t>
            </a:fld>
            <a:endParaRPr lang="en-US"/>
          </a:p>
        </p:txBody>
      </p:sp>
    </p:spTree>
    <p:extLst>
      <p:ext uri="{BB962C8B-B14F-4D97-AF65-F5344CB8AC3E}">
        <p14:creationId xmlns:p14="http://schemas.microsoft.com/office/powerpoint/2010/main" val="2124765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Storage</a:t>
            </a:r>
            <a:endParaRPr lang="en-US" dirty="0"/>
          </a:p>
        </p:txBody>
      </p:sp>
      <p:sp>
        <p:nvSpPr>
          <p:cNvPr id="3" name="Content Placeholder 2"/>
          <p:cNvSpPr>
            <a:spLocks noGrp="1"/>
          </p:cNvSpPr>
          <p:nvPr>
            <p:ph idx="1"/>
          </p:nvPr>
        </p:nvSpPr>
        <p:spPr/>
        <p:txBody>
          <a:bodyPr/>
          <a:lstStyle/>
          <a:p>
            <a:r>
              <a:rPr lang="en-US" dirty="0" smtClean="0"/>
              <a:t>Community storage (e.g. batteries, flywheels)</a:t>
            </a:r>
          </a:p>
          <a:p>
            <a:r>
              <a:rPr lang="en-US" dirty="0" smtClean="0"/>
              <a:t>Thermal storage</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14</a:t>
            </a:fld>
            <a:endParaRPr lang="en-US"/>
          </a:p>
        </p:txBody>
      </p:sp>
    </p:spTree>
    <p:extLst>
      <p:ext uri="{BB962C8B-B14F-4D97-AF65-F5344CB8AC3E}">
        <p14:creationId xmlns:p14="http://schemas.microsoft.com/office/powerpoint/2010/main" val="3070291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response</a:t>
            </a:r>
            <a:endParaRPr lang="en-US" dirty="0"/>
          </a:p>
        </p:txBody>
      </p:sp>
      <p:sp>
        <p:nvSpPr>
          <p:cNvPr id="3" name="Content Placeholder 2"/>
          <p:cNvSpPr>
            <a:spLocks noGrp="1"/>
          </p:cNvSpPr>
          <p:nvPr>
            <p:ph idx="1"/>
          </p:nvPr>
        </p:nvSpPr>
        <p:spPr/>
        <p:txBody>
          <a:bodyPr/>
          <a:lstStyle/>
          <a:p>
            <a:r>
              <a:rPr lang="en-US" dirty="0" smtClean="0"/>
              <a:t>Sensitivity to electricity price</a:t>
            </a:r>
          </a:p>
          <a:p>
            <a:r>
              <a:rPr lang="en-US" dirty="0" smtClean="0"/>
              <a:t>Grid support for stressed condition</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15</a:t>
            </a:fld>
            <a:endParaRPr lang="en-US"/>
          </a:p>
        </p:txBody>
      </p:sp>
    </p:spTree>
    <p:extLst>
      <p:ext uri="{BB962C8B-B14F-4D97-AF65-F5344CB8AC3E}">
        <p14:creationId xmlns:p14="http://schemas.microsoft.com/office/powerpoint/2010/main" val="1631179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Interconnection switch</a:t>
            </a:r>
            <a:endParaRPr lang="en-US" dirty="0"/>
          </a:p>
        </p:txBody>
      </p:sp>
      <p:sp>
        <p:nvSpPr>
          <p:cNvPr id="4" name="Content Placeholder 3"/>
          <p:cNvSpPr>
            <a:spLocks noGrp="1"/>
          </p:cNvSpPr>
          <p:nvPr>
            <p:ph sz="half" idx="1"/>
          </p:nvPr>
        </p:nvSpPr>
        <p:spPr/>
        <p:txBody>
          <a:bodyPr/>
          <a:lstStyle/>
          <a:p>
            <a:r>
              <a:rPr lang="en-US" dirty="0" smtClean="0"/>
              <a:t>Consolidated power switching protective relay metering and communications</a:t>
            </a:r>
          </a:p>
          <a:p>
            <a:r>
              <a:rPr lang="en-US" dirty="0" smtClean="0"/>
              <a:t>Either circuit breaker or semiconductor-based static switches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81200"/>
            <a:ext cx="4694541"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490260" y="5334000"/>
            <a:ext cx="4348940" cy="461665"/>
          </a:xfrm>
          <a:prstGeom prst="rect">
            <a:avLst/>
          </a:prstGeom>
        </p:spPr>
        <p:txBody>
          <a:bodyPr wrap="square">
            <a:spAutoFit/>
          </a:bodyPr>
          <a:lstStyle/>
          <a:p>
            <a:r>
              <a:rPr lang="en-US" sz="1200" dirty="0"/>
              <a:t>B. </a:t>
            </a:r>
            <a:r>
              <a:rPr lang="en-US" sz="1200" dirty="0" err="1"/>
              <a:t>Kroposki</a:t>
            </a:r>
            <a:r>
              <a:rPr lang="en-US" sz="1200" dirty="0"/>
              <a:t> et al, “Making microgrids work,” IEEE Power &amp; Energy Magazine, May/June 2008</a:t>
            </a:r>
          </a:p>
        </p:txBody>
      </p:sp>
      <p:sp>
        <p:nvSpPr>
          <p:cNvPr id="3" name="Slide Number Placeholder 2"/>
          <p:cNvSpPr>
            <a:spLocks noGrp="1"/>
          </p:cNvSpPr>
          <p:nvPr>
            <p:ph type="sldNum" sz="quarter" idx="12"/>
          </p:nvPr>
        </p:nvSpPr>
        <p:spPr/>
        <p:txBody>
          <a:bodyPr/>
          <a:lstStyle/>
          <a:p>
            <a:pPr>
              <a:defRPr/>
            </a:pPr>
            <a:fld id="{0B7F4CC6-FBC2-401F-B47B-6E15E8F7CDF0}" type="slidenum">
              <a:rPr lang="en-US" smtClean="0"/>
              <a:pPr>
                <a:defRPr/>
              </a:pPr>
              <a:t>16</a:t>
            </a:fld>
            <a:endParaRPr lang="en-US"/>
          </a:p>
        </p:txBody>
      </p:sp>
    </p:spTree>
    <p:extLst>
      <p:ext uri="{BB962C8B-B14F-4D97-AF65-F5344CB8AC3E}">
        <p14:creationId xmlns:p14="http://schemas.microsoft.com/office/powerpoint/2010/main" val="169588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topologies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477000" cy="459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6200001"/>
            <a:ext cx="7543800" cy="276999"/>
          </a:xfrm>
          <a:prstGeom prst="rect">
            <a:avLst/>
          </a:prstGeom>
        </p:spPr>
        <p:txBody>
          <a:bodyPr wrap="square">
            <a:spAutoFit/>
          </a:bodyPr>
          <a:lstStyle/>
          <a:p>
            <a:r>
              <a:rPr lang="en-US" sz="1200" dirty="0"/>
              <a:t>J. </a:t>
            </a:r>
            <a:r>
              <a:rPr lang="en-US" sz="1200" dirty="0" err="1"/>
              <a:t>Driesen</a:t>
            </a:r>
            <a:r>
              <a:rPr lang="en-US" sz="1200" dirty="0"/>
              <a:t> et al, “Design for distributed energy resources,”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17</a:t>
            </a:fld>
            <a:endParaRPr lang="en-US"/>
          </a:p>
        </p:txBody>
      </p:sp>
    </p:spTree>
    <p:extLst>
      <p:ext uri="{BB962C8B-B14F-4D97-AF65-F5344CB8AC3E}">
        <p14:creationId xmlns:p14="http://schemas.microsoft.com/office/powerpoint/2010/main" val="3271900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Microgrids typical topologies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629535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18</a:t>
            </a:fld>
            <a:endParaRPr lang="en-US"/>
          </a:p>
        </p:txBody>
      </p:sp>
    </p:spTree>
    <p:extLst>
      <p:ext uri="{BB962C8B-B14F-4D97-AF65-F5344CB8AC3E}">
        <p14:creationId xmlns:p14="http://schemas.microsoft.com/office/powerpoint/2010/main" val="977649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electric power system (EPS) island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6686550"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19</a:t>
            </a:fld>
            <a:endParaRPr lang="en-US"/>
          </a:p>
        </p:txBody>
      </p:sp>
    </p:spTree>
    <p:extLst>
      <p:ext uri="{BB962C8B-B14F-4D97-AF65-F5344CB8AC3E}">
        <p14:creationId xmlns:p14="http://schemas.microsoft.com/office/powerpoint/2010/main" val="218663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Course Outline</a:t>
            </a:r>
          </a:p>
        </p:txBody>
      </p:sp>
      <p:sp>
        <p:nvSpPr>
          <p:cNvPr id="2" name="Content Placeholder 1"/>
          <p:cNvSpPr>
            <a:spLocks noGrp="1"/>
          </p:cNvSpPr>
          <p:nvPr>
            <p:ph idx="1"/>
          </p:nvPr>
        </p:nvSpPr>
        <p:spPr/>
        <p:txBody>
          <a:bodyPr/>
          <a:lstStyle/>
          <a:p>
            <a:r>
              <a:rPr lang="en-US" dirty="0"/>
              <a:t>Module 1: Development of the modern distribution systems</a:t>
            </a:r>
          </a:p>
          <a:p>
            <a:r>
              <a:rPr lang="en-US" dirty="0"/>
              <a:t>Module 2: Modeling of distribution level components</a:t>
            </a:r>
          </a:p>
          <a:p>
            <a:r>
              <a:rPr lang="en-US" dirty="0"/>
              <a:t>Module 3: Distribution level power flow</a:t>
            </a:r>
          </a:p>
          <a:p>
            <a:r>
              <a:rPr lang="en-US" dirty="0"/>
              <a:t>Module 4: Voltage control devices</a:t>
            </a:r>
          </a:p>
          <a:p>
            <a:r>
              <a:rPr lang="en-US" dirty="0"/>
              <a:t>Module 5: Substation design and automation</a:t>
            </a:r>
          </a:p>
          <a:p>
            <a:r>
              <a:rPr lang="en-US" dirty="0"/>
              <a:t>Module 6: Volt-VAR optimization</a:t>
            </a:r>
          </a:p>
          <a:p>
            <a:r>
              <a:rPr lang="en-US" dirty="0"/>
              <a:t>Module 7: Energy storage and electric vehicles</a:t>
            </a:r>
          </a:p>
          <a:p>
            <a:r>
              <a:rPr lang="en-US" dirty="0"/>
              <a:t>Module 8: Demand response</a:t>
            </a:r>
          </a:p>
          <a:p>
            <a:r>
              <a:rPr lang="en-US" dirty="0"/>
              <a:t>Module 9: Automated switching and reconfiguration</a:t>
            </a:r>
          </a:p>
          <a:p>
            <a:r>
              <a:rPr lang="en-US" b="1" dirty="0"/>
              <a:t>Module 10: Introduction to </a:t>
            </a:r>
            <a:r>
              <a:rPr lang="en-US" b="1" dirty="0" smtClean="0"/>
              <a:t>microgrids</a:t>
            </a:r>
            <a:endParaRPr lang="en-US" b="1" dirty="0"/>
          </a:p>
          <a:p>
            <a:endParaRPr lang="en-US"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a:t>
            </a:fld>
            <a:endParaRPr lang="en-US"/>
          </a:p>
        </p:txBody>
      </p:sp>
    </p:spTree>
    <p:extLst>
      <p:ext uri="{BB962C8B-B14F-4D97-AF65-F5344CB8AC3E}">
        <p14:creationId xmlns:p14="http://schemas.microsoft.com/office/powerpoint/2010/main" val="2031864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island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905000"/>
            <a:ext cx="6546850" cy="45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20</a:t>
            </a:fld>
            <a:endParaRPr lang="en-US"/>
          </a:p>
        </p:txBody>
      </p:sp>
    </p:spTree>
    <p:extLst>
      <p:ext uri="{BB962C8B-B14F-4D97-AF65-F5344CB8AC3E}">
        <p14:creationId xmlns:p14="http://schemas.microsoft.com/office/powerpoint/2010/main" val="4104402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Lateral island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2547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21</a:t>
            </a:fld>
            <a:endParaRPr lang="en-US"/>
          </a:p>
        </p:txBody>
      </p:sp>
    </p:spTree>
    <p:extLst>
      <p:ext uri="{BB962C8B-B14F-4D97-AF65-F5344CB8AC3E}">
        <p14:creationId xmlns:p14="http://schemas.microsoft.com/office/powerpoint/2010/main" val="3317250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island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981200"/>
            <a:ext cx="642620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22</a:t>
            </a:fld>
            <a:endParaRPr lang="en-US"/>
          </a:p>
        </p:txBody>
      </p:sp>
    </p:spTree>
    <p:extLst>
      <p:ext uri="{BB962C8B-B14F-4D97-AF65-F5344CB8AC3E}">
        <p14:creationId xmlns:p14="http://schemas.microsoft.com/office/powerpoint/2010/main" val="2794175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bus island</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72" y="1905000"/>
            <a:ext cx="64262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23</a:t>
            </a:fld>
            <a:endParaRPr lang="en-US"/>
          </a:p>
        </p:txBody>
      </p:sp>
    </p:spTree>
    <p:extLst>
      <p:ext uri="{BB962C8B-B14F-4D97-AF65-F5344CB8AC3E}">
        <p14:creationId xmlns:p14="http://schemas.microsoft.com/office/powerpoint/2010/main" val="4216684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island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447800"/>
            <a:ext cx="6502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24</a:t>
            </a:fld>
            <a:endParaRPr lang="en-US"/>
          </a:p>
        </p:txBody>
      </p:sp>
    </p:spTree>
    <p:extLst>
      <p:ext uri="{BB962C8B-B14F-4D97-AF65-F5344CB8AC3E}">
        <p14:creationId xmlns:p14="http://schemas.microsoft.com/office/powerpoint/2010/main" val="2362766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Adjacent circuit island</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1371600"/>
            <a:ext cx="677545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25</a:t>
            </a:fld>
            <a:endParaRPr lang="en-US"/>
          </a:p>
        </p:txBody>
      </p:sp>
    </p:spTree>
    <p:extLst>
      <p:ext uri="{BB962C8B-B14F-4D97-AF65-F5344CB8AC3E}">
        <p14:creationId xmlns:p14="http://schemas.microsoft.com/office/powerpoint/2010/main" val="3581803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exchange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75" y="1676400"/>
            <a:ext cx="652145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26</a:t>
            </a:fld>
            <a:endParaRPr lang="en-US"/>
          </a:p>
        </p:txBody>
      </p:sp>
    </p:spTree>
    <p:extLst>
      <p:ext uri="{BB962C8B-B14F-4D97-AF65-F5344CB8AC3E}">
        <p14:creationId xmlns:p14="http://schemas.microsoft.com/office/powerpoint/2010/main" val="3498878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91189"/>
            <a:ext cx="6305550" cy="475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27</a:t>
            </a:fld>
            <a:endParaRPr lang="en-US"/>
          </a:p>
        </p:txBody>
      </p:sp>
    </p:spTree>
    <p:extLst>
      <p:ext uri="{BB962C8B-B14F-4D97-AF65-F5344CB8AC3E}">
        <p14:creationId xmlns:p14="http://schemas.microsoft.com/office/powerpoint/2010/main" val="264680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microgrid implementations</a:t>
            </a:r>
            <a:endParaRPr lang="en-US" dirty="0"/>
          </a:p>
        </p:txBody>
      </p:sp>
      <p:sp>
        <p:nvSpPr>
          <p:cNvPr id="3" name="Content Placeholder 2"/>
          <p:cNvSpPr>
            <a:spLocks noGrp="1"/>
          </p:cNvSpPr>
          <p:nvPr>
            <p:ph idx="1"/>
          </p:nvPr>
        </p:nvSpPr>
        <p:spPr/>
        <p:txBody>
          <a:bodyPr>
            <a:normAutofit/>
          </a:bodyPr>
          <a:lstStyle/>
          <a:p>
            <a:r>
              <a:rPr lang="en-US" dirty="0" smtClean="0"/>
              <a:t>USA:</a:t>
            </a:r>
          </a:p>
          <a:p>
            <a:pPr lvl="1"/>
            <a:r>
              <a:rPr lang="en-US" dirty="0" smtClean="0"/>
              <a:t>Dolan technology center (Ohio)</a:t>
            </a:r>
          </a:p>
          <a:p>
            <a:pPr lvl="1"/>
            <a:r>
              <a:rPr lang="en-US" dirty="0" smtClean="0"/>
              <a:t>GE global research microgrid: microgrid energy management (demonstration to end in 2008?)</a:t>
            </a:r>
          </a:p>
          <a:p>
            <a:pPr lvl="1"/>
            <a:r>
              <a:rPr lang="en-US" dirty="0" smtClean="0"/>
              <a:t>Perfect power at the Illinois Institute of Technology</a:t>
            </a:r>
          </a:p>
          <a:p>
            <a:pPr lvl="1"/>
            <a:r>
              <a:rPr lang="en-US" dirty="0" smtClean="0"/>
              <a:t>Military bases: </a:t>
            </a:r>
            <a:r>
              <a:rPr lang="en-US" dirty="0" err="1" smtClean="0"/>
              <a:t>Twentynine</a:t>
            </a:r>
            <a:r>
              <a:rPr lang="en-US" dirty="0" smtClean="0"/>
              <a:t> </a:t>
            </a:r>
            <a:r>
              <a:rPr lang="en-US" dirty="0"/>
              <a:t>Palms </a:t>
            </a:r>
            <a:r>
              <a:rPr lang="en-US" dirty="0" smtClean="0"/>
              <a:t>Microgrid (GE), </a:t>
            </a:r>
            <a:r>
              <a:rPr lang="en-US" dirty="0"/>
              <a:t>Fort </a:t>
            </a:r>
            <a:r>
              <a:rPr lang="en-US" dirty="0" smtClean="0"/>
              <a:t>Bragg</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28</a:t>
            </a:fld>
            <a:endParaRPr lang="en-US"/>
          </a:p>
        </p:txBody>
      </p:sp>
    </p:spTree>
    <p:extLst>
      <p:ext uri="{BB962C8B-B14F-4D97-AF65-F5344CB8AC3E}">
        <p14:creationId xmlns:p14="http://schemas.microsoft.com/office/powerpoint/2010/main" val="325718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a:t>
            </a:r>
            <a:r>
              <a:rPr lang="en-US" dirty="0" smtClean="0"/>
              <a:t>implementations (…cont’d 1)</a:t>
            </a:r>
            <a:endParaRPr lang="en-US" dirty="0"/>
          </a:p>
        </p:txBody>
      </p:sp>
      <p:sp>
        <p:nvSpPr>
          <p:cNvPr id="3" name="Content Placeholder 2"/>
          <p:cNvSpPr>
            <a:spLocks noGrp="1"/>
          </p:cNvSpPr>
          <p:nvPr>
            <p:ph idx="1"/>
          </p:nvPr>
        </p:nvSpPr>
        <p:spPr/>
        <p:txBody>
          <a:bodyPr>
            <a:normAutofit/>
          </a:bodyPr>
          <a:lstStyle/>
          <a:p>
            <a:r>
              <a:rPr lang="en-US" dirty="0"/>
              <a:t>Europe:</a:t>
            </a:r>
          </a:p>
          <a:p>
            <a:pPr lvl="1"/>
            <a:r>
              <a:rPr lang="en-US" dirty="0" err="1"/>
              <a:t>Kythnos</a:t>
            </a:r>
            <a:r>
              <a:rPr lang="en-US" dirty="0"/>
              <a:t> island (Greece)</a:t>
            </a:r>
          </a:p>
          <a:p>
            <a:pPr lvl="1"/>
            <a:r>
              <a:rPr lang="en-US" dirty="0" err="1"/>
              <a:t>Continuon’s</a:t>
            </a:r>
            <a:r>
              <a:rPr lang="en-US" dirty="0"/>
              <a:t> MV/LV facility (Netherlands)</a:t>
            </a:r>
          </a:p>
          <a:p>
            <a:pPr lvl="1"/>
            <a:r>
              <a:rPr lang="en-US" dirty="0"/>
              <a:t>MVV Residential demonstration (Germany)</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29</a:t>
            </a:fld>
            <a:endParaRPr lang="en-US"/>
          </a:p>
        </p:txBody>
      </p:sp>
    </p:spTree>
    <p:extLst>
      <p:ext uri="{BB962C8B-B14F-4D97-AF65-F5344CB8AC3E}">
        <p14:creationId xmlns:p14="http://schemas.microsoft.com/office/powerpoint/2010/main" val="1220144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p:txBody>
          <a:bodyPr>
            <a:normAutofit/>
          </a:bodyPr>
          <a:lstStyle/>
          <a:p>
            <a:r>
              <a:rPr lang="en-US" dirty="0"/>
              <a:t>N. </a:t>
            </a:r>
            <a:r>
              <a:rPr lang="en-US" dirty="0" err="1"/>
              <a:t>Hatziargyriou</a:t>
            </a:r>
            <a:r>
              <a:rPr lang="en-US" dirty="0"/>
              <a:t> et al, “Microgrids” IEEE Power &amp; Energy </a:t>
            </a:r>
            <a:r>
              <a:rPr lang="en-US" dirty="0" smtClean="0"/>
              <a:t>Magazine</a:t>
            </a:r>
            <a:r>
              <a:rPr lang="en-US" dirty="0"/>
              <a:t>, July/August </a:t>
            </a:r>
            <a:r>
              <a:rPr lang="en-US" dirty="0" smtClean="0"/>
              <a:t>2007</a:t>
            </a:r>
          </a:p>
          <a:p>
            <a:r>
              <a:rPr lang="en-US" dirty="0" smtClean="0"/>
              <a:t>J. </a:t>
            </a:r>
            <a:r>
              <a:rPr lang="en-US" dirty="0" err="1" smtClean="0"/>
              <a:t>Driesen</a:t>
            </a:r>
            <a:r>
              <a:rPr lang="en-US" dirty="0" smtClean="0"/>
              <a:t> </a:t>
            </a:r>
            <a:r>
              <a:rPr lang="en-US" dirty="0"/>
              <a:t>et al, </a:t>
            </a:r>
            <a:r>
              <a:rPr lang="en-US" dirty="0" smtClean="0"/>
              <a:t>“Design for distributed energy resources,” </a:t>
            </a:r>
            <a:r>
              <a:rPr lang="en-US" dirty="0"/>
              <a:t>IEEE Power &amp; Energy Magazine, May/June 2008</a:t>
            </a:r>
            <a:endParaRPr lang="en-US" dirty="0" smtClean="0"/>
          </a:p>
          <a:p>
            <a:r>
              <a:rPr lang="en-US" dirty="0" smtClean="0"/>
              <a:t>B. </a:t>
            </a:r>
            <a:r>
              <a:rPr lang="en-US" dirty="0" err="1" smtClean="0"/>
              <a:t>Kroposki</a:t>
            </a:r>
            <a:r>
              <a:rPr lang="en-US" dirty="0" smtClean="0"/>
              <a:t> et al, “Making microgrids work,” IEEE </a:t>
            </a:r>
            <a:r>
              <a:rPr lang="en-US" dirty="0"/>
              <a:t>Power &amp; Energy Magazine, </a:t>
            </a:r>
            <a:r>
              <a:rPr lang="en-US" dirty="0" smtClean="0"/>
              <a:t>May/June 2008</a:t>
            </a:r>
          </a:p>
          <a:p>
            <a:r>
              <a:rPr lang="en-US" dirty="0" smtClean="0"/>
              <a:t>F. </a:t>
            </a:r>
            <a:r>
              <a:rPr lang="en-US" dirty="0" err="1" smtClean="0"/>
              <a:t>Katiraei</a:t>
            </a:r>
            <a:r>
              <a:rPr lang="en-US" dirty="0" smtClean="0"/>
              <a:t> </a:t>
            </a:r>
            <a:r>
              <a:rPr lang="en-US" dirty="0"/>
              <a:t>et al, “</a:t>
            </a:r>
            <a:r>
              <a:rPr lang="en-US" dirty="0" smtClean="0"/>
              <a:t>Microgrids management,” </a:t>
            </a:r>
            <a:r>
              <a:rPr lang="en-US" dirty="0"/>
              <a:t>IEEE Power &amp; Energy Magazine, May/June </a:t>
            </a:r>
            <a:r>
              <a:rPr lang="en-US" dirty="0" smtClean="0"/>
              <a:t>2008</a:t>
            </a:r>
          </a:p>
          <a:p>
            <a:r>
              <a:rPr lang="en-US" dirty="0" smtClean="0"/>
              <a:t>C</a:t>
            </a:r>
            <a:r>
              <a:rPr lang="en-US" dirty="0"/>
              <a:t>. </a:t>
            </a:r>
            <a:r>
              <a:rPr lang="en-US" dirty="0" err="1"/>
              <a:t>Marnay</a:t>
            </a:r>
            <a:r>
              <a:rPr lang="en-US" dirty="0"/>
              <a:t> et al “Future Roles of </a:t>
            </a:r>
            <a:r>
              <a:rPr lang="en-US" dirty="0" err="1"/>
              <a:t>Milli</a:t>
            </a:r>
            <a:r>
              <a:rPr lang="en-US" dirty="0"/>
              <a:t>-, Micro-, and Nano- Grids,” CIGRÉ International Symposium, Bologna, Italy, September, </a:t>
            </a:r>
            <a:r>
              <a:rPr lang="en-US" dirty="0" smtClean="0"/>
              <a:t>2011</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a:t>
            </a:fld>
            <a:endParaRPr lang="en-US"/>
          </a:p>
        </p:txBody>
      </p:sp>
    </p:spTree>
    <p:extLst>
      <p:ext uri="{BB962C8B-B14F-4D97-AF65-F5344CB8AC3E}">
        <p14:creationId xmlns:p14="http://schemas.microsoft.com/office/powerpoint/2010/main" val="1253955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a:t>
            </a:r>
            <a:r>
              <a:rPr lang="en-US" dirty="0" smtClean="0"/>
              <a:t>implementations </a:t>
            </a:r>
            <a:r>
              <a:rPr lang="en-US" dirty="0"/>
              <a:t>(…cont’d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a:t>Japan (motivated by compensation of local variability and present itself as constant load to the grid):</a:t>
            </a:r>
          </a:p>
          <a:p>
            <a:pPr lvl="1"/>
            <a:r>
              <a:rPr lang="en-US" dirty="0"/>
              <a:t>Aomori (PV, WT, and biogas, biomass, provide electricity and heat, lead acid battery, )</a:t>
            </a:r>
          </a:p>
          <a:p>
            <a:pPr lvl="1"/>
            <a:r>
              <a:rPr lang="en-US" dirty="0"/>
              <a:t>Aichi (fuel cells, biogas, PV, </a:t>
            </a:r>
            <a:r>
              <a:rPr lang="en-US" dirty="0" err="1"/>
              <a:t>NaS</a:t>
            </a:r>
            <a:r>
              <a:rPr lang="en-US" dirty="0"/>
              <a:t> battery, islanding tests)</a:t>
            </a:r>
          </a:p>
          <a:p>
            <a:pPr lvl="1"/>
            <a:r>
              <a:rPr lang="en-US" dirty="0"/>
              <a:t>Kyoto (PV, WT, biogas, fuel cells, battery)</a:t>
            </a:r>
          </a:p>
          <a:p>
            <a:pPr lvl="1"/>
            <a:r>
              <a:rPr lang="en-US" dirty="0"/>
              <a:t>Sendai (demonstrate multiple PQR levels)</a:t>
            </a:r>
          </a:p>
          <a:p>
            <a:pPr lvl="1"/>
            <a:r>
              <a:rPr lang="en-US" dirty="0"/>
              <a:t>Private sector: Shimizu Corporation, Tokyo Gas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30</a:t>
            </a:fld>
            <a:endParaRPr lang="en-US"/>
          </a:p>
        </p:txBody>
      </p:sp>
    </p:spTree>
    <p:extLst>
      <p:ext uri="{BB962C8B-B14F-4D97-AF65-F5344CB8AC3E}">
        <p14:creationId xmlns:p14="http://schemas.microsoft.com/office/powerpoint/2010/main" val="716241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implementations (…cont’d 2)</a:t>
            </a:r>
          </a:p>
        </p:txBody>
      </p:sp>
      <p:sp>
        <p:nvSpPr>
          <p:cNvPr id="3" name="Content Placeholder 2"/>
          <p:cNvSpPr>
            <a:spLocks noGrp="1"/>
          </p:cNvSpPr>
          <p:nvPr>
            <p:ph idx="1"/>
          </p:nvPr>
        </p:nvSpPr>
        <p:spPr/>
        <p:txBody>
          <a:bodyPr/>
          <a:lstStyle/>
          <a:p>
            <a:r>
              <a:rPr lang="en-US" dirty="0"/>
              <a:t>Canada</a:t>
            </a:r>
          </a:p>
          <a:p>
            <a:pPr lvl="1"/>
            <a:r>
              <a:rPr lang="en-US" dirty="0"/>
              <a:t>Autonomous remote microgrids: </a:t>
            </a:r>
            <a:r>
              <a:rPr lang="en-US" dirty="0" err="1"/>
              <a:t>Ramea</a:t>
            </a:r>
            <a:r>
              <a:rPr lang="en-US" dirty="0"/>
              <a:t> (wind-diesel, 1.2MW peak load, 395kW wind)</a:t>
            </a:r>
          </a:p>
          <a:p>
            <a:pPr lvl="1"/>
            <a:r>
              <a:rPr lang="en-US" dirty="0"/>
              <a:t>Grid connected: Fortis-Alberta (hydro-wind)</a:t>
            </a:r>
          </a:p>
          <a:p>
            <a:pPr lvl="1"/>
            <a:r>
              <a:rPr lang="en-US" dirty="0"/>
              <a:t>Planned microgrid islanding: BC Hydro Boston Bar (3MW peak load, 8.64MW run-of-river hydro), Hydro Quebec (15MW load, 31MW steam)</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31</a:t>
            </a:fld>
            <a:endParaRPr lang="en-US"/>
          </a:p>
        </p:txBody>
      </p:sp>
    </p:spTree>
    <p:extLst>
      <p:ext uri="{BB962C8B-B14F-4D97-AF65-F5344CB8AC3E}">
        <p14:creationId xmlns:p14="http://schemas.microsoft.com/office/powerpoint/2010/main" val="429619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Sendai, Japan Microgrid</a:t>
            </a:r>
            <a:endParaRPr lang="en-US" dirty="0"/>
          </a:p>
        </p:txBody>
      </p:sp>
      <p:sp>
        <p:nvSpPr>
          <p:cNvPr id="3" name="Content Placeholder 2"/>
          <p:cNvSpPr>
            <a:spLocks noGrp="1"/>
          </p:cNvSpPr>
          <p:nvPr>
            <p:ph idx="1"/>
          </p:nvPr>
        </p:nvSpPr>
        <p:spPr>
          <a:xfrm>
            <a:off x="457200" y="1752601"/>
            <a:ext cx="3352800" cy="4953000"/>
          </a:xfrm>
        </p:spPr>
        <p:txBody>
          <a:bodyPr>
            <a:normAutofit/>
          </a:bodyPr>
          <a:lstStyle/>
          <a:p>
            <a:r>
              <a:rPr lang="en-US" dirty="0"/>
              <a:t>DC loads </a:t>
            </a:r>
            <a:r>
              <a:rPr lang="en-US" dirty="0" smtClean="0"/>
              <a:t>served </a:t>
            </a:r>
            <a:r>
              <a:rPr lang="en-US" dirty="0"/>
              <a:t>directly on a circuit dedicated to </a:t>
            </a:r>
            <a:r>
              <a:rPr lang="en-US" dirty="0" smtClean="0"/>
              <a:t>critical telecommunications equipment</a:t>
            </a:r>
          </a:p>
          <a:p>
            <a:r>
              <a:rPr lang="en-US" dirty="0" smtClean="0"/>
              <a:t>Multiple </a:t>
            </a:r>
            <a:r>
              <a:rPr lang="en-US" dirty="0"/>
              <a:t>qualities of AC </a:t>
            </a:r>
            <a:r>
              <a:rPr lang="en-US" dirty="0" smtClean="0"/>
              <a:t>services:</a:t>
            </a:r>
          </a:p>
          <a:p>
            <a:pPr lvl="1"/>
            <a:r>
              <a:rPr lang="en-US" dirty="0"/>
              <a:t>m</a:t>
            </a:r>
            <a:r>
              <a:rPr lang="en-US" dirty="0" smtClean="0"/>
              <a:t>edical school </a:t>
            </a:r>
          </a:p>
          <a:p>
            <a:pPr lvl="1"/>
            <a:r>
              <a:rPr lang="en-US" dirty="0" smtClean="0"/>
              <a:t>high school </a:t>
            </a:r>
          </a:p>
          <a:p>
            <a:pPr lvl="1"/>
            <a:r>
              <a:rPr lang="en-US" dirty="0" smtClean="0"/>
              <a:t>water </a:t>
            </a:r>
            <a:r>
              <a:rPr lang="en-US" dirty="0"/>
              <a:t>treatment </a:t>
            </a:r>
            <a:r>
              <a:rPr lang="en-US" dirty="0" smtClean="0"/>
              <a:t>plant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52600"/>
            <a:ext cx="5497563" cy="408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32</a:t>
            </a:fld>
            <a:endParaRPr lang="en-US"/>
          </a:p>
        </p:txBody>
      </p:sp>
    </p:spTree>
    <p:extLst>
      <p:ext uri="{BB962C8B-B14F-4D97-AF65-F5344CB8AC3E}">
        <p14:creationId xmlns:p14="http://schemas.microsoft.com/office/powerpoint/2010/main" val="1458909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AEP / CERTS microgrid test bed</a:t>
            </a:r>
            <a:endParaRPr lang="en-US" dirty="0"/>
          </a:p>
        </p:txBody>
      </p:sp>
      <p:sp>
        <p:nvSpPr>
          <p:cNvPr id="4" name="Content Placeholder 3"/>
          <p:cNvSpPr>
            <a:spLocks noGrp="1"/>
          </p:cNvSpPr>
          <p:nvPr>
            <p:ph sz="half" idx="1"/>
          </p:nvPr>
        </p:nvSpPr>
        <p:spPr/>
        <p:txBody>
          <a:bodyPr>
            <a:normAutofit/>
          </a:bodyPr>
          <a:lstStyle/>
          <a:p>
            <a:r>
              <a:rPr lang="en-US" dirty="0" smtClean="0"/>
              <a:t>Tested islanding and resynchronization</a:t>
            </a:r>
          </a:p>
          <a:p>
            <a:r>
              <a:rPr lang="en-US" dirty="0" smtClean="0"/>
              <a:t>Electrical </a:t>
            </a:r>
            <a:r>
              <a:rPr lang="en-US" dirty="0"/>
              <a:t>protection </a:t>
            </a:r>
            <a:r>
              <a:rPr lang="en-US" dirty="0" smtClean="0"/>
              <a:t>system distinguished </a:t>
            </a:r>
            <a:r>
              <a:rPr lang="en-US" dirty="0"/>
              <a:t>between normal and faulted </a:t>
            </a:r>
            <a:r>
              <a:rPr lang="en-US" dirty="0" smtClean="0"/>
              <a:t>operation</a:t>
            </a:r>
          </a:p>
          <a:p>
            <a:r>
              <a:rPr lang="en-US" dirty="0" smtClean="0"/>
              <a:t>Controls robust under motor </a:t>
            </a:r>
            <a:r>
              <a:rPr lang="en-US" dirty="0"/>
              <a:t>starts and high impedance faults.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038600" cy="448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0" y="6397823"/>
            <a:ext cx="8580747" cy="307777"/>
          </a:xfrm>
          <a:prstGeom prst="rect">
            <a:avLst/>
          </a:prstGeom>
        </p:spPr>
        <p:txBody>
          <a:bodyPr wrap="none">
            <a:spAutoFit/>
          </a:bodyPr>
          <a:lstStyle/>
          <a:p>
            <a:r>
              <a:rPr lang="en-US" sz="1400" dirty="0"/>
              <a:t>R. H. </a:t>
            </a:r>
            <a:r>
              <a:rPr lang="en-US" sz="1400" dirty="0" err="1" smtClean="0"/>
              <a:t>Lasseter</a:t>
            </a:r>
            <a:r>
              <a:rPr lang="en-US" sz="1400" dirty="0"/>
              <a:t> et al, “CERTS Microgrid Laboratory Test Bed,” Submitted to IEEE Transactions on Power </a:t>
            </a:r>
            <a:r>
              <a:rPr lang="en-US" sz="1400" dirty="0" smtClean="0"/>
              <a:t>Delivery, 2010</a:t>
            </a:r>
            <a:endParaRPr lang="en-US" sz="1400" dirty="0"/>
          </a:p>
        </p:txBody>
      </p:sp>
      <p:sp>
        <p:nvSpPr>
          <p:cNvPr id="8" name="Slide Number Placeholder 7"/>
          <p:cNvSpPr>
            <a:spLocks noGrp="1"/>
          </p:cNvSpPr>
          <p:nvPr>
            <p:ph type="sldNum" sz="quarter" idx="12"/>
          </p:nvPr>
        </p:nvSpPr>
        <p:spPr/>
        <p:txBody>
          <a:bodyPr/>
          <a:lstStyle/>
          <a:p>
            <a:pPr>
              <a:defRPr/>
            </a:pPr>
            <a:fld id="{0B7F4CC6-FBC2-401F-B47B-6E15E8F7CDF0}" type="slidenum">
              <a:rPr lang="en-US" smtClean="0"/>
              <a:pPr>
                <a:defRPr/>
              </a:pPr>
              <a:t>33</a:t>
            </a:fld>
            <a:endParaRPr lang="en-US"/>
          </a:p>
        </p:txBody>
      </p:sp>
    </p:spTree>
    <p:extLst>
      <p:ext uri="{BB962C8B-B14F-4D97-AF65-F5344CB8AC3E}">
        <p14:creationId xmlns:p14="http://schemas.microsoft.com/office/powerpoint/2010/main" val="778264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5257800" cy="3483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0B7F4CC6-FBC2-401F-B47B-6E15E8F7CDF0}" type="slidenum">
              <a:rPr lang="en-US" smtClean="0"/>
              <a:pPr>
                <a:defRPr/>
              </a:pPr>
              <a:t>34</a:t>
            </a:fld>
            <a:endParaRPr lang="en-US"/>
          </a:p>
        </p:txBody>
      </p:sp>
    </p:spTree>
    <p:extLst>
      <p:ext uri="{BB962C8B-B14F-4D97-AF65-F5344CB8AC3E}">
        <p14:creationId xmlns:p14="http://schemas.microsoft.com/office/powerpoint/2010/main" val="3715350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6" name="Rectangle 5"/>
          <p:cNvSpPr/>
          <p:nvPr/>
        </p:nvSpPr>
        <p:spPr>
          <a:xfrm>
            <a:off x="457200" y="6059269"/>
            <a:ext cx="8043862" cy="584775"/>
          </a:xfrm>
          <a:prstGeom prst="rect">
            <a:avLst/>
          </a:prstGeom>
        </p:spPr>
        <p:txBody>
          <a:bodyPr wrap="square">
            <a:spAutoFit/>
          </a:bodyPr>
          <a:lstStyle/>
          <a:p>
            <a:r>
              <a:rPr lang="en-US" sz="1600" dirty="0" smtClean="0"/>
              <a:t>J. </a:t>
            </a:r>
            <a:r>
              <a:rPr lang="en-US" sz="1600" dirty="0" err="1" smtClean="0"/>
              <a:t>Eto</a:t>
            </a:r>
            <a:r>
              <a:rPr lang="en-US" sz="1600" dirty="0" smtClean="0"/>
              <a:t> et al, “CERTS </a:t>
            </a:r>
            <a:r>
              <a:rPr lang="en-US" sz="1600" dirty="0" err="1"/>
              <a:t>Micorgrid</a:t>
            </a:r>
            <a:r>
              <a:rPr lang="en-US" sz="1600" dirty="0"/>
              <a:t> Laboratory Test </a:t>
            </a:r>
            <a:r>
              <a:rPr lang="en-US" sz="1600" dirty="0" smtClean="0"/>
              <a:t>Bed,” </a:t>
            </a:r>
            <a:r>
              <a:rPr lang="en-US" sz="1600" dirty="0"/>
              <a:t>California Energy Commission, Public Interest Energy Research Program. CEC-500-2008-XXX</a:t>
            </a:r>
          </a:p>
        </p:txBody>
      </p:sp>
      <p:sp>
        <p:nvSpPr>
          <p:cNvPr id="7" name="Slide Number Placeholder 6"/>
          <p:cNvSpPr>
            <a:spLocks noGrp="1"/>
          </p:cNvSpPr>
          <p:nvPr>
            <p:ph type="sldNum" sz="quarter" idx="12"/>
          </p:nvPr>
        </p:nvSpPr>
        <p:spPr/>
        <p:txBody>
          <a:bodyPr/>
          <a:lstStyle/>
          <a:p>
            <a:pPr>
              <a:defRPr/>
            </a:pPr>
            <a:fld id="{0B7F4CC6-FBC2-401F-B47B-6E15E8F7CDF0}" type="slidenum">
              <a:rPr lang="en-US" smtClean="0"/>
              <a:pPr>
                <a:defRPr/>
              </a:pPr>
              <a:t>35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331" y="1600200"/>
            <a:ext cx="5181600" cy="425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262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62484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6197025"/>
            <a:ext cx="8043862" cy="584775"/>
          </a:xfrm>
          <a:prstGeom prst="rect">
            <a:avLst/>
          </a:prstGeom>
        </p:spPr>
        <p:txBody>
          <a:bodyPr wrap="square">
            <a:spAutoFit/>
          </a:bodyPr>
          <a:lstStyle/>
          <a:p>
            <a:r>
              <a:rPr lang="en-US" sz="1600" dirty="0" smtClean="0"/>
              <a:t>J. </a:t>
            </a:r>
            <a:r>
              <a:rPr lang="en-US" sz="1600" dirty="0" err="1" smtClean="0"/>
              <a:t>Eto</a:t>
            </a:r>
            <a:r>
              <a:rPr lang="en-US" sz="1600" dirty="0" smtClean="0"/>
              <a:t> et al, “CERTS </a:t>
            </a:r>
            <a:r>
              <a:rPr lang="en-US" sz="1600" dirty="0" err="1"/>
              <a:t>Micorgrid</a:t>
            </a:r>
            <a:r>
              <a:rPr lang="en-US" sz="1600" dirty="0"/>
              <a:t> Laboratory Test </a:t>
            </a:r>
            <a:r>
              <a:rPr lang="en-US" sz="1600" dirty="0" smtClean="0"/>
              <a:t>Bed,” </a:t>
            </a:r>
            <a:r>
              <a:rPr lang="en-US" sz="1600" dirty="0"/>
              <a:t>California Energy Commission, Public Interest Energy Research Program. CEC-500-2008-XXX</a:t>
            </a:r>
          </a:p>
        </p:txBody>
      </p:sp>
      <p:sp>
        <p:nvSpPr>
          <p:cNvPr id="5" name="Slide Number Placeholder 4"/>
          <p:cNvSpPr>
            <a:spLocks noGrp="1"/>
          </p:cNvSpPr>
          <p:nvPr>
            <p:ph type="sldNum" sz="quarter" idx="12"/>
          </p:nvPr>
        </p:nvSpPr>
        <p:spPr/>
        <p:txBody>
          <a:bodyPr/>
          <a:lstStyle/>
          <a:p>
            <a:pPr>
              <a:defRPr/>
            </a:pPr>
            <a:fld id="{0B7F4CC6-FBC2-401F-B47B-6E15E8F7CDF0}" type="slidenum">
              <a:rPr lang="en-US" smtClean="0"/>
              <a:pPr>
                <a:defRPr/>
              </a:pPr>
              <a:t>36</a:t>
            </a:fld>
            <a:endParaRPr lang="en-US"/>
          </a:p>
        </p:txBody>
      </p:sp>
    </p:spTree>
    <p:extLst>
      <p:ext uri="{BB962C8B-B14F-4D97-AF65-F5344CB8AC3E}">
        <p14:creationId xmlns:p14="http://schemas.microsoft.com/office/powerpoint/2010/main" val="3860173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microgrids</a:t>
            </a:r>
            <a:endParaRPr lang="en-US" dirty="0"/>
          </a:p>
        </p:txBody>
      </p:sp>
      <p:sp>
        <p:nvSpPr>
          <p:cNvPr id="3" name="Content Placeholder 2"/>
          <p:cNvSpPr>
            <a:spLocks noGrp="1"/>
          </p:cNvSpPr>
          <p:nvPr>
            <p:ph idx="1"/>
          </p:nvPr>
        </p:nvSpPr>
        <p:spPr/>
        <p:txBody>
          <a:bodyPr/>
          <a:lstStyle/>
          <a:p>
            <a:r>
              <a:rPr lang="en-US" dirty="0" smtClean="0"/>
              <a:t>Ensure efficient reliable and economic operation and management of microgrids</a:t>
            </a:r>
          </a:p>
          <a:p>
            <a:r>
              <a:rPr lang="en-US" dirty="0" smtClean="0"/>
              <a:t>Control settings and control coordination are different for interconnected mode and islanded mode. Need to adapt</a:t>
            </a:r>
          </a:p>
          <a:p>
            <a:r>
              <a:rPr lang="en-US" dirty="0" smtClean="0"/>
              <a:t>Several levels of control:</a:t>
            </a:r>
          </a:p>
          <a:p>
            <a:pPr lvl="1"/>
            <a:r>
              <a:rPr lang="en-US" dirty="0" smtClean="0"/>
              <a:t>Local control at device level (response to local voltage and </a:t>
            </a:r>
            <a:r>
              <a:rPr lang="en-US" dirty="0" err="1" smtClean="0"/>
              <a:t>frequecy</a:t>
            </a:r>
            <a:r>
              <a:rPr lang="en-US" dirty="0" smtClean="0"/>
              <a:t>)</a:t>
            </a:r>
          </a:p>
          <a:p>
            <a:pPr lvl="1"/>
            <a:r>
              <a:rPr lang="en-US" dirty="0" smtClean="0"/>
              <a:t>Microgrid central controller (energy efficiency operation optimization)</a:t>
            </a:r>
          </a:p>
          <a:p>
            <a:pPr lvl="1"/>
            <a:r>
              <a:rPr lang="en-US" dirty="0" smtClean="0"/>
              <a:t>Coordination among several microgrids (centralized versus decentralized)</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37</a:t>
            </a:fld>
            <a:endParaRPr lang="en-US"/>
          </a:p>
        </p:txBody>
      </p:sp>
    </p:spTree>
    <p:extLst>
      <p:ext uri="{BB962C8B-B14F-4D97-AF65-F5344CB8AC3E}">
        <p14:creationId xmlns:p14="http://schemas.microsoft.com/office/powerpoint/2010/main" val="41874735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stability</a:t>
            </a:r>
            <a:endParaRPr lang="en-US" dirty="0"/>
          </a:p>
        </p:txBody>
      </p:sp>
      <p:sp>
        <p:nvSpPr>
          <p:cNvPr id="3" name="Content Placeholder 2"/>
          <p:cNvSpPr>
            <a:spLocks noGrp="1"/>
          </p:cNvSpPr>
          <p:nvPr>
            <p:ph idx="1"/>
          </p:nvPr>
        </p:nvSpPr>
        <p:spPr/>
        <p:txBody>
          <a:bodyPr/>
          <a:lstStyle/>
          <a:p>
            <a:r>
              <a:rPr lang="en-US" dirty="0" smtClean="0"/>
              <a:t>When switching to islanding mode stability becomes an issue. </a:t>
            </a:r>
          </a:p>
          <a:p>
            <a:pPr lvl="1"/>
            <a:r>
              <a:rPr lang="en-US" dirty="0" smtClean="0"/>
              <a:t>Local voltage and frequency controllers should respond appropriately.</a:t>
            </a:r>
          </a:p>
          <a:p>
            <a:pPr lvl="1"/>
            <a:r>
              <a:rPr lang="en-US" dirty="0" smtClean="0"/>
              <a:t>Protection system and settings should be adapted</a:t>
            </a:r>
          </a:p>
          <a:p>
            <a:r>
              <a:rPr lang="en-US" dirty="0" smtClean="0"/>
              <a:t>Stability of isolated microgrid</a:t>
            </a:r>
          </a:p>
          <a:p>
            <a:pPr lvl="1"/>
            <a:r>
              <a:rPr lang="en-US" dirty="0" smtClean="0"/>
              <a:t>Stability of frequency  is more challenging in isolated microgrid</a:t>
            </a:r>
          </a:p>
          <a:p>
            <a:pPr lvl="1"/>
            <a:r>
              <a:rPr lang="en-US" dirty="0" smtClean="0"/>
              <a:t>Need to coordinate voltage control</a:t>
            </a:r>
          </a:p>
          <a:p>
            <a:r>
              <a:rPr lang="en-US" dirty="0" smtClean="0"/>
              <a:t>Droop characteristics good option to solve stability problems</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38</a:t>
            </a:fld>
            <a:endParaRPr lang="en-US"/>
          </a:p>
        </p:txBody>
      </p:sp>
    </p:spTree>
    <p:extLst>
      <p:ext uri="{BB962C8B-B14F-4D97-AF65-F5344CB8AC3E}">
        <p14:creationId xmlns:p14="http://schemas.microsoft.com/office/powerpoint/2010/main" val="3152005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dynamics in isolated microgrid</a:t>
            </a:r>
            <a:endParaRPr lang="en-US" dirty="0"/>
          </a:p>
        </p:txBody>
      </p:sp>
      <p:sp>
        <p:nvSpPr>
          <p:cNvPr id="3" name="Content Placeholder 2"/>
          <p:cNvSpPr>
            <a:spLocks noGrp="1"/>
          </p:cNvSpPr>
          <p:nvPr>
            <p:ph idx="1"/>
          </p:nvPr>
        </p:nvSpPr>
        <p:spPr/>
        <p:txBody>
          <a:bodyPr>
            <a:normAutofit/>
          </a:bodyPr>
          <a:lstStyle/>
          <a:p>
            <a:r>
              <a:rPr lang="en-US" dirty="0" smtClean="0"/>
              <a:t>Generators</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39</a:t>
            </a:fld>
            <a:endParaRPr lang="en-US"/>
          </a:p>
        </p:txBody>
      </p:sp>
      <p:sp>
        <p:nvSpPr>
          <p:cNvPr id="5" name="TextBox 9"/>
          <p:cNvSpPr txBox="1">
            <a:spLocks noChangeArrowheads="1"/>
          </p:cNvSpPr>
          <p:nvPr/>
        </p:nvSpPr>
        <p:spPr bwMode="auto">
          <a:xfrm>
            <a:off x="381000" y="6091535"/>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8"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8"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8"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8"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8" charset="-128"/>
                <a:cs typeface="+mn-cs"/>
              </a:defRPr>
            </a:lvl5pPr>
            <a:lvl6pPr marL="2286000" algn="l" defTabSz="914400" rtl="0" eaLnBrk="1" latinLnBrk="0" hangingPunct="1">
              <a:defRPr kern="1200">
                <a:solidFill>
                  <a:schemeClr val="tx1"/>
                </a:solidFill>
                <a:latin typeface="Arial" charset="0"/>
                <a:ea typeface="ＭＳ Ｐゴシック" pitchFamily="-108" charset="-128"/>
                <a:cs typeface="+mn-cs"/>
              </a:defRPr>
            </a:lvl6pPr>
            <a:lvl7pPr marL="2743200" algn="l" defTabSz="914400" rtl="0" eaLnBrk="1" latinLnBrk="0" hangingPunct="1">
              <a:defRPr kern="1200">
                <a:solidFill>
                  <a:schemeClr val="tx1"/>
                </a:solidFill>
                <a:latin typeface="Arial" charset="0"/>
                <a:ea typeface="ＭＳ Ｐゴシック" pitchFamily="-108" charset="-128"/>
                <a:cs typeface="+mn-cs"/>
              </a:defRPr>
            </a:lvl7pPr>
            <a:lvl8pPr marL="3200400" algn="l" defTabSz="914400" rtl="0" eaLnBrk="1" latinLnBrk="0" hangingPunct="1">
              <a:defRPr kern="1200">
                <a:solidFill>
                  <a:schemeClr val="tx1"/>
                </a:solidFill>
                <a:latin typeface="Arial" charset="0"/>
                <a:ea typeface="ＭＳ Ｐゴシック" pitchFamily="-108" charset="-128"/>
                <a:cs typeface="+mn-cs"/>
              </a:defRPr>
            </a:lvl8pPr>
            <a:lvl9pPr marL="3657600" algn="l" defTabSz="914400" rtl="0" eaLnBrk="1" latinLnBrk="0" hangingPunct="1">
              <a:defRPr kern="1200">
                <a:solidFill>
                  <a:schemeClr val="tx1"/>
                </a:solidFill>
                <a:latin typeface="Arial" charset="0"/>
                <a:ea typeface="ＭＳ Ｐゴシック" pitchFamily="-108" charset="-128"/>
                <a:cs typeface="+mn-cs"/>
              </a:defRPr>
            </a:lvl9pPr>
          </a:lstStyle>
          <a:p>
            <a:pPr eaLnBrk="1" hangingPunct="1"/>
            <a:r>
              <a:rPr lang="en-US" sz="1200" dirty="0"/>
              <a:t>Anderson, P. M.; </a:t>
            </a:r>
            <a:r>
              <a:rPr lang="en-US" sz="1200" dirty="0" err="1"/>
              <a:t>Fouad</a:t>
            </a:r>
            <a:r>
              <a:rPr lang="en-US" sz="1200" dirty="0"/>
              <a:t>, A. A. Power System Control and Stability (Second Edition). John Wiley &amp; Sons. 2003</a:t>
            </a:r>
            <a:r>
              <a:rPr lang="en-US" sz="1200" dirty="0" smtClean="0"/>
              <a:t>.</a:t>
            </a:r>
          </a:p>
          <a:p>
            <a:pPr eaLnBrk="1" hangingPunct="1"/>
            <a:r>
              <a:rPr lang="en-US" sz="1200" dirty="0"/>
              <a:t>P. </a:t>
            </a:r>
            <a:r>
              <a:rPr lang="en-US" sz="1200" dirty="0" err="1"/>
              <a:t>Kundur</a:t>
            </a:r>
            <a:r>
              <a:rPr lang="en-US" sz="1200" dirty="0"/>
              <a:t>, Power Systems Stability and Control: McGraw-Hill, Inc., </a:t>
            </a:r>
            <a:r>
              <a:rPr lang="en-US" sz="1200" dirty="0" smtClean="0"/>
              <a:t>1994</a:t>
            </a:r>
            <a:endParaRPr lang="en-US" sz="1200" dirty="0"/>
          </a:p>
        </p:txBody>
      </p:sp>
      <mc:AlternateContent xmlns:mc="http://schemas.openxmlformats.org/markup-compatibility/2006" xmlns:a14="http://schemas.microsoft.com/office/drawing/2010/main">
        <mc:Choice Requires="a14">
          <p:sp>
            <p:nvSpPr>
              <p:cNvPr id="6" name="TextBox 5"/>
              <p:cNvSpPr txBox="1"/>
              <p:nvPr/>
            </p:nvSpPr>
            <p:spPr>
              <a:xfrm>
                <a:off x="472742" y="2769415"/>
                <a:ext cx="3842975" cy="635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a:rPr>
                          </m:ctrlPr>
                        </m:sSubSupPr>
                        <m:e>
                          <m:r>
                            <a:rPr lang="en-US" b="0" i="1" smtClean="0">
                              <a:latin typeface="Cambria Math"/>
                            </a:rPr>
                            <m:t>𝑇</m:t>
                          </m:r>
                        </m:e>
                        <m:sub>
                          <m:r>
                            <a:rPr lang="en-US" b="0" i="1" smtClean="0">
                              <a:latin typeface="Cambria Math"/>
                            </a:rPr>
                            <m:t>𝑑</m:t>
                          </m:r>
                          <m:r>
                            <a:rPr lang="en-US" b="0" i="1" smtClean="0">
                              <a:latin typeface="Cambria Math"/>
                            </a:rPr>
                            <m:t>0</m:t>
                          </m:r>
                        </m:sub>
                        <m:sup>
                          <m:r>
                            <a:rPr lang="en-US" b="0" i="1" smtClean="0">
                              <a:latin typeface="Cambria Math"/>
                            </a:rPr>
                            <m:t>′</m:t>
                          </m:r>
                        </m:sup>
                      </m:sSubSup>
                      <m:f>
                        <m:fPr>
                          <m:ctrlPr>
                            <a:rPr lang="en-US" b="0" i="1" smtClean="0">
                              <a:latin typeface="Cambria Math"/>
                            </a:rPr>
                          </m:ctrlPr>
                        </m:fPr>
                        <m:num>
                          <m:r>
                            <a:rPr lang="en-US" b="0" i="1" smtClean="0">
                              <a:latin typeface="Cambria Math"/>
                            </a:rPr>
                            <m:t>𝑑</m:t>
                          </m:r>
                          <m:sSubSup>
                            <m:sSubSupPr>
                              <m:ctrlPr>
                                <a:rPr lang="en-US" b="0" i="1" smtClean="0">
                                  <a:latin typeface="Cambria Math"/>
                                </a:rPr>
                              </m:ctrlPr>
                            </m:sSubSupPr>
                            <m:e>
                              <m:r>
                                <a:rPr lang="en-US" b="0" i="1" smtClean="0">
                                  <a:latin typeface="Cambria Math"/>
                                </a:rPr>
                                <m:t>𝐸</m:t>
                              </m:r>
                            </m:e>
                            <m:sub>
                              <m:r>
                                <a:rPr lang="en-US" b="0" i="1" smtClean="0">
                                  <a:latin typeface="Cambria Math"/>
                                </a:rPr>
                                <m:t>𝑞</m:t>
                              </m:r>
                            </m:sub>
                            <m:sup>
                              <m:r>
                                <a:rPr lang="en-US" b="0" i="1" smtClean="0">
                                  <a:latin typeface="Cambria Math"/>
                                </a:rPr>
                                <m:t>′</m:t>
                              </m:r>
                            </m:sup>
                          </m:sSubSup>
                        </m:num>
                        <m:den>
                          <m:r>
                            <a:rPr lang="en-US" b="0" i="1" smtClean="0">
                              <a:latin typeface="Cambria Math"/>
                            </a:rPr>
                            <m:t>𝑑𝑡</m:t>
                          </m:r>
                        </m:den>
                      </m:f>
                      <m:r>
                        <a:rPr lang="en-US" b="0" i="1" smtClean="0">
                          <a:latin typeface="Cambria Math"/>
                        </a:rPr>
                        <m:t>=</m:t>
                      </m:r>
                      <m:sSub>
                        <m:sSubPr>
                          <m:ctrlPr>
                            <a:rPr lang="en-US" b="0" i="1" smtClean="0">
                              <a:latin typeface="Cambria Math"/>
                            </a:rPr>
                          </m:ctrlPr>
                        </m:sSubPr>
                        <m:e>
                          <m:r>
                            <a:rPr lang="en-US" b="0" i="1" smtClean="0">
                              <a:latin typeface="Cambria Math"/>
                            </a:rPr>
                            <m:t>𝐸</m:t>
                          </m:r>
                        </m:e>
                        <m:sub>
                          <m:r>
                            <a:rPr lang="en-US" b="0" i="1" smtClean="0">
                              <a:latin typeface="Cambria Math"/>
                            </a:rPr>
                            <m:t>𝑑𝑓</m:t>
                          </m:r>
                        </m:sub>
                      </m:sSub>
                      <m:r>
                        <a:rPr lang="en-US" b="0" i="1" smtClean="0">
                          <a:latin typeface="Cambria Math"/>
                        </a:rPr>
                        <m:t>−</m:t>
                      </m:r>
                      <m:sSubSup>
                        <m:sSubSupPr>
                          <m:ctrlPr>
                            <a:rPr lang="en-US" i="1">
                              <a:latin typeface="Cambria Math"/>
                            </a:rPr>
                          </m:ctrlPr>
                        </m:sSubSupPr>
                        <m:e>
                          <m:r>
                            <a:rPr lang="en-US" i="1">
                              <a:latin typeface="Cambria Math"/>
                            </a:rPr>
                            <m:t>𝐸</m:t>
                          </m:r>
                        </m:e>
                        <m:sub>
                          <m:r>
                            <a:rPr lang="en-US" i="1">
                              <a:latin typeface="Cambria Math"/>
                            </a:rPr>
                            <m:t>𝑞</m:t>
                          </m:r>
                        </m:sub>
                        <m:sup>
                          <m:r>
                            <a:rPr lang="en-US" i="1">
                              <a:latin typeface="Cambria Math"/>
                            </a:rPr>
                            <m:t>′</m:t>
                          </m:r>
                        </m:sup>
                      </m:sSubSup>
                      <m:r>
                        <a:rPr lang="en-US">
                          <a:latin typeface="Cambria Math"/>
                        </a:rPr>
                        <m:t>−</m:t>
                      </m:r>
                      <m:d>
                        <m:dPr>
                          <m:ctrlPr>
                            <a:rPr lang="en-US" i="1">
                              <a:latin typeface="Cambria Math"/>
                            </a:rPr>
                          </m:ctrlPr>
                        </m:dPr>
                        <m:e>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Sup>
                            <m:sSubSupPr>
                              <m:ctrlPr>
                                <a:rPr lang="en-US" b="0" i="1" smtClean="0">
                                  <a:latin typeface="Cambria Math"/>
                                </a:rPr>
                              </m:ctrlPr>
                            </m:sSubSupPr>
                            <m:e>
                              <m:r>
                                <a:rPr lang="en-US" b="0" i="1" smtClean="0">
                                  <a:latin typeface="Cambria Math"/>
                                </a:rPr>
                                <m:t>𝑥</m:t>
                              </m:r>
                            </m:e>
                            <m:sub>
                              <m:r>
                                <a:rPr lang="en-US" b="0" i="1" smtClean="0">
                                  <a:latin typeface="Cambria Math"/>
                                </a:rPr>
                                <m:t>𝑑</m:t>
                              </m:r>
                            </m:sub>
                            <m:sup>
                              <m:r>
                                <a:rPr lang="en-US" b="0" i="1" smtClean="0">
                                  <a:latin typeface="Cambria Math"/>
                                </a:rPr>
                                <m:t>′</m:t>
                              </m:r>
                            </m:sup>
                          </m:sSubSup>
                          <m:r>
                            <a:rPr lang="en-US" b="0" i="1" smtClean="0">
                              <a:latin typeface="Cambria Math"/>
                            </a:rPr>
                            <m:t> </m:t>
                          </m:r>
                        </m:e>
                      </m:d>
                      <m:sSub>
                        <m:sSubPr>
                          <m:ctrlPr>
                            <a:rPr lang="en-US" b="0" i="1" smtClean="0">
                              <a:latin typeface="Cambria Math"/>
                            </a:rPr>
                          </m:ctrlPr>
                        </m:sSubPr>
                        <m:e>
                          <m:r>
                            <m:rPr>
                              <m:sty m:val="p"/>
                            </m:rPr>
                            <a:rPr lang="en-US" b="0" i="0" smtClean="0">
                              <a:latin typeface="Cambria Math"/>
                            </a:rPr>
                            <m:t>I</m:t>
                          </m:r>
                        </m:e>
                        <m:sub>
                          <m:r>
                            <m:rPr>
                              <m:sty m:val="p"/>
                            </m:rPr>
                            <a:rPr lang="en-US" b="0" i="0" smtClean="0">
                              <a:latin typeface="Cambria Math"/>
                            </a:rPr>
                            <m:t>d</m:t>
                          </m:r>
                        </m:sub>
                      </m:sSub>
                      <m:r>
                        <a:rPr lang="en-US">
                          <a:latin typeface="Cambria Math"/>
                        </a:rPr>
                        <m:t> </m:t>
                      </m:r>
                    </m:oMath>
                  </m:oMathPara>
                </a14:m>
                <a:endParaRPr lang="en-US"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472742" y="2769415"/>
                <a:ext cx="3842975" cy="635815"/>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712" y="2133600"/>
                <a:ext cx="4543488" cy="618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𝐽</m:t>
                      </m:r>
                      <m:f>
                        <m:fPr>
                          <m:ctrlPr>
                            <a:rPr lang="en-US" b="0" i="1" smtClean="0">
                              <a:latin typeface="Cambria Math"/>
                            </a:rPr>
                          </m:ctrlPr>
                        </m:fPr>
                        <m:num>
                          <m:r>
                            <a:rPr lang="en-US" b="0" i="1" smtClean="0">
                              <a:latin typeface="Cambria Math"/>
                            </a:rPr>
                            <m:t>𝑑</m:t>
                          </m:r>
                          <m:r>
                            <a:rPr lang="en-US" b="0" i="1" smtClean="0">
                              <a:latin typeface="Cambria Math"/>
                            </a:rPr>
                            <m:t>𝜔</m:t>
                          </m:r>
                        </m:num>
                        <m:den>
                          <m:r>
                            <a:rPr lang="en-US" b="0" i="1" smtClean="0">
                              <a:latin typeface="Cambria Math"/>
                            </a:rPr>
                            <m:t>𝑑𝑡</m:t>
                          </m:r>
                        </m:den>
                      </m:f>
                      <m:r>
                        <a:rPr lang="en-US" b="0" i="1" smtClean="0">
                          <a:latin typeface="Cambria Math"/>
                        </a:rPr>
                        <m:t>=</m:t>
                      </m:r>
                      <m:sSub>
                        <m:sSubPr>
                          <m:ctrlPr>
                            <a:rPr lang="en-US" b="0" i="1" smtClean="0">
                              <a:latin typeface="Cambria Math"/>
                            </a:rPr>
                          </m:ctrlPr>
                        </m:sSubPr>
                        <m:e>
                          <m:r>
                            <a:rPr lang="en-US" b="0" i="1" smtClean="0">
                              <a:latin typeface="Cambria Math"/>
                            </a:rPr>
                            <m:t>𝑇</m:t>
                          </m:r>
                        </m:e>
                        <m:sub>
                          <m:r>
                            <a:rPr lang="en-US" b="0" i="1" smtClean="0">
                              <a:latin typeface="Cambria Math"/>
                            </a:rPr>
                            <m:t>𝑚</m:t>
                          </m:r>
                        </m:sub>
                      </m:sSub>
                      <m:r>
                        <a:rPr lang="en-US">
                          <a:latin typeface="Cambria Math"/>
                        </a:rPr>
                        <m:t>−</m:t>
                      </m:r>
                      <m:d>
                        <m:dPr>
                          <m:ctrlPr>
                            <a:rPr lang="en-US" i="1">
                              <a:latin typeface="Cambria Math"/>
                            </a:rPr>
                          </m:ctrlPr>
                        </m:dPr>
                        <m:e>
                          <m:sSubSup>
                            <m:sSubSupPr>
                              <m:ctrlPr>
                                <a:rPr lang="en-US" b="0" i="1" smtClean="0">
                                  <a:latin typeface="Cambria Math"/>
                                </a:rPr>
                              </m:ctrlPr>
                            </m:sSubSupPr>
                            <m:e>
                              <m:r>
                                <a:rPr lang="en-US" b="0" i="1" smtClean="0">
                                  <a:latin typeface="Cambria Math"/>
                                </a:rPr>
                                <m:t>𝐸</m:t>
                              </m:r>
                            </m:e>
                            <m:sub>
                              <m:r>
                                <a:rPr lang="en-US" b="0" i="1" smtClean="0">
                                  <a:latin typeface="Cambria Math"/>
                                </a:rPr>
                                <m:t>𝑞</m:t>
                              </m:r>
                            </m:sub>
                            <m:sup>
                              <m:r>
                                <a:rPr lang="en-US" b="0" i="1" smtClean="0">
                                  <a:latin typeface="Cambria Math"/>
                                </a:rPr>
                                <m:t>′</m:t>
                              </m:r>
                            </m:sup>
                          </m:sSubSup>
                          <m:sSub>
                            <m:sSubPr>
                              <m:ctrlPr>
                                <a:rPr lang="en-US" b="0" i="1" smtClean="0">
                                  <a:latin typeface="Cambria Math"/>
                                </a:rPr>
                              </m:ctrlPr>
                            </m:sSubPr>
                            <m:e>
                              <m:r>
                                <a:rPr lang="en-US" b="0" i="1" smtClean="0">
                                  <a:latin typeface="Cambria Math"/>
                                </a:rPr>
                                <m:t>𝐼</m:t>
                              </m:r>
                            </m:e>
                            <m:sub>
                              <m:r>
                                <a:rPr lang="en-US" b="0" i="1" smtClean="0">
                                  <a:latin typeface="Cambria Math"/>
                                </a:rPr>
                                <m:t>𝑞</m:t>
                              </m:r>
                            </m:sub>
                          </m:sSub>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𝐿</m:t>
                                  </m:r>
                                </m:e>
                                <m:sub>
                                  <m:r>
                                    <a:rPr lang="en-US" b="0" i="1" smtClean="0">
                                      <a:latin typeface="Cambria Math"/>
                                    </a:rPr>
                                    <m:t>𝑞</m:t>
                                  </m:r>
                                </m:sub>
                              </m:sSub>
                              <m:r>
                                <a:rPr lang="en-US" b="0" i="1" smtClean="0">
                                  <a:latin typeface="Cambria Math"/>
                                </a:rPr>
                                <m:t>−</m:t>
                              </m:r>
                              <m:sSubSup>
                                <m:sSubSupPr>
                                  <m:ctrlPr>
                                    <a:rPr lang="en-US" b="0" i="1" smtClean="0">
                                      <a:latin typeface="Cambria Math"/>
                                    </a:rPr>
                                  </m:ctrlPr>
                                </m:sSubSupPr>
                                <m:e>
                                  <m:r>
                                    <a:rPr lang="en-US" b="0" i="1" smtClean="0">
                                      <a:latin typeface="Cambria Math"/>
                                    </a:rPr>
                                    <m:t>𝐿</m:t>
                                  </m:r>
                                </m:e>
                                <m:sub>
                                  <m:r>
                                    <a:rPr lang="en-US" b="0" i="1" smtClean="0">
                                      <a:latin typeface="Cambria Math"/>
                                    </a:rPr>
                                    <m:t>𝑞</m:t>
                                  </m:r>
                                </m:sub>
                                <m:sup>
                                  <m:r>
                                    <a:rPr lang="en-US" b="0" i="1" smtClean="0">
                                      <a:latin typeface="Cambria Math"/>
                                    </a:rPr>
                                    <m:t>′</m:t>
                                  </m:r>
                                </m:sup>
                              </m:sSubSup>
                            </m:e>
                          </m:d>
                          <m:sSub>
                            <m:sSubPr>
                              <m:ctrlPr>
                                <a:rPr lang="en-US" i="1">
                                  <a:latin typeface="Cambria Math"/>
                                </a:rPr>
                              </m:ctrlPr>
                            </m:sSubPr>
                            <m:e>
                              <m:r>
                                <m:rPr>
                                  <m:sty m:val="p"/>
                                </m:rPr>
                                <a:rPr lang="en-US">
                                  <a:latin typeface="Cambria Math"/>
                                </a:rPr>
                                <m:t>I</m:t>
                              </m:r>
                            </m:e>
                            <m:sub>
                              <m:r>
                                <m:rPr>
                                  <m:sty m:val="p"/>
                                </m:rPr>
                                <a:rPr lang="en-US">
                                  <a:latin typeface="Cambria Math"/>
                                </a:rPr>
                                <m:t>d</m:t>
                              </m:r>
                            </m:sub>
                          </m:sSub>
                          <m:sSub>
                            <m:sSubPr>
                              <m:ctrlPr>
                                <a:rPr lang="en-US" i="1">
                                  <a:latin typeface="Cambria Math"/>
                                </a:rPr>
                              </m:ctrlPr>
                            </m:sSubPr>
                            <m:e>
                              <m:r>
                                <m:rPr>
                                  <m:sty m:val="p"/>
                                </m:rPr>
                                <a:rPr lang="en-US">
                                  <a:latin typeface="Cambria Math"/>
                                </a:rPr>
                                <m:t>I</m:t>
                              </m:r>
                            </m:e>
                            <m:sub>
                              <m:r>
                                <m:rPr>
                                  <m:sty m:val="p"/>
                                </m:rPr>
                                <a:rPr lang="en-US">
                                  <a:latin typeface="Cambria Math"/>
                                </a:rPr>
                                <m:t>q</m:t>
                              </m:r>
                            </m:sub>
                          </m:sSub>
                        </m:e>
                      </m:d>
                      <m:r>
                        <a:rPr lang="en-US" b="0" i="0" smtClean="0">
                          <a:latin typeface="Cambria Math"/>
                        </a:rPr>
                        <m:t> </m:t>
                      </m:r>
                      <m:r>
                        <a:rPr lang="en-US" i="1">
                          <a:latin typeface="Cambria Math"/>
                        </a:rPr>
                        <m:t>−</m:t>
                      </m:r>
                      <m:r>
                        <a:rPr lang="en-US" i="1">
                          <a:latin typeface="Cambria Math"/>
                        </a:rPr>
                        <m:t>𝐷</m:t>
                      </m:r>
                      <m:r>
                        <a:rPr lang="en-US" i="1">
                          <a:latin typeface="Cambria Math"/>
                        </a:rPr>
                        <m:t>𝜔</m:t>
                      </m:r>
                    </m:oMath>
                  </m:oMathPara>
                </a14:m>
                <a:endParaRPr lang="en-US" b="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85712" y="2133600"/>
                <a:ext cx="4543488" cy="618246"/>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6248400" y="2262230"/>
            <a:ext cx="1248740" cy="369332"/>
          </a:xfrm>
          <a:prstGeom prst="rect">
            <a:avLst/>
          </a:prstGeom>
          <a:noFill/>
        </p:spPr>
        <p:txBody>
          <a:bodyPr wrap="none" rtlCol="0">
            <a:spAutoFit/>
          </a:bodyPr>
          <a:lstStyle/>
          <a:p>
            <a:r>
              <a:rPr lang="en-US" dirty="0" smtClean="0"/>
              <a:t>mechanical</a:t>
            </a:r>
            <a:endParaRPr lang="en-US" dirty="0"/>
          </a:p>
        </p:txBody>
      </p:sp>
      <p:cxnSp>
        <p:nvCxnSpPr>
          <p:cNvPr id="11" name="Straight Arrow Connector 10"/>
          <p:cNvCxnSpPr>
            <a:stCxn id="9" idx="1"/>
          </p:cNvCxnSpPr>
          <p:nvPr/>
        </p:nvCxnSpPr>
        <p:spPr>
          <a:xfrm flipH="1">
            <a:off x="5029200" y="2446896"/>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77000" y="2948030"/>
            <a:ext cx="1066800" cy="369332"/>
          </a:xfrm>
          <a:prstGeom prst="rect">
            <a:avLst/>
          </a:prstGeom>
          <a:noFill/>
        </p:spPr>
        <p:txBody>
          <a:bodyPr wrap="square" rtlCol="0">
            <a:spAutoFit/>
          </a:bodyPr>
          <a:lstStyle/>
          <a:p>
            <a:r>
              <a:rPr lang="en-US" dirty="0" smtClean="0"/>
              <a:t>Electrical</a:t>
            </a:r>
            <a:endParaRPr lang="en-US" dirty="0"/>
          </a:p>
        </p:txBody>
      </p:sp>
      <p:cxnSp>
        <p:nvCxnSpPr>
          <p:cNvPr id="14" name="Straight Arrow Connector 13"/>
          <p:cNvCxnSpPr/>
          <p:nvPr/>
        </p:nvCxnSpPr>
        <p:spPr>
          <a:xfrm flipH="1">
            <a:off x="4419600" y="313269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7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energy resources (DER)</a:t>
            </a:r>
          </a:p>
        </p:txBody>
      </p:sp>
      <p:sp>
        <p:nvSpPr>
          <p:cNvPr id="3" name="Content Placeholder 2"/>
          <p:cNvSpPr>
            <a:spLocks noGrp="1"/>
          </p:cNvSpPr>
          <p:nvPr>
            <p:ph idx="1"/>
          </p:nvPr>
        </p:nvSpPr>
        <p:spPr/>
        <p:txBody>
          <a:bodyPr/>
          <a:lstStyle/>
          <a:p>
            <a:r>
              <a:rPr lang="en-US" dirty="0" smtClean="0"/>
              <a:t>Microgrids are a framework to address the integration and control of distributed energy resources (DER)</a:t>
            </a:r>
          </a:p>
          <a:p>
            <a:r>
              <a:rPr lang="en-US" dirty="0" smtClean="0"/>
              <a:t>DERs include:</a:t>
            </a:r>
            <a:endParaRPr lang="en-US" dirty="0"/>
          </a:p>
          <a:p>
            <a:pPr lvl="1"/>
            <a:r>
              <a:rPr lang="en-US" dirty="0"/>
              <a:t>Small (kW-scale) combined heat and power (CHP)</a:t>
            </a:r>
          </a:p>
          <a:p>
            <a:pPr lvl="1"/>
            <a:r>
              <a:rPr lang="en-US" dirty="0"/>
              <a:t>Distributed renewable generation: e.g. rooftop photovoltaic panes, small wind turbines, biogas digesters</a:t>
            </a:r>
          </a:p>
          <a:p>
            <a:pPr lvl="1"/>
            <a:r>
              <a:rPr lang="en-US" dirty="0"/>
              <a:t>Heat and electricity storage</a:t>
            </a:r>
          </a:p>
          <a:p>
            <a:pPr lvl="1"/>
            <a:r>
              <a:rPr lang="en-US" dirty="0"/>
              <a:t>Controllable loads (demand response): e.g. electric water heaters, HVAC, other controllable appliances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a:t>
            </a:fld>
            <a:endParaRPr lang="en-US"/>
          </a:p>
        </p:txBody>
      </p:sp>
    </p:spTree>
    <p:extLst>
      <p:ext uri="{BB962C8B-B14F-4D97-AF65-F5344CB8AC3E}">
        <p14:creationId xmlns:p14="http://schemas.microsoft.com/office/powerpoint/2010/main" val="2729576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dynamics in isolated </a:t>
            </a:r>
            <a:r>
              <a:rPr lang="en-US" dirty="0" smtClean="0"/>
              <a:t>microgrid (..cont’d 1)</a:t>
            </a:r>
            <a:endParaRPr lang="en-US" dirty="0"/>
          </a:p>
        </p:txBody>
      </p:sp>
      <p:sp>
        <p:nvSpPr>
          <p:cNvPr id="3" name="Content Placeholder 2"/>
          <p:cNvSpPr>
            <a:spLocks noGrp="1"/>
          </p:cNvSpPr>
          <p:nvPr>
            <p:ph idx="1"/>
          </p:nvPr>
        </p:nvSpPr>
        <p:spPr/>
        <p:txBody>
          <a:bodyPr/>
          <a:lstStyle/>
          <a:p>
            <a:r>
              <a:rPr lang="en-US" dirty="0" smtClean="0"/>
              <a:t>Motors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40</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2209800"/>
                <a:ext cx="4267322" cy="16869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a:latin typeface="Cambria Math"/>
                              <a:ea typeface="Cambria Math" pitchFamily="18" charset="0"/>
                            </a:rPr>
                          </m:ctrlPr>
                        </m:mP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𝐽</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𝐽</m:t>
                                        </m:r>
                                      </m:e>
                                      <m:sub>
                                        <m:r>
                                          <a:rPr lang="en-US" sz="1600" i="1">
                                            <a:latin typeface="Cambria Math" pitchFamily="18" charset="0"/>
                                            <a:ea typeface="Cambria Math" pitchFamily="18" charset="0"/>
                                          </a:rPr>
                                          <m:t>𝑡𝑢𝑟𝑏</m:t>
                                        </m:r>
                                      </m:sub>
                                    </m:sSub>
                                  </m:e>
                                </m:d>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𝑑</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𝑞</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𝑇</m:t>
                                    </m:r>
                                  </m:e>
                                  <m:sub>
                                    <m:r>
                                      <a:rPr lang="en-US" sz="1600" i="1">
                                        <a:latin typeface="Cambria Math" pitchFamily="18" charset="0"/>
                                        <a:ea typeface="Cambria Math" pitchFamily="18" charset="0"/>
                                      </a:rPr>
                                      <m:t>𝑚</m:t>
                                    </m:r>
                                  </m:sub>
                                </m:sSub>
                              </m:e>
                            </m:d>
                          </m:e>
                        </m:m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𝑇</m:t>
                                    </m:r>
                                  </m:e>
                                  <m:sup>
                                    <m:r>
                                      <a:rPr lang="en-US" sz="1600">
                                        <a:latin typeface="Cambria Math" pitchFamily="18" charset="0"/>
                                        <a:ea typeface="Cambria Math" pitchFamily="18" charset="0"/>
                                      </a:rPr>
                                      <m:t>′</m:t>
                                    </m:r>
                                  </m:sup>
                                </m:sSup>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r>
                                  <a:rPr lang="en-US" sz="1600">
                                    <a:latin typeface="Cambria Math" pitchFamily="18" charset="0"/>
                                    <a:ea typeface="Cambria Math" pitchFamily="18" charset="0"/>
                                  </a:rPr>
                                  <m:t>−</m:t>
                                </m:r>
                                <m:d>
                                  <m:dPr>
                                    <m:ctrlPr>
                                      <a:rPr lang="en-US" sz="1600" i="1">
                                        <a:latin typeface="Cambria Math"/>
                                        <a:ea typeface="Cambria Math" pitchFamily="18" charset="0"/>
                                      </a:rPr>
                                    </m:ctrlPr>
                                  </m:dPr>
                                  <m:e>
                                    <m:r>
                                      <a:rPr lang="en-US" sz="1600" i="1">
                                        <a:latin typeface="Cambria Math" pitchFamily="18" charset="0"/>
                                        <a:ea typeface="Cambria Math" pitchFamily="18" charset="0"/>
                                      </a:rPr>
                                      <m:t>𝑋</m:t>
                                    </m:r>
                                    <m:r>
                                      <a:rPr lang="en-US" sz="1600">
                                        <a:latin typeface="Cambria Math" pitchFamily="18" charset="0"/>
                                        <a:ea typeface="Cambria Math" pitchFamily="18" charset="0"/>
                                      </a:rPr>
                                      <m:t>−</m:t>
                                    </m:r>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𝑋</m:t>
                                        </m:r>
                                      </m:e>
                                      <m:sup>
                                        <m:r>
                                          <a:rPr lang="en-US" sz="1600">
                                            <a:latin typeface="Cambria Math" pitchFamily="18" charset="0"/>
                                            <a:ea typeface="Cambria Math" pitchFamily="18" charset="0"/>
                                          </a:rPr>
                                          <m:t>′</m:t>
                                        </m:r>
                                      </m:sup>
                                    </m:sSup>
                                  </m:e>
                                </m:d>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𝑑</m:t>
                                    </m:r>
                                  </m:sub>
                                </m:sSub>
                              </m:e>
                            </m:d>
                            <m:r>
                              <a:rPr lang="en-US" sz="1600">
                                <a:latin typeface="Cambria Math" pitchFamily="18" charset="0"/>
                                <a:ea typeface="Cambria Math" pitchFamily="18" charset="0"/>
                              </a:rPr>
                              <m:t>+</m:t>
                            </m:r>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−1</m:t>
                                </m:r>
                              </m:e>
                            </m:d>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e>
                        </m:m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𝑇</m:t>
                                    </m:r>
                                  </m:e>
                                  <m:sup>
                                    <m:r>
                                      <a:rPr lang="en-US" sz="1600">
                                        <a:latin typeface="Cambria Math" pitchFamily="18" charset="0"/>
                                        <a:ea typeface="Cambria Math" pitchFamily="18" charset="0"/>
                                      </a:rPr>
                                      <m:t>′</m:t>
                                    </m:r>
                                  </m:sup>
                                </m:sSup>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r>
                                  <a:rPr lang="en-US" sz="1600">
                                    <a:latin typeface="Cambria Math" pitchFamily="18" charset="0"/>
                                    <a:ea typeface="Cambria Math" pitchFamily="18" charset="0"/>
                                  </a:rPr>
                                  <m:t>+</m:t>
                                </m:r>
                                <m:d>
                                  <m:dPr>
                                    <m:ctrlPr>
                                      <a:rPr lang="en-US" sz="1600" i="1">
                                        <a:latin typeface="Cambria Math"/>
                                        <a:ea typeface="Cambria Math" pitchFamily="18" charset="0"/>
                                      </a:rPr>
                                    </m:ctrlPr>
                                  </m:dPr>
                                  <m:e>
                                    <m:r>
                                      <a:rPr lang="en-US" sz="1600" i="1">
                                        <a:latin typeface="Cambria Math" pitchFamily="18" charset="0"/>
                                        <a:ea typeface="Cambria Math" pitchFamily="18" charset="0"/>
                                      </a:rPr>
                                      <m:t>𝑋</m:t>
                                    </m:r>
                                    <m:r>
                                      <a:rPr lang="en-US" sz="1600">
                                        <a:latin typeface="Cambria Math" pitchFamily="18" charset="0"/>
                                        <a:ea typeface="Cambria Math" pitchFamily="18" charset="0"/>
                                      </a:rPr>
                                      <m:t>−</m:t>
                                    </m:r>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𝑋</m:t>
                                        </m:r>
                                      </m:e>
                                      <m:sup>
                                        <m:r>
                                          <a:rPr lang="en-US" sz="1600">
                                            <a:latin typeface="Cambria Math" pitchFamily="18" charset="0"/>
                                            <a:ea typeface="Cambria Math" pitchFamily="18" charset="0"/>
                                          </a:rPr>
                                          <m:t>′</m:t>
                                        </m:r>
                                      </m:sup>
                                    </m:sSup>
                                  </m:e>
                                </m:d>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𝑞</m:t>
                                    </m:r>
                                  </m:sub>
                                </m:sSub>
                              </m:e>
                            </m:d>
                            <m:r>
                              <a:rPr lang="en-US" sz="1600">
                                <a:latin typeface="Cambria Math" pitchFamily="18" charset="0"/>
                                <a:ea typeface="Cambria Math" pitchFamily="18" charset="0"/>
                              </a:rPr>
                              <m:t>−</m:t>
                            </m:r>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−1</m:t>
                                </m:r>
                              </m:e>
                            </m:d>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e>
                        </m:mr>
                      </m:m>
                    </m:oMath>
                  </m:oMathPara>
                </a14:m>
                <a:endParaRPr lang="en-US" sz="1600" dirty="0">
                  <a:latin typeface="Cambria Math" pitchFamily="18" charset="0"/>
                  <a:ea typeface="Cambria Math"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38200" y="2209800"/>
                <a:ext cx="4267322" cy="1686937"/>
              </a:xfrm>
              <a:prstGeom prst="rect">
                <a:avLst/>
              </a:prstGeom>
              <a:blipFill rotWithShape="1">
                <a:blip r:embed="rId2"/>
                <a:stretch>
                  <a:fillRect/>
                </a:stretch>
              </a:blipFill>
            </p:spPr>
            <p:txBody>
              <a:bodyPr/>
              <a:lstStyle/>
              <a:p>
                <a:r>
                  <a:rPr lang="en-US">
                    <a:noFill/>
                  </a:rPr>
                  <a:t> </a:t>
                </a:r>
              </a:p>
            </p:txBody>
          </p:sp>
        </mc:Fallback>
      </mc:AlternateContent>
      <p:sp>
        <p:nvSpPr>
          <p:cNvPr id="6" name="TextBox 9"/>
          <p:cNvSpPr txBox="1">
            <a:spLocks noChangeArrowheads="1"/>
          </p:cNvSpPr>
          <p:nvPr/>
        </p:nvSpPr>
        <p:spPr bwMode="auto">
          <a:xfrm>
            <a:off x="381000" y="6091535"/>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8"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8"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8"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8"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8" charset="-128"/>
                <a:cs typeface="+mn-cs"/>
              </a:defRPr>
            </a:lvl5pPr>
            <a:lvl6pPr marL="2286000" algn="l" defTabSz="914400" rtl="0" eaLnBrk="1" latinLnBrk="0" hangingPunct="1">
              <a:defRPr kern="1200">
                <a:solidFill>
                  <a:schemeClr val="tx1"/>
                </a:solidFill>
                <a:latin typeface="Arial" charset="0"/>
                <a:ea typeface="ＭＳ Ｐゴシック" pitchFamily="-108" charset="-128"/>
                <a:cs typeface="+mn-cs"/>
              </a:defRPr>
            </a:lvl6pPr>
            <a:lvl7pPr marL="2743200" algn="l" defTabSz="914400" rtl="0" eaLnBrk="1" latinLnBrk="0" hangingPunct="1">
              <a:defRPr kern="1200">
                <a:solidFill>
                  <a:schemeClr val="tx1"/>
                </a:solidFill>
                <a:latin typeface="Arial" charset="0"/>
                <a:ea typeface="ＭＳ Ｐゴシック" pitchFamily="-108" charset="-128"/>
                <a:cs typeface="+mn-cs"/>
              </a:defRPr>
            </a:lvl7pPr>
            <a:lvl8pPr marL="3200400" algn="l" defTabSz="914400" rtl="0" eaLnBrk="1" latinLnBrk="0" hangingPunct="1">
              <a:defRPr kern="1200">
                <a:solidFill>
                  <a:schemeClr val="tx1"/>
                </a:solidFill>
                <a:latin typeface="Arial" charset="0"/>
                <a:ea typeface="ＭＳ Ｐゴシック" pitchFamily="-108" charset="-128"/>
                <a:cs typeface="+mn-cs"/>
              </a:defRPr>
            </a:lvl8pPr>
            <a:lvl9pPr marL="3657600" algn="l" defTabSz="914400" rtl="0" eaLnBrk="1" latinLnBrk="0" hangingPunct="1">
              <a:defRPr kern="1200">
                <a:solidFill>
                  <a:schemeClr val="tx1"/>
                </a:solidFill>
                <a:latin typeface="Arial" charset="0"/>
                <a:ea typeface="ＭＳ Ｐゴシック" pitchFamily="-108" charset="-128"/>
                <a:cs typeface="+mn-cs"/>
              </a:defRPr>
            </a:lvl9pPr>
          </a:lstStyle>
          <a:p>
            <a:pPr eaLnBrk="1" hangingPunct="1"/>
            <a:r>
              <a:rPr lang="en-US" sz="1200" dirty="0"/>
              <a:t>Anderson, P. M.; </a:t>
            </a:r>
            <a:r>
              <a:rPr lang="en-US" sz="1200" dirty="0" err="1"/>
              <a:t>Fouad</a:t>
            </a:r>
            <a:r>
              <a:rPr lang="en-US" sz="1200" dirty="0"/>
              <a:t>, A. A. Power System Control and Stability (Second Edition). John Wiley &amp; Sons. 2003</a:t>
            </a:r>
            <a:r>
              <a:rPr lang="en-US" sz="1200" dirty="0" smtClean="0"/>
              <a:t>.</a:t>
            </a:r>
          </a:p>
          <a:p>
            <a:pPr eaLnBrk="1" hangingPunct="1"/>
            <a:r>
              <a:rPr lang="en-US" sz="1200" dirty="0"/>
              <a:t>P. </a:t>
            </a:r>
            <a:r>
              <a:rPr lang="en-US" sz="1200" dirty="0" err="1"/>
              <a:t>Kundur</a:t>
            </a:r>
            <a:r>
              <a:rPr lang="en-US" sz="1200" dirty="0"/>
              <a:t>, Power Systems Stability and Control: McGraw-Hill, Inc., </a:t>
            </a:r>
            <a:r>
              <a:rPr lang="en-US" sz="1200" dirty="0" smtClean="0"/>
              <a:t>1994</a:t>
            </a:r>
            <a:endParaRPr lang="en-US" sz="1200" dirty="0"/>
          </a:p>
        </p:txBody>
      </p:sp>
      <p:sp>
        <p:nvSpPr>
          <p:cNvPr id="7" name="TextBox 6"/>
          <p:cNvSpPr txBox="1"/>
          <p:nvPr/>
        </p:nvSpPr>
        <p:spPr>
          <a:xfrm>
            <a:off x="7315200" y="2362200"/>
            <a:ext cx="1248740" cy="369332"/>
          </a:xfrm>
          <a:prstGeom prst="rect">
            <a:avLst/>
          </a:prstGeom>
          <a:noFill/>
        </p:spPr>
        <p:txBody>
          <a:bodyPr wrap="none" rtlCol="0">
            <a:spAutoFit/>
          </a:bodyPr>
          <a:lstStyle/>
          <a:p>
            <a:r>
              <a:rPr lang="en-US" dirty="0" smtClean="0"/>
              <a:t>mechanical</a:t>
            </a:r>
            <a:endParaRPr lang="en-US" dirty="0"/>
          </a:p>
        </p:txBody>
      </p:sp>
      <p:cxnSp>
        <p:nvCxnSpPr>
          <p:cNvPr id="8" name="Straight Arrow Connector 7"/>
          <p:cNvCxnSpPr>
            <a:stCxn id="7" idx="1"/>
          </p:cNvCxnSpPr>
          <p:nvPr/>
        </p:nvCxnSpPr>
        <p:spPr>
          <a:xfrm flipH="1">
            <a:off x="4876800" y="2546866"/>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3200400"/>
            <a:ext cx="1066800" cy="369332"/>
          </a:xfrm>
          <a:prstGeom prst="rect">
            <a:avLst/>
          </a:prstGeom>
          <a:noFill/>
        </p:spPr>
        <p:txBody>
          <a:bodyPr wrap="square" rtlCol="0">
            <a:spAutoFit/>
          </a:bodyPr>
          <a:lstStyle/>
          <a:p>
            <a:r>
              <a:rPr lang="en-US" dirty="0" smtClean="0"/>
              <a:t>Electrical</a:t>
            </a:r>
            <a:endParaRPr lang="en-US" dirty="0"/>
          </a:p>
        </p:txBody>
      </p:sp>
      <p:cxnSp>
        <p:nvCxnSpPr>
          <p:cNvPr id="10" name="Straight Arrow Connector 9"/>
          <p:cNvCxnSpPr/>
          <p:nvPr/>
        </p:nvCxnSpPr>
        <p:spPr>
          <a:xfrm flipH="1">
            <a:off x="5486400" y="338506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862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dynamics in isolated microgrid (..cont’d 2)</a:t>
            </a:r>
          </a:p>
        </p:txBody>
      </p:sp>
      <p:sp>
        <p:nvSpPr>
          <p:cNvPr id="3" name="Content Placeholder 2"/>
          <p:cNvSpPr>
            <a:spLocks noGrp="1"/>
          </p:cNvSpPr>
          <p:nvPr>
            <p:ph idx="1"/>
          </p:nvPr>
        </p:nvSpPr>
        <p:spPr/>
        <p:txBody>
          <a:bodyPr/>
          <a:lstStyle/>
          <a:p>
            <a:r>
              <a:rPr lang="en-US" dirty="0" smtClean="0"/>
              <a:t>Network</a:t>
            </a:r>
          </a:p>
          <a:p>
            <a:pPr lvl="1"/>
            <a:r>
              <a:rPr lang="en-US" dirty="0" smtClean="0"/>
              <a:t>Links generators motors and other loads</a:t>
            </a:r>
          </a:p>
          <a:p>
            <a:pPr lvl="1"/>
            <a:r>
              <a:rPr lang="en-US" dirty="0" smtClean="0"/>
              <a:t>Modeling discussed in module 3 “</a:t>
            </a:r>
            <a:r>
              <a:rPr lang="en-US" dirty="0"/>
              <a:t>Distribution level power flow</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41</a:t>
            </a:fld>
            <a:endParaRPr lang="en-US"/>
          </a:p>
        </p:txBody>
      </p:sp>
    </p:spTree>
    <p:extLst>
      <p:ext uri="{BB962C8B-B14F-4D97-AF65-F5344CB8AC3E}">
        <p14:creationId xmlns:p14="http://schemas.microsoft.com/office/powerpoint/2010/main" val="2210554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control at device level: Two or more DERs</a:t>
            </a:r>
            <a:endParaRPr lang="en-US" dirty="0"/>
          </a:p>
        </p:txBody>
      </p:sp>
      <p:sp>
        <p:nvSpPr>
          <p:cNvPr id="4" name="Content Placeholder 3"/>
          <p:cNvSpPr>
            <a:spLocks noGrp="1"/>
          </p:cNvSpPr>
          <p:nvPr>
            <p:ph idx="1"/>
          </p:nvPr>
        </p:nvSpPr>
        <p:spPr/>
        <p:txBody>
          <a:bodyPr/>
          <a:lstStyle/>
          <a:p>
            <a:r>
              <a:rPr lang="en-US" dirty="0" smtClean="0"/>
              <a:t>Droop control to share load and reactive power control</a:t>
            </a:r>
            <a:endParaRPr lang="en-US"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226" y="2417307"/>
            <a:ext cx="6477000" cy="33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Tree>
    <p:extLst>
      <p:ext uri="{BB962C8B-B14F-4D97-AF65-F5344CB8AC3E}">
        <p14:creationId xmlns:p14="http://schemas.microsoft.com/office/powerpoint/2010/main" val="3819718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Power/Energy management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Connected mode:</a:t>
            </a:r>
          </a:p>
          <a:p>
            <a:pPr lvl="1"/>
            <a:r>
              <a:rPr lang="en-US" dirty="0" smtClean="0"/>
              <a:t>Specify DER power output for specific objective (e.g. peak shaving, maximize renewables, minimize fuel costs)</a:t>
            </a:r>
          </a:p>
          <a:p>
            <a:pPr lvl="1"/>
            <a:r>
              <a:rPr lang="en-US" dirty="0" smtClean="0"/>
              <a:t>Consider limitations of DERs</a:t>
            </a:r>
          </a:p>
          <a:p>
            <a:pPr lvl="1"/>
            <a:r>
              <a:rPr lang="en-US" dirty="0" smtClean="0"/>
              <a:t>Main grid to provide difference</a:t>
            </a:r>
          </a:p>
          <a:p>
            <a:pPr lvl="1"/>
            <a:r>
              <a:rPr lang="en-US" dirty="0" smtClean="0"/>
              <a:t>Manage settings of DER in preparation to transition to isolated mode</a:t>
            </a:r>
          </a:p>
          <a:p>
            <a:pPr lvl="1"/>
            <a:endParaRPr lang="en-US" dirty="0"/>
          </a:p>
          <a:p>
            <a:r>
              <a:rPr lang="en-US" dirty="0" smtClean="0"/>
              <a:t>Isolated mode: </a:t>
            </a:r>
          </a:p>
          <a:p>
            <a:pPr lvl="1"/>
            <a:r>
              <a:rPr lang="en-US" dirty="0" smtClean="0"/>
              <a:t>Power balance to be met by microgrid resources (no main grid contribution)</a:t>
            </a:r>
          </a:p>
          <a:p>
            <a:pPr lvl="1"/>
            <a:r>
              <a:rPr lang="en-US" dirty="0" smtClean="0"/>
              <a:t>Provide power to sensitive loads, use non-sensitive load to help balance the microgrid</a:t>
            </a:r>
          </a:p>
          <a:p>
            <a:pPr lvl="1"/>
            <a:r>
              <a:rPr lang="en-US" dirty="0" smtClean="0"/>
              <a:t>Enable reconnection to main grid after restoration</a:t>
            </a:r>
          </a:p>
          <a:p>
            <a:pPr lvl="1"/>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43</a:t>
            </a:fld>
            <a:endParaRPr lang="en-US"/>
          </a:p>
        </p:txBody>
      </p:sp>
    </p:spTree>
    <p:extLst>
      <p:ext uri="{BB962C8B-B14F-4D97-AF65-F5344CB8AC3E}">
        <p14:creationId xmlns:p14="http://schemas.microsoft.com/office/powerpoint/2010/main" val="23392996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Power/energy management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2379"/>
            <a:ext cx="7027676"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44</a:t>
            </a:fld>
            <a:endParaRPr lang="en-US"/>
          </a:p>
        </p:txBody>
      </p:sp>
    </p:spTree>
    <p:extLst>
      <p:ext uri="{BB962C8B-B14F-4D97-AF65-F5344CB8AC3E}">
        <p14:creationId xmlns:p14="http://schemas.microsoft.com/office/powerpoint/2010/main" val="10154040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architecture for microgrids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r>
              <a:rPr lang="en-US" dirty="0" smtClean="0"/>
              <a:t>Distribution network operator (DNO)</a:t>
            </a:r>
          </a:p>
          <a:p>
            <a:r>
              <a:rPr lang="en-US" dirty="0" smtClean="0"/>
              <a:t>Market operator (MO)</a:t>
            </a:r>
          </a:p>
          <a:p>
            <a:r>
              <a:rPr lang="en-US" dirty="0" smtClean="0"/>
              <a:t>Microgrid central controller (MCC)</a:t>
            </a:r>
          </a:p>
          <a:p>
            <a:r>
              <a:rPr lang="en-US" dirty="0" smtClean="0"/>
              <a:t>Local controllers associated with individual DER</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95" y="1713689"/>
            <a:ext cx="4181133"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6" name="Slide Number Placeholder 5"/>
          <p:cNvSpPr>
            <a:spLocks noGrp="1"/>
          </p:cNvSpPr>
          <p:nvPr>
            <p:ph type="sldNum" sz="quarter" idx="12"/>
          </p:nvPr>
        </p:nvSpPr>
        <p:spPr/>
        <p:txBody>
          <a:bodyPr/>
          <a:lstStyle/>
          <a:p>
            <a:pPr>
              <a:defRPr/>
            </a:pPr>
            <a:fld id="{0B7F4CC6-FBC2-401F-B47B-6E15E8F7CDF0}" type="slidenum">
              <a:rPr lang="en-US" smtClean="0"/>
              <a:pPr>
                <a:defRPr/>
              </a:pPr>
              <a:t>45</a:t>
            </a:fld>
            <a:endParaRPr lang="en-US"/>
          </a:p>
        </p:txBody>
      </p:sp>
    </p:spTree>
    <p:extLst>
      <p:ext uri="{BB962C8B-B14F-4D97-AF65-F5344CB8AC3E}">
        <p14:creationId xmlns:p14="http://schemas.microsoft.com/office/powerpoint/2010/main" val="371351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central controller</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600200"/>
            <a:ext cx="79343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46</a:t>
            </a:fld>
            <a:endParaRPr lang="en-US"/>
          </a:p>
        </p:txBody>
      </p:sp>
    </p:spTree>
    <p:extLst>
      <p:ext uri="{BB962C8B-B14F-4D97-AF65-F5344CB8AC3E}">
        <p14:creationId xmlns:p14="http://schemas.microsoft.com/office/powerpoint/2010/main" val="624119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coordination of microgrids</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93226" cy="472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47</a:t>
            </a:fld>
            <a:endParaRPr lang="en-US"/>
          </a:p>
        </p:txBody>
      </p:sp>
    </p:spTree>
    <p:extLst>
      <p:ext uri="{BB962C8B-B14F-4D97-AF65-F5344CB8AC3E}">
        <p14:creationId xmlns:p14="http://schemas.microsoft.com/office/powerpoint/2010/main" val="3318185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for microgrids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Transition between interconnected and islanded mode</a:t>
            </a:r>
          </a:p>
          <a:p>
            <a:r>
              <a:rPr lang="en-US" dirty="0" smtClean="0"/>
              <a:t>Short circuit capacity significantly changes between interconnected and islanded mode. Change in protection settings and logics may be needed.</a:t>
            </a:r>
          </a:p>
          <a:p>
            <a:r>
              <a:rPr lang="en-US" dirty="0" smtClean="0"/>
              <a:t>Fault detection may become an issue because low fault current contribution from power electronic based DERs </a:t>
            </a:r>
          </a:p>
          <a:p>
            <a:r>
              <a:rPr lang="en-US" dirty="0" smtClean="0"/>
              <a:t>Protection coordination should be prepared for bi-directional fault current contributions</a:t>
            </a:r>
          </a:p>
          <a:p>
            <a:r>
              <a:rPr lang="en-US" dirty="0" smtClean="0"/>
              <a:t>Redefinition of anti-islanding protection</a:t>
            </a:r>
          </a:p>
          <a:p>
            <a:pPr lvl="1"/>
            <a:r>
              <a:rPr lang="en-US" dirty="0" smtClean="0"/>
              <a:t>In microgrid anti-islanding protection that shuts down DER is not convenient</a:t>
            </a:r>
          </a:p>
          <a:p>
            <a:pPr lvl="1"/>
            <a:r>
              <a:rPr lang="en-US" dirty="0" smtClean="0"/>
              <a:t>Islanding detection relays can be used to trigger transition between grid connected and islanded operation method</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48</a:t>
            </a:fld>
            <a:endParaRPr lang="en-US"/>
          </a:p>
        </p:txBody>
      </p:sp>
    </p:spTree>
    <p:extLst>
      <p:ext uri="{BB962C8B-B14F-4D97-AF65-F5344CB8AC3E}">
        <p14:creationId xmlns:p14="http://schemas.microsoft.com/office/powerpoint/2010/main" val="1264751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Extra slides</a:t>
            </a:r>
            <a:endParaRPr lang="en-US" dirty="0"/>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601EF6B-E170-4932-A66C-B11DE60C1EC3}" type="slidenum">
              <a:rPr lang="en-US" smtClean="0"/>
              <a:pPr>
                <a:defRPr/>
              </a:pPr>
              <a:t>49</a:t>
            </a:fld>
            <a:endParaRPr lang="en-US"/>
          </a:p>
        </p:txBody>
      </p:sp>
    </p:spTree>
    <p:extLst>
      <p:ext uri="{BB962C8B-B14F-4D97-AF65-F5344CB8AC3E}">
        <p14:creationId xmlns:p14="http://schemas.microsoft.com/office/powerpoint/2010/main" val="275303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microgrids?</a:t>
            </a:r>
            <a:endParaRPr lang="en-US" dirty="0"/>
          </a:p>
        </p:txBody>
      </p:sp>
      <p:sp>
        <p:nvSpPr>
          <p:cNvPr id="3" name="Content Placeholder 2"/>
          <p:cNvSpPr>
            <a:spLocks noGrp="1"/>
          </p:cNvSpPr>
          <p:nvPr>
            <p:ph idx="1"/>
          </p:nvPr>
        </p:nvSpPr>
        <p:spPr/>
        <p:txBody>
          <a:bodyPr>
            <a:normAutofit/>
          </a:bodyPr>
          <a:lstStyle/>
          <a:p>
            <a:r>
              <a:rPr lang="en-US" dirty="0" smtClean="0"/>
              <a:t>Definition of microgrid</a:t>
            </a:r>
            <a:r>
              <a:rPr lang="en-US" baseline="30000" dirty="0" smtClean="0"/>
              <a:t>1</a:t>
            </a:r>
            <a:r>
              <a:rPr lang="en-US" dirty="0" smtClean="0"/>
              <a:t>: Group </a:t>
            </a:r>
            <a:r>
              <a:rPr lang="en-US" dirty="0"/>
              <a:t>of </a:t>
            </a:r>
            <a:r>
              <a:rPr lang="en-US" dirty="0" smtClean="0"/>
              <a:t>locally-controlled </a:t>
            </a:r>
            <a:r>
              <a:rPr lang="en-US" dirty="0"/>
              <a:t>distributed energy resources (DER</a:t>
            </a:r>
            <a:r>
              <a:rPr lang="en-US" dirty="0" smtClean="0"/>
              <a:t>) connected to a low voltage (≈</a:t>
            </a:r>
            <a:r>
              <a:rPr lang="en-US" dirty="0" smtClean="0">
                <a:sym typeface="Symbol"/>
              </a:rPr>
              <a:t></a:t>
            </a:r>
            <a:r>
              <a:rPr lang="en-US" dirty="0" smtClean="0"/>
              <a:t> 1 kV) or medium voltage (</a:t>
            </a:r>
            <a:r>
              <a:rPr lang="en-US" dirty="0"/>
              <a:t>≈</a:t>
            </a:r>
            <a:r>
              <a:rPr lang="en-US" dirty="0" smtClean="0"/>
              <a:t> 1  to 69 kV) distribution network. </a:t>
            </a:r>
          </a:p>
          <a:p>
            <a:pPr lvl="1"/>
            <a:r>
              <a:rPr lang="en-US" dirty="0" smtClean="0"/>
              <a:t>Behaves as a single producer or load</a:t>
            </a:r>
          </a:p>
          <a:p>
            <a:pPr lvl="1"/>
            <a:r>
              <a:rPr lang="en-US" dirty="0" smtClean="0"/>
              <a:t>Can operate in islanded mode</a:t>
            </a:r>
          </a:p>
          <a:p>
            <a:pPr lvl="1"/>
            <a:r>
              <a:rPr lang="en-US" dirty="0" smtClean="0"/>
              <a:t>Small isolated power system also seen as microgrids</a:t>
            </a:r>
          </a:p>
          <a:p>
            <a:r>
              <a:rPr lang="en-US" dirty="0" smtClean="0"/>
              <a:t>Microgrids that can separate from utility grid during disruption and continue to serve critical local load until grid service is restored (main objective of CERTS microgrid)</a:t>
            </a:r>
          </a:p>
        </p:txBody>
      </p:sp>
      <p:sp>
        <p:nvSpPr>
          <p:cNvPr id="4" name="TextBox 3"/>
          <p:cNvSpPr txBox="1"/>
          <p:nvPr/>
        </p:nvSpPr>
        <p:spPr>
          <a:xfrm>
            <a:off x="609600" y="6096000"/>
            <a:ext cx="7401513" cy="338554"/>
          </a:xfrm>
          <a:prstGeom prst="rect">
            <a:avLst/>
          </a:prstGeom>
          <a:noFill/>
        </p:spPr>
        <p:txBody>
          <a:bodyPr wrap="none" rtlCol="0">
            <a:spAutoFit/>
          </a:bodyPr>
          <a:lstStyle/>
          <a:p>
            <a:r>
              <a:rPr lang="en-US" sz="1600" baseline="30000" dirty="0" smtClean="0"/>
              <a:t>1</a:t>
            </a:r>
            <a:r>
              <a:rPr lang="en-US" sz="1600" dirty="0" smtClean="0"/>
              <a:t>: N. </a:t>
            </a:r>
            <a:r>
              <a:rPr lang="en-US" sz="1600" dirty="0" err="1" smtClean="0"/>
              <a:t>Hatziargyriou</a:t>
            </a:r>
            <a:r>
              <a:rPr lang="en-US" sz="1600" dirty="0" smtClean="0"/>
              <a:t> et al, “Microgrids” IEEE Power &amp; Energy Magazine, July/August 2007</a:t>
            </a:r>
            <a:endParaRPr lang="en-US" sz="1600" dirty="0"/>
          </a:p>
        </p:txBody>
      </p:sp>
      <p:sp>
        <p:nvSpPr>
          <p:cNvPr id="5" name="Slide Number Placeholder 4"/>
          <p:cNvSpPr>
            <a:spLocks noGrp="1"/>
          </p:cNvSpPr>
          <p:nvPr>
            <p:ph type="sldNum" sz="quarter" idx="12"/>
          </p:nvPr>
        </p:nvSpPr>
        <p:spPr/>
        <p:txBody>
          <a:bodyPr/>
          <a:lstStyle/>
          <a:p>
            <a:pPr>
              <a:defRPr/>
            </a:pPr>
            <a:fld id="{1B01BA5B-7730-4338-A929-CCF4E62AD04F}" type="slidenum">
              <a:rPr lang="en-US" smtClean="0"/>
              <a:pPr>
                <a:defRPr/>
              </a:pPr>
              <a:t>5</a:t>
            </a:fld>
            <a:endParaRPr lang="en-US"/>
          </a:p>
        </p:txBody>
      </p:sp>
    </p:spTree>
    <p:extLst>
      <p:ext uri="{BB962C8B-B14F-4D97-AF65-F5344CB8AC3E}">
        <p14:creationId xmlns:p14="http://schemas.microsoft.com/office/powerpoint/2010/main" val="171809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possible topics to cover</a:t>
            </a:r>
            <a:endParaRPr lang="en-US" dirty="0"/>
          </a:p>
        </p:txBody>
      </p:sp>
      <p:sp>
        <p:nvSpPr>
          <p:cNvPr id="3" name="Content Placeholder 2"/>
          <p:cNvSpPr>
            <a:spLocks noGrp="1"/>
          </p:cNvSpPr>
          <p:nvPr>
            <p:ph idx="1"/>
          </p:nvPr>
        </p:nvSpPr>
        <p:spPr/>
        <p:txBody>
          <a:bodyPr/>
          <a:lstStyle/>
          <a:p>
            <a:r>
              <a:rPr lang="en-US" dirty="0" smtClean="0"/>
              <a:t>Provision of local </a:t>
            </a:r>
            <a:r>
              <a:rPr lang="en-US" dirty="0" err="1" smtClean="0"/>
              <a:t>blackstart</a:t>
            </a:r>
            <a:r>
              <a:rPr lang="en-US" dirty="0" smtClean="0"/>
              <a:t>?</a:t>
            </a:r>
          </a:p>
          <a:p>
            <a:r>
              <a:rPr lang="en-US" dirty="0" smtClean="0"/>
              <a:t>Determination of benefits?</a:t>
            </a:r>
          </a:p>
          <a:p>
            <a:r>
              <a:rPr lang="en-US" dirty="0" smtClean="0"/>
              <a:t>Policy?</a:t>
            </a:r>
          </a:p>
          <a:p>
            <a:r>
              <a:rPr lang="en-US" dirty="0"/>
              <a:t>Communication infrastructure and </a:t>
            </a:r>
            <a:r>
              <a:rPr lang="en-US" dirty="0" smtClean="0"/>
              <a:t>protocols?</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50</a:t>
            </a:fld>
            <a:endParaRPr lang="en-US"/>
          </a:p>
        </p:txBody>
      </p:sp>
    </p:spTree>
    <p:extLst>
      <p:ext uri="{BB962C8B-B14F-4D97-AF65-F5344CB8AC3E}">
        <p14:creationId xmlns:p14="http://schemas.microsoft.com/office/powerpoint/2010/main" val="839297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CERTS tools</a:t>
            </a:r>
            <a:endParaRPr lang="en-US" dirty="0"/>
          </a:p>
        </p:txBody>
      </p:sp>
      <p:sp>
        <p:nvSpPr>
          <p:cNvPr id="3" name="Content Placeholder 2"/>
          <p:cNvSpPr>
            <a:spLocks noGrp="1"/>
          </p:cNvSpPr>
          <p:nvPr>
            <p:ph idx="1"/>
          </p:nvPr>
        </p:nvSpPr>
        <p:spPr/>
        <p:txBody>
          <a:bodyPr/>
          <a:lstStyle/>
          <a:p>
            <a:r>
              <a:rPr lang="en-US" dirty="0" smtClean="0"/>
              <a:t>Distribution energy resources customer adoption model (DER-CAM) (Lawrence Berkeley National Lab)</a:t>
            </a:r>
          </a:p>
          <a:p>
            <a:r>
              <a:rPr lang="en-US" dirty="0" smtClean="0">
                <a:sym typeface="Symbol"/>
              </a:rPr>
              <a:t>Grid Analysis Tool (</a:t>
            </a:r>
            <a:r>
              <a:rPr lang="en-US" dirty="0">
                <a:sym typeface="Symbol"/>
              </a:rPr>
              <a:t></a:t>
            </a:r>
            <a:r>
              <a:rPr lang="en-US" dirty="0" smtClean="0">
                <a:sym typeface="Symbol"/>
              </a:rPr>
              <a:t>Grid) (Georgia Institute of Technology)</a:t>
            </a:r>
          </a:p>
          <a:p>
            <a:pPr lvl="1"/>
            <a:r>
              <a:rPr lang="en-US" dirty="0" smtClean="0">
                <a:sym typeface="Symbol"/>
              </a:rPr>
              <a:t>All necessary electrical analysis needed to design microgrids. (Unbalanced three-phase, and single phase system, voltage and frequency stability, stray voltages, currents and ground potentials)</a:t>
            </a:r>
          </a:p>
          <a:p>
            <a:pPr lvl="1"/>
            <a:r>
              <a:rPr lang="en-US" b="1" dirty="0" smtClean="0">
                <a:solidFill>
                  <a:srgbClr val="FF0000"/>
                </a:solidFill>
                <a:sym typeface="Symbol"/>
              </a:rPr>
              <a:t>Didn’t find????????????</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51</a:t>
            </a:fld>
            <a:endParaRPr lang="en-US"/>
          </a:p>
        </p:txBody>
      </p:sp>
    </p:spTree>
    <p:extLst>
      <p:ext uri="{BB962C8B-B14F-4D97-AF65-F5344CB8AC3E}">
        <p14:creationId xmlns:p14="http://schemas.microsoft.com/office/powerpoint/2010/main" val="27966081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10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microgrids?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Microgrids is a way to enable benefits of DERs:</a:t>
            </a:r>
          </a:p>
          <a:p>
            <a:pPr lvl="1"/>
            <a:r>
              <a:rPr lang="en-US" dirty="0" smtClean="0"/>
              <a:t>Increase energy efficiency through combined heat and power (CHP)</a:t>
            </a:r>
          </a:p>
          <a:p>
            <a:pPr lvl="1"/>
            <a:r>
              <a:rPr lang="en-US" dirty="0" smtClean="0"/>
              <a:t>Reduce carbon emissions</a:t>
            </a:r>
          </a:p>
          <a:p>
            <a:pPr lvl="1"/>
            <a:r>
              <a:rPr lang="en-US" dirty="0" smtClean="0"/>
              <a:t>Increase local power quality and reliability</a:t>
            </a:r>
          </a:p>
          <a:p>
            <a:pPr lvl="1"/>
            <a:r>
              <a:rPr lang="en-US" dirty="0" smtClean="0"/>
              <a:t>Reduced line losses</a:t>
            </a:r>
          </a:p>
          <a:p>
            <a:pPr lvl="1"/>
            <a:r>
              <a:rPr lang="en-US" dirty="0" smtClean="0"/>
              <a:t>Transmission investment deferral</a:t>
            </a:r>
          </a:p>
          <a:p>
            <a:pPr lvl="1"/>
            <a:r>
              <a:rPr lang="en-US" dirty="0" smtClean="0"/>
              <a:t>Reduce </a:t>
            </a:r>
            <a:r>
              <a:rPr lang="en-US" dirty="0"/>
              <a:t>expensive fuel </a:t>
            </a:r>
            <a:r>
              <a:rPr lang="en-US" dirty="0" smtClean="0"/>
              <a:t>consumption in </a:t>
            </a:r>
            <a:r>
              <a:rPr lang="en-US" dirty="0"/>
              <a:t>remote isolated </a:t>
            </a:r>
            <a:r>
              <a:rPr lang="en-US" dirty="0" smtClean="0"/>
              <a:t>microgrids</a:t>
            </a:r>
            <a:endParaRPr lang="en-US" dirty="0"/>
          </a:p>
          <a:p>
            <a:r>
              <a:rPr lang="en-US" dirty="0" smtClean="0"/>
              <a:t>Challenge of controlling large number of DER can be addressed by microgrids. Microgrids coordinate DERs in a decentralized way reducing the control burden on the grid.</a:t>
            </a:r>
          </a:p>
          <a:p>
            <a:r>
              <a:rPr lang="en-US" dirty="0" smtClean="0"/>
              <a:t>Enable provision of heterogeneous levels of power quality and reliability (PQR). For example, very high PQR provided to essential services like hospitals and communication equipment, while lower PQR provided to non essential loads like water pumps.</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6</a:t>
            </a:fld>
            <a:endParaRPr lang="en-US"/>
          </a:p>
        </p:txBody>
      </p:sp>
    </p:spTree>
    <p:extLst>
      <p:ext uri="{BB962C8B-B14F-4D97-AF65-F5344CB8AC3E}">
        <p14:creationId xmlns:p14="http://schemas.microsoft.com/office/powerpoint/2010/main" val="648659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Consortium for Electricity Reliability Solutions (CERTS) Microgrids</a:t>
            </a:r>
            <a:endParaRPr lang="en-US" dirty="0"/>
          </a:p>
        </p:txBody>
      </p:sp>
      <p:sp>
        <p:nvSpPr>
          <p:cNvPr id="3" name="Content Placeholder 2"/>
          <p:cNvSpPr>
            <a:spLocks noGrp="1"/>
          </p:cNvSpPr>
          <p:nvPr>
            <p:ph idx="1"/>
          </p:nvPr>
        </p:nvSpPr>
        <p:spPr/>
        <p:txBody>
          <a:bodyPr>
            <a:normAutofit lnSpcReduction="10000"/>
          </a:bodyPr>
          <a:lstStyle/>
          <a:p>
            <a:r>
              <a:rPr lang="en-US" dirty="0" smtClean="0"/>
              <a:t>Emphasis on microgrids </a:t>
            </a:r>
            <a:r>
              <a:rPr lang="en-US" dirty="0"/>
              <a:t>that can separate from utility grid during disruption and continue to serve critical local load until grid service is restored</a:t>
            </a:r>
            <a:endParaRPr lang="en-US" dirty="0" smtClean="0"/>
          </a:p>
          <a:p>
            <a:r>
              <a:rPr lang="en-US" dirty="0" smtClean="0"/>
              <a:t>&lt; 2MW peak sites, </a:t>
            </a:r>
          </a:p>
          <a:p>
            <a:r>
              <a:rPr lang="en-US" dirty="0" smtClean="0"/>
              <a:t>No need of costly fast electrical controls</a:t>
            </a:r>
          </a:p>
          <a:p>
            <a:pPr lvl="1"/>
            <a:r>
              <a:rPr lang="en-US" dirty="0" smtClean="0"/>
              <a:t>Droop controllers responding to local voltage and frequency</a:t>
            </a:r>
          </a:p>
          <a:p>
            <a:pPr lvl="1"/>
            <a:r>
              <a:rPr lang="en-US" dirty="0" smtClean="0"/>
              <a:t>Single point of common coupling that does not export power (single controlled load)</a:t>
            </a:r>
          </a:p>
          <a:p>
            <a:r>
              <a:rPr lang="en-US" dirty="0"/>
              <a:t>N</a:t>
            </a:r>
            <a:r>
              <a:rPr lang="en-US" dirty="0" smtClean="0"/>
              <a:t>o single device is essential (robust system)</a:t>
            </a:r>
          </a:p>
          <a:p>
            <a:r>
              <a:rPr lang="en-US" dirty="0" smtClean="0"/>
              <a:t>Design to provide heterogeneous power quality and reliability. Sensitive loads served in island mode during disruption</a:t>
            </a:r>
          </a:p>
          <a:p>
            <a:r>
              <a:rPr lang="en-US" dirty="0" smtClean="0"/>
              <a:t>Generic slow controls, </a:t>
            </a:r>
            <a:r>
              <a:rPr lang="en-US" dirty="0"/>
              <a:t>e</a:t>
            </a:r>
            <a:r>
              <a:rPr lang="en-US" dirty="0" smtClean="0"/>
              <a:t>.g. economic dispatch</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7</a:t>
            </a:fld>
            <a:endParaRPr lang="en-US"/>
          </a:p>
        </p:txBody>
      </p:sp>
    </p:spTree>
    <p:extLst>
      <p:ext uri="{BB962C8B-B14F-4D97-AF65-F5344CB8AC3E}">
        <p14:creationId xmlns:p14="http://schemas.microsoft.com/office/powerpoint/2010/main" val="1793732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role of </a:t>
            </a:r>
            <a:r>
              <a:rPr lang="en-US" dirty="0" err="1" smtClean="0"/>
              <a:t>milligrids</a:t>
            </a:r>
            <a:r>
              <a:rPr lang="en-US" dirty="0" smtClean="0"/>
              <a:t>, microgrids, and </a:t>
            </a:r>
            <a:r>
              <a:rPr lang="en-US" dirty="0" err="1" smtClean="0"/>
              <a:t>nanogrids</a:t>
            </a:r>
            <a:endParaRPr lang="en-US" dirty="0"/>
          </a:p>
        </p:txBody>
      </p:sp>
      <p:sp>
        <p:nvSpPr>
          <p:cNvPr id="3" name="Content Placeholder 2"/>
          <p:cNvSpPr>
            <a:spLocks noGrp="1"/>
          </p:cNvSpPr>
          <p:nvPr>
            <p:ph idx="1"/>
          </p:nvPr>
        </p:nvSpPr>
        <p:spPr/>
        <p:txBody>
          <a:bodyPr/>
          <a:lstStyle/>
          <a:p>
            <a:r>
              <a:rPr lang="en-US" dirty="0"/>
              <a:t>R</a:t>
            </a:r>
            <a:r>
              <a:rPr lang="en-US" dirty="0" smtClean="0"/>
              <a:t>adical </a:t>
            </a:r>
            <a:r>
              <a:rPr lang="en-US" dirty="0"/>
              <a:t>reorganization of parts of </a:t>
            </a:r>
            <a:r>
              <a:rPr lang="en-US" dirty="0" smtClean="0"/>
              <a:t>the distribution </a:t>
            </a:r>
            <a:r>
              <a:rPr lang="en-US" dirty="0"/>
              <a:t>network and customer </a:t>
            </a:r>
            <a:r>
              <a:rPr lang="en-US" dirty="0" smtClean="0"/>
              <a:t>sites</a:t>
            </a:r>
          </a:p>
          <a:p>
            <a:r>
              <a:rPr lang="en-US" dirty="0" smtClean="0"/>
              <a:t>New proposed entities: </a:t>
            </a:r>
            <a:r>
              <a:rPr lang="en-US" dirty="0"/>
              <a:t>community grids or </a:t>
            </a:r>
            <a:r>
              <a:rPr lang="en-US" i="1" dirty="0" err="1"/>
              <a:t>milligrids</a:t>
            </a:r>
            <a:r>
              <a:rPr lang="en-US" i="1" dirty="0"/>
              <a:t> </a:t>
            </a:r>
            <a:r>
              <a:rPr lang="en-US" dirty="0"/>
              <a:t>that operate a segment of the </a:t>
            </a:r>
            <a:r>
              <a:rPr lang="en-US" dirty="0" smtClean="0"/>
              <a:t>existing distribution </a:t>
            </a:r>
            <a:r>
              <a:rPr lang="en-US" dirty="0"/>
              <a:t>system, </a:t>
            </a:r>
            <a:r>
              <a:rPr lang="en-US" i="1" dirty="0" smtClean="0"/>
              <a:t>microgrids </a:t>
            </a:r>
            <a:r>
              <a:rPr lang="en-US" dirty="0"/>
              <a:t>which are akin to current customer sites but which have </a:t>
            </a:r>
            <a:r>
              <a:rPr lang="en-US" dirty="0" err="1" smtClean="0"/>
              <a:t>automonous</a:t>
            </a:r>
            <a:r>
              <a:rPr lang="en-US" dirty="0" smtClean="0"/>
              <a:t> control</a:t>
            </a:r>
            <a:r>
              <a:rPr lang="en-US" dirty="0"/>
              <a:t>, and </a:t>
            </a:r>
            <a:r>
              <a:rPr lang="en-US" i="1" dirty="0" err="1"/>
              <a:t>nanogrids</a:t>
            </a:r>
            <a:r>
              <a:rPr lang="en-US" dirty="0"/>
              <a:t>, </a:t>
            </a:r>
            <a:r>
              <a:rPr lang="en-US" dirty="0" smtClean="0"/>
              <a:t>such as </a:t>
            </a:r>
            <a:r>
              <a:rPr lang="en-US" dirty="0"/>
              <a:t>telecom or Ethernet </a:t>
            </a:r>
            <a:r>
              <a:rPr lang="en-US" dirty="0" smtClean="0"/>
              <a:t>networks that currently </a:t>
            </a:r>
            <a:r>
              <a:rPr lang="en-US" dirty="0"/>
              <a:t>distribute power to </a:t>
            </a:r>
            <a:r>
              <a:rPr lang="en-US" dirty="0" smtClean="0"/>
              <a:t>many low-power devices (typically DC with high power </a:t>
            </a:r>
            <a:r>
              <a:rPr lang="en-US" dirty="0"/>
              <a:t>quality and </a:t>
            </a:r>
            <a:r>
              <a:rPr lang="en-US" dirty="0" smtClean="0"/>
              <a:t>reliability).</a:t>
            </a:r>
          </a:p>
          <a:p>
            <a:r>
              <a:rPr lang="en-US" dirty="0"/>
              <a:t>L</a:t>
            </a:r>
            <a:r>
              <a:rPr lang="en-US" dirty="0" smtClean="0"/>
              <a:t>ocal </a:t>
            </a:r>
            <a:r>
              <a:rPr lang="en-US" dirty="0"/>
              <a:t>heterogeneous </a:t>
            </a:r>
            <a:r>
              <a:rPr lang="en-US" dirty="0" smtClean="0"/>
              <a:t>power quality and reliability (PQR) </a:t>
            </a:r>
            <a:r>
              <a:rPr lang="en-US" dirty="0"/>
              <a:t>becomes a possibility</a:t>
            </a:r>
          </a:p>
        </p:txBody>
      </p:sp>
      <p:sp>
        <p:nvSpPr>
          <p:cNvPr id="6" name="Rectangle 5"/>
          <p:cNvSpPr/>
          <p:nvPr/>
        </p:nvSpPr>
        <p:spPr>
          <a:xfrm>
            <a:off x="457200" y="615696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8</a:t>
            </a:fld>
            <a:endParaRPr lang="en-US"/>
          </a:p>
        </p:txBody>
      </p:sp>
    </p:spTree>
    <p:extLst>
      <p:ext uri="{BB962C8B-B14F-4D97-AF65-F5344CB8AC3E}">
        <p14:creationId xmlns:p14="http://schemas.microsoft.com/office/powerpoint/2010/main" val="4262963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
            </a:r>
            <a:r>
              <a:rPr lang="en-US" dirty="0" err="1" smtClean="0"/>
              <a:t>illigrids</a:t>
            </a:r>
            <a:r>
              <a:rPr lang="en-US" dirty="0"/>
              <a:t>, microgrids, and </a:t>
            </a:r>
            <a:r>
              <a:rPr lang="en-US" dirty="0" err="1"/>
              <a:t>nanogrids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 y="1295400"/>
            <a:ext cx="9036050"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4195999"/>
            <a:ext cx="4495800" cy="1754326"/>
          </a:xfrm>
          <a:prstGeom prst="rect">
            <a:avLst/>
          </a:prstGeom>
          <a:noFill/>
        </p:spPr>
        <p:txBody>
          <a:bodyPr wrap="square" rtlCol="0">
            <a:spAutoFit/>
          </a:bodyPr>
          <a:lstStyle/>
          <a:p>
            <a:pPr marL="285750" indent="-285750">
              <a:buFont typeface="Arial" pitchFamily="34" charset="0"/>
              <a:buChar char="•"/>
            </a:pPr>
            <a:r>
              <a:rPr lang="en-US" dirty="0" smtClean="0"/>
              <a:t>Few large generators</a:t>
            </a:r>
          </a:p>
          <a:p>
            <a:pPr marL="285750" indent="-285750">
              <a:buFont typeface="Arial" pitchFamily="34" charset="0"/>
              <a:buChar char="•"/>
            </a:pPr>
            <a:r>
              <a:rPr lang="en-US" dirty="0" smtClean="0"/>
              <a:t>With distributed generation, some small consumers could become producers at some moments (</a:t>
            </a:r>
            <a:r>
              <a:rPr lang="en-US" dirty="0" err="1" smtClean="0"/>
              <a:t>prosumers</a:t>
            </a:r>
            <a:r>
              <a:rPr lang="en-US" dirty="0" smtClean="0"/>
              <a:t>)</a:t>
            </a:r>
          </a:p>
          <a:p>
            <a:pPr marL="285750" indent="-285750">
              <a:buFont typeface="Arial" pitchFamily="34" charset="0"/>
              <a:buChar char="•"/>
            </a:pPr>
            <a:r>
              <a:rPr lang="en-US" dirty="0" smtClean="0"/>
              <a:t>Highly centralized control (traditional paradigm)</a:t>
            </a:r>
            <a:endParaRPr lang="en-US" dirty="0"/>
          </a:p>
        </p:txBody>
      </p:sp>
      <p:sp>
        <p:nvSpPr>
          <p:cNvPr id="6" name="TextBox 5"/>
          <p:cNvSpPr txBox="1"/>
          <p:nvPr/>
        </p:nvSpPr>
        <p:spPr>
          <a:xfrm>
            <a:off x="4602804" y="4184650"/>
            <a:ext cx="4495800" cy="2308324"/>
          </a:xfrm>
          <a:prstGeom prst="rect">
            <a:avLst/>
          </a:prstGeom>
          <a:noFill/>
        </p:spPr>
        <p:txBody>
          <a:bodyPr wrap="square" rtlCol="0">
            <a:spAutoFit/>
          </a:bodyPr>
          <a:lstStyle/>
          <a:p>
            <a:pPr marL="285750" indent="-285750">
              <a:buFont typeface="Arial" pitchFamily="34" charset="0"/>
              <a:buChar char="•"/>
            </a:pPr>
            <a:r>
              <a:rPr lang="en-US" dirty="0" smtClean="0">
                <a:sym typeface="Symbol"/>
              </a:rPr>
              <a:t>Microgrids </a:t>
            </a:r>
            <a:r>
              <a:rPr lang="en-US" dirty="0" smtClean="0"/>
              <a:t>(or</a:t>
            </a:r>
            <a:r>
              <a:rPr lang="en-US" dirty="0" smtClean="0">
                <a:sym typeface="Symbol"/>
              </a:rPr>
              <a:t> </a:t>
            </a:r>
            <a:r>
              <a:rPr lang="en-US" dirty="0">
                <a:sym typeface="Symbol"/>
              </a:rPr>
              <a:t>customer microgrid</a:t>
            </a:r>
            <a:r>
              <a:rPr lang="en-US" dirty="0" smtClean="0"/>
              <a:t>): Independent control nodes. One meter, and one or few points of interconnections</a:t>
            </a:r>
          </a:p>
          <a:p>
            <a:pPr marL="285750" indent="-285750">
              <a:buFont typeface="Arial" pitchFamily="34" charset="0"/>
              <a:buChar char="•"/>
            </a:pPr>
            <a:r>
              <a:rPr lang="en-US" dirty="0" err="1" smtClean="0"/>
              <a:t>Milligrids</a:t>
            </a:r>
            <a:r>
              <a:rPr lang="en-US" dirty="0" smtClean="0"/>
              <a:t> (utility </a:t>
            </a:r>
            <a:r>
              <a:rPr lang="en-US" dirty="0"/>
              <a:t>microgrid</a:t>
            </a:r>
            <a:r>
              <a:rPr lang="en-US" dirty="0" smtClean="0"/>
              <a:t>): Sections of distribution network including generation and loads. Public utility regulation</a:t>
            </a:r>
          </a:p>
          <a:p>
            <a:pPr marL="285750" indent="-285750">
              <a:buFont typeface="Arial" pitchFamily="34" charset="0"/>
              <a:buChar char="•"/>
            </a:pPr>
            <a:r>
              <a:rPr lang="en-US" dirty="0" err="1" smtClean="0"/>
              <a:t>Nanogrids</a:t>
            </a:r>
            <a:r>
              <a:rPr lang="en-US" dirty="0" smtClean="0"/>
              <a:t>: Low </a:t>
            </a:r>
            <a:r>
              <a:rPr lang="en-US" dirty="0"/>
              <a:t>energy </a:t>
            </a:r>
            <a:r>
              <a:rPr lang="en-US" dirty="0" smtClean="0"/>
              <a:t>grids, typically </a:t>
            </a:r>
            <a:r>
              <a:rPr lang="en-US" dirty="0"/>
              <a:t>DC, </a:t>
            </a:r>
            <a:r>
              <a:rPr lang="en-US" dirty="0" smtClean="0"/>
              <a:t> </a:t>
            </a:r>
            <a:r>
              <a:rPr lang="en-US" dirty="0"/>
              <a:t>designed to deliver high </a:t>
            </a:r>
            <a:r>
              <a:rPr lang="en-US" dirty="0" smtClean="0"/>
              <a:t>PQR</a:t>
            </a:r>
            <a:endParaRPr lang="en-US" dirty="0"/>
          </a:p>
        </p:txBody>
      </p:sp>
      <p:sp>
        <p:nvSpPr>
          <p:cNvPr id="7" name="Rectangle 6"/>
          <p:cNvSpPr/>
          <p:nvPr/>
        </p:nvSpPr>
        <p:spPr>
          <a:xfrm>
            <a:off x="457200" y="640080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9</a:t>
            </a:fld>
            <a:endParaRPr lang="en-US"/>
          </a:p>
        </p:txBody>
      </p:sp>
    </p:spTree>
    <p:extLst>
      <p:ext uri="{BB962C8B-B14F-4D97-AF65-F5344CB8AC3E}">
        <p14:creationId xmlns:p14="http://schemas.microsoft.com/office/powerpoint/2010/main" val="1143977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5695</TotalTime>
  <Words>2351</Words>
  <Application>Microsoft Office PowerPoint</Application>
  <PresentationFormat>On-screen Show (4:3)</PresentationFormat>
  <Paragraphs>282</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1_Office Theme</vt:lpstr>
      <vt:lpstr>Substation and Distribution Automation</vt:lpstr>
      <vt:lpstr>Course Outline</vt:lpstr>
      <vt:lpstr>Recommended reading</vt:lpstr>
      <vt:lpstr>Distributed energy resources (DER)</vt:lpstr>
      <vt:lpstr>What are microgrids?</vt:lpstr>
      <vt:lpstr>Why microgrids?</vt:lpstr>
      <vt:lpstr>Consortium for Electricity Reliability Solutions (CERTS) Microgrids</vt:lpstr>
      <vt:lpstr>Future role of milligrids, microgrids, and nanogrids</vt:lpstr>
      <vt:lpstr>Milligrids, microgrids, and nanogrids</vt:lpstr>
      <vt:lpstr>Enabling heterogeneous power quality and reliability</vt:lpstr>
      <vt:lpstr>Classification of microgrids</vt:lpstr>
      <vt:lpstr>Microgrid components</vt:lpstr>
      <vt:lpstr>Distributed generation</vt:lpstr>
      <vt:lpstr>Distributed Storage</vt:lpstr>
      <vt:lpstr>Demand response</vt:lpstr>
      <vt:lpstr>Interconnection switch</vt:lpstr>
      <vt:lpstr>Typical topologies</vt:lpstr>
      <vt:lpstr>Microgrids typical topologies</vt:lpstr>
      <vt:lpstr>Local electric power system (EPS) island</vt:lpstr>
      <vt:lpstr>Secondary island</vt:lpstr>
      <vt:lpstr>Lateral island</vt:lpstr>
      <vt:lpstr>Circuit island</vt:lpstr>
      <vt:lpstr>Substation bus island</vt:lpstr>
      <vt:lpstr>Substation island</vt:lpstr>
      <vt:lpstr>Adjacent circuit island</vt:lpstr>
      <vt:lpstr>Information exchange</vt:lpstr>
      <vt:lpstr>Stakeholders</vt:lpstr>
      <vt:lpstr>Existing microgrid implementations</vt:lpstr>
      <vt:lpstr>Existing microgrid implementations (…cont’d 1)</vt:lpstr>
      <vt:lpstr>Existing microgrid implementations (…cont’d 2)</vt:lpstr>
      <vt:lpstr>Existing microgrid implementations (…cont’d 2)</vt:lpstr>
      <vt:lpstr>Sendai, Japan Microgrid</vt:lpstr>
      <vt:lpstr>AEP / CERTS microgrid test bed</vt:lpstr>
      <vt:lpstr>AEP / CERTS microgrid test bed</vt:lpstr>
      <vt:lpstr>AEP / CERTS microgrid test bed</vt:lpstr>
      <vt:lpstr>AEP / CERTS microgrid test bed</vt:lpstr>
      <vt:lpstr>Control of microgrids</vt:lpstr>
      <vt:lpstr>Microgrid stability</vt:lpstr>
      <vt:lpstr>Basic dynamics in isolated microgrid</vt:lpstr>
      <vt:lpstr>Basic dynamics in isolated microgrid (..cont’d 1)</vt:lpstr>
      <vt:lpstr>Basic dynamics in isolated microgrid (..cont’d 2)</vt:lpstr>
      <vt:lpstr>Local control at device level: Two or more DERs</vt:lpstr>
      <vt:lpstr>Power/Energy management objectives</vt:lpstr>
      <vt:lpstr>Power/energy management</vt:lpstr>
      <vt:lpstr>Hierarchical architecture for microgrids</vt:lpstr>
      <vt:lpstr>Microgrid central controller</vt:lpstr>
      <vt:lpstr>Decentralized coordination of microgrids</vt:lpstr>
      <vt:lpstr>Protection system for microgrids</vt:lpstr>
      <vt:lpstr>Extra slides</vt:lpstr>
      <vt:lpstr>Other possible topics to cover</vt:lpstr>
      <vt:lpstr>CERTS tools</vt:lpstr>
      <vt:lpstr>Module 10 Concluding Comments</vt:lpstr>
    </vt:vector>
  </TitlesOfParts>
  <Company>PNNL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Substation and Distribution Automation</dc:title>
  <dc:creator>Staff</dc:creator>
  <cp:lastModifiedBy>Staff</cp:lastModifiedBy>
  <cp:revision>104</cp:revision>
  <dcterms:created xsi:type="dcterms:W3CDTF">2011-09-15T16:25:35Z</dcterms:created>
  <dcterms:modified xsi:type="dcterms:W3CDTF">2011-11-14T23:04:07Z</dcterms:modified>
</cp:coreProperties>
</file>