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297" r:id="rId4"/>
    <p:sldId id="272" r:id="rId5"/>
    <p:sldId id="271" r:id="rId6"/>
    <p:sldId id="322" r:id="rId7"/>
    <p:sldId id="273" r:id="rId8"/>
    <p:sldId id="286" r:id="rId9"/>
    <p:sldId id="320" r:id="rId10"/>
    <p:sldId id="323" r:id="rId11"/>
    <p:sldId id="335" r:id="rId12"/>
    <p:sldId id="336" r:id="rId13"/>
    <p:sldId id="337" r:id="rId14"/>
    <p:sldId id="338" r:id="rId15"/>
    <p:sldId id="339" r:id="rId16"/>
    <p:sldId id="340" r:id="rId17"/>
    <p:sldId id="341" r:id="rId18"/>
    <p:sldId id="344" r:id="rId19"/>
    <p:sldId id="345" r:id="rId20"/>
    <p:sldId id="348" r:id="rId21"/>
    <p:sldId id="346" r:id="rId22"/>
    <p:sldId id="347" r:id="rId23"/>
    <p:sldId id="342" r:id="rId24"/>
    <p:sldId id="343" r:id="rId25"/>
    <p:sldId id="324" r:id="rId26"/>
    <p:sldId id="261" r:id="rId27"/>
    <p:sldId id="328" r:id="rId28"/>
    <p:sldId id="330" r:id="rId29"/>
    <p:sldId id="329" r:id="rId30"/>
    <p:sldId id="34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1104" y="-9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11/14/2011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D8BD707-D9CF-40AE-B4C6-C98DA3205C09}" type="datetimeFigureOut">
              <a:rPr lang="en-US" smtClean="0"/>
              <a:pPr/>
              <a:t>11/14/2011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32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Some support the operation of multiple regulators on a feeder.</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fontScale="92500"/>
          </a:bodyPr>
          <a:lstStyle/>
          <a:p>
            <a:r>
              <a:rPr lang="en-US" dirty="0" err="1" smtClean="0"/>
              <a:t>Borozan</a:t>
            </a:r>
            <a:r>
              <a:rPr lang="en-US" dirty="0" smtClean="0"/>
              <a:t>, </a:t>
            </a:r>
            <a:r>
              <a:rPr lang="en-US" dirty="0" err="1" smtClean="0"/>
              <a:t>Baran</a:t>
            </a:r>
            <a:r>
              <a:rPr lang="en-US" dirty="0" smtClean="0"/>
              <a:t>, and </a:t>
            </a:r>
            <a:r>
              <a:rPr lang="en-US" dirty="0" err="1" smtClean="0"/>
              <a:t>Novosel</a:t>
            </a:r>
            <a:r>
              <a:rPr lang="en-US" dirty="0" smtClean="0"/>
              <a:t> Implementation</a:t>
            </a:r>
          </a:p>
          <a:p>
            <a:pPr lvl="1"/>
            <a:r>
              <a:rPr lang="en-US" dirty="0" smtClean="0"/>
              <a:t>Simple control scheme</a:t>
            </a:r>
          </a:p>
          <a:p>
            <a:pPr lvl="1"/>
            <a:r>
              <a:rPr lang="en-US" dirty="0" smtClean="0"/>
              <a:t>Works for radial feeders</a:t>
            </a:r>
          </a:p>
          <a:p>
            <a:pPr lvl="2"/>
            <a:r>
              <a:rPr lang="en-US" dirty="0" smtClean="0"/>
              <a:t>No “cross branch” optimization – each “regulator branch” handled independently</a:t>
            </a:r>
          </a:p>
          <a:p>
            <a:pPr lvl="2"/>
            <a:r>
              <a:rPr lang="en-US" dirty="0" smtClean="0"/>
              <a:t>No downstream coordination – branches with multiple regulators may have voltage violations while things move</a:t>
            </a:r>
          </a:p>
          <a:p>
            <a:pPr lvl="1"/>
            <a:r>
              <a:rPr lang="en-US" dirty="0" smtClean="0"/>
              <a:t>Two-stage process</a:t>
            </a:r>
          </a:p>
          <a:p>
            <a:pPr lvl="2"/>
            <a:r>
              <a:rPr lang="en-US" dirty="0" smtClean="0"/>
              <a:t>Optimize voltage</a:t>
            </a:r>
          </a:p>
          <a:p>
            <a:pPr lvl="2"/>
            <a:r>
              <a:rPr lang="en-US" dirty="0" smtClean="0"/>
              <a:t>Optimize reactive power</a:t>
            </a:r>
          </a:p>
          <a:p>
            <a:pPr lvl="1"/>
            <a:endParaRPr lang="en-US" dirty="0"/>
          </a:p>
        </p:txBody>
      </p:sp>
    </p:spTree>
    <p:extLst>
      <p:ext uri="{BB962C8B-B14F-4D97-AF65-F5344CB8AC3E}">
        <p14:creationId xmlns:p14="http://schemas.microsoft.com/office/powerpoint/2010/main" val="342139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GridLAB-D</a:t>
            </a:r>
            <a:endParaRPr lang="en-US" dirty="0"/>
          </a:p>
        </p:txBody>
      </p:sp>
      <p:sp>
        <p:nvSpPr>
          <p:cNvPr id="3" name="Content Placeholder 2"/>
          <p:cNvSpPr>
            <a:spLocks noGrp="1"/>
          </p:cNvSpPr>
          <p:nvPr>
            <p:ph idx="1"/>
          </p:nvPr>
        </p:nvSpPr>
        <p:spPr/>
        <p:txBody>
          <a:bodyPr>
            <a:normAutofit/>
          </a:bodyPr>
          <a:lstStyle/>
          <a:p>
            <a:r>
              <a:rPr lang="en-US" dirty="0" smtClean="0"/>
              <a:t>Voltage Optimization</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r>
              <a:rPr lang="en-US" dirty="0"/>
              <a:t>Capacitor Optimization</a:t>
            </a:r>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Tree>
    <p:extLst>
      <p:ext uri="{BB962C8B-B14F-4D97-AF65-F5344CB8AC3E}">
        <p14:creationId xmlns:p14="http://schemas.microsoft.com/office/powerpoint/2010/main" val="48312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Voltage Steps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514350" indent="-514350">
              <a:buFont typeface="+mj-lt"/>
              <a:buAutoNum type="arabicPeriod"/>
            </a:pPr>
            <a:r>
              <a:rPr lang="en-US" dirty="0" smtClean="0"/>
              <a:t>Compute </a:t>
            </a:r>
            <a:r>
              <a:rPr lang="en-US" i="1" dirty="0" smtClean="0"/>
              <a:t>voltage drop</a:t>
            </a:r>
            <a:r>
              <a:rPr lang="en-US" dirty="0" smtClean="0"/>
              <a:t> between regulator and minimum voltage</a:t>
            </a:r>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a:t>
            </a:r>
            <a:r>
              <a:rPr lang="en-US" dirty="0" smtClean="0"/>
              <a:t> to obtain </a:t>
            </a:r>
            <a:r>
              <a:rPr lang="en-US" i="1" dirty="0" smtClean="0"/>
              <a:t>corrected desired voltage</a:t>
            </a:r>
            <a:endParaRPr lang="en-US" dirty="0"/>
          </a:p>
          <a:p>
            <a:pPr marL="514350" indent="-514350">
              <a:buFont typeface="+mj-lt"/>
              <a:buAutoNum type="arabicPeriod"/>
            </a:pPr>
            <a:r>
              <a:rPr lang="en-US" dirty="0" smtClean="0"/>
              <a:t>Ensure </a:t>
            </a:r>
            <a:r>
              <a:rPr lang="en-US" i="1" dirty="0" smtClean="0"/>
              <a:t>corrected desired voltage</a:t>
            </a:r>
            <a:r>
              <a:rPr lang="en-US" dirty="0" smtClean="0"/>
              <a:t> does not exceed the minimum or maximum ratings of the system</a:t>
            </a:r>
          </a:p>
          <a:p>
            <a:pPr marL="514350" indent="-514350">
              <a:buFont typeface="+mj-lt"/>
              <a:buAutoNum type="arabicPeriod"/>
            </a:pPr>
            <a:endParaRPr lang="en-US" dirty="0" smtClean="0"/>
          </a:p>
        </p:txBody>
      </p:sp>
    </p:spTree>
    <p:extLst>
      <p:ext uri="{BB962C8B-B14F-4D97-AF65-F5344CB8AC3E}">
        <p14:creationId xmlns:p14="http://schemas.microsoft.com/office/powerpoint/2010/main" val="339361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Voltage Steps (continued)</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startAt="5"/>
            </a:pPr>
            <a:r>
              <a:rPr lang="en-US" dirty="0" smtClean="0"/>
              <a:t>Determine if in high-loading or low-loading </a:t>
            </a:r>
            <a:r>
              <a:rPr lang="en-US" dirty="0" err="1" smtClean="0"/>
              <a:t>deadband</a:t>
            </a:r>
            <a:r>
              <a:rPr lang="en-US" dirty="0" smtClean="0"/>
              <a:t> conditions by examining </a:t>
            </a:r>
            <a:r>
              <a:rPr lang="en-US" i="1" dirty="0" smtClean="0"/>
              <a:t>voltage drop</a:t>
            </a:r>
          </a:p>
          <a:p>
            <a:pPr marL="514350" indent="-514350">
              <a:buFont typeface="+mj-lt"/>
              <a:buAutoNum type="arabicPeriod" startAt="5"/>
            </a:pPr>
            <a:r>
              <a:rPr lang="en-US" dirty="0" smtClean="0"/>
              <a:t>Determine if </a:t>
            </a:r>
            <a:r>
              <a:rPr lang="en-US" i="1" dirty="0" smtClean="0"/>
              <a:t>corrected desired voltage</a:t>
            </a:r>
            <a:r>
              <a:rPr lang="en-US" dirty="0" smtClean="0"/>
              <a:t> is outside the </a:t>
            </a:r>
            <a:r>
              <a:rPr lang="en-US" dirty="0" err="1" smtClean="0"/>
              <a:t>deadband</a:t>
            </a:r>
            <a:r>
              <a:rPr lang="en-US" dirty="0" smtClean="0"/>
              <a:t> of </a:t>
            </a:r>
            <a:r>
              <a:rPr lang="en-US" i="1" dirty="0" smtClean="0"/>
              <a:t>current voltage</a:t>
            </a:r>
            <a:endParaRPr lang="en-US" dirty="0" smtClean="0"/>
          </a:p>
          <a:p>
            <a:pPr marL="514350" indent="-514350">
              <a:buFont typeface="+mj-lt"/>
              <a:buAutoNum type="arabicPeriod" startAt="5"/>
            </a:pPr>
            <a:r>
              <a:rPr lang="en-US" dirty="0" smtClean="0"/>
              <a:t>If tap change, ensure the estimated </a:t>
            </a:r>
            <a:r>
              <a:rPr lang="en-US" i="1" dirty="0" smtClean="0"/>
              <a:t>new voltage</a:t>
            </a:r>
            <a:r>
              <a:rPr lang="en-US" dirty="0" smtClean="0"/>
              <a:t> will not exceed the minimum and maximum values of the system</a:t>
            </a:r>
          </a:p>
          <a:p>
            <a:pPr marL="514350" indent="-514350">
              <a:buFont typeface="+mj-lt"/>
              <a:buAutoNum type="arabicPeriod" startAt="5"/>
            </a:pPr>
            <a:r>
              <a:rPr lang="en-US" dirty="0" smtClean="0"/>
              <a:t>If </a:t>
            </a:r>
            <a:r>
              <a:rPr lang="en-US" i="1" dirty="0" smtClean="0"/>
              <a:t>new voltage</a:t>
            </a:r>
            <a:r>
              <a:rPr lang="en-US" dirty="0" smtClean="0"/>
              <a:t> is acceptable, change taps of regulator</a:t>
            </a:r>
          </a:p>
        </p:txBody>
      </p:sp>
    </p:spTree>
    <p:extLst>
      <p:ext uri="{BB962C8B-B14F-4D97-AF65-F5344CB8AC3E}">
        <p14:creationId xmlns:p14="http://schemas.microsoft.com/office/powerpoint/2010/main" val="303160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 Capacitor Optimization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a:t>
            </a:r>
            <a:r>
              <a:rPr lang="en-US" dirty="0" smtClean="0"/>
              <a:t> on line of interest (substation transformer) – compute the current </a:t>
            </a:r>
            <a:r>
              <a:rPr lang="en-US" i="1" dirty="0" smtClean="0"/>
              <a:t>power factor</a:t>
            </a:r>
            <a:endParaRPr lang="en-US" dirty="0" smtClean="0"/>
          </a:p>
          <a:p>
            <a:pPr marL="514350" indent="-514350">
              <a:buFont typeface="+mj-lt"/>
              <a:buAutoNum type="arabicPeriod"/>
            </a:pPr>
            <a:r>
              <a:rPr lang="en-US" dirty="0" smtClean="0"/>
              <a:t>Determine if </a:t>
            </a:r>
            <a:r>
              <a:rPr lang="en-US" i="1" dirty="0" smtClean="0"/>
              <a:t>power factor</a:t>
            </a:r>
            <a:r>
              <a:rPr lang="en-US" dirty="0" smtClean="0"/>
              <a:t> is below the </a:t>
            </a:r>
            <a:r>
              <a:rPr lang="en-US" i="1" dirty="0" smtClean="0"/>
              <a:t>desired power factor</a:t>
            </a:r>
          </a:p>
          <a:p>
            <a:pPr marL="514350" indent="-514350">
              <a:buFont typeface="+mj-lt"/>
              <a:buAutoNum type="arabicPeriod"/>
            </a:pPr>
            <a:r>
              <a:rPr lang="en-US" dirty="0" smtClean="0"/>
              <a:t>If outside range, proceed through capacitors –only change one per operation cycle:</a:t>
            </a:r>
          </a:p>
          <a:p>
            <a:pPr marL="739775" lvl="1" indent="-339725"/>
            <a:r>
              <a:rPr lang="en-US" dirty="0" smtClean="0"/>
              <a:t>Capacitor active and </a:t>
            </a:r>
            <a:r>
              <a:rPr lang="en-US" i="1" dirty="0" smtClean="0"/>
              <a:t>reactive power</a:t>
            </a:r>
            <a:r>
              <a:rPr lang="en-US" dirty="0" smtClean="0"/>
              <a:t> &lt; </a:t>
            </a:r>
            <a:r>
              <a:rPr lang="en-US" i="1" dirty="0" smtClean="0"/>
              <a:t>capacitor size</a:t>
            </a:r>
            <a:r>
              <a:rPr lang="en-US" dirty="0" smtClean="0"/>
              <a:t> * </a:t>
            </a:r>
            <a:r>
              <a:rPr lang="en-US" i="1" dirty="0" err="1" smtClean="0"/>
              <a:t>d_min</a:t>
            </a:r>
            <a:r>
              <a:rPr lang="en-US" dirty="0" smtClean="0"/>
              <a:t>: switch capacitor to inactive</a:t>
            </a:r>
          </a:p>
          <a:p>
            <a:pPr marL="739775" lvl="1" indent="-339725"/>
            <a:r>
              <a:rPr lang="en-US" dirty="0" smtClean="0"/>
              <a:t>Capacitor inactive and </a:t>
            </a:r>
            <a:r>
              <a:rPr lang="en-US" i="1" dirty="0" smtClean="0"/>
              <a:t>reactive power</a:t>
            </a:r>
            <a:r>
              <a:rPr lang="en-US" dirty="0" smtClean="0"/>
              <a:t> &gt; </a:t>
            </a:r>
            <a:r>
              <a:rPr lang="en-US" i="1" dirty="0" smtClean="0"/>
              <a:t>capacitor size * </a:t>
            </a:r>
            <a:r>
              <a:rPr lang="en-US" i="1" dirty="0" err="1" smtClean="0"/>
              <a:t>d_max</a:t>
            </a:r>
            <a:r>
              <a:rPr lang="en-US" dirty="0" smtClean="0"/>
              <a:t>: switch capacitor to active</a:t>
            </a:r>
          </a:p>
          <a:p>
            <a:pPr marL="739775" lvl="1" indent="-339725"/>
            <a:r>
              <a:rPr lang="en-US" dirty="0" smtClean="0"/>
              <a:t>Neither: proceed to next largest capacitor and continue check</a:t>
            </a:r>
          </a:p>
        </p:txBody>
      </p:sp>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ANCI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0f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0.3 * 5 </a:t>
            </a:r>
            <a:r>
              <a:rPr lang="en-US" sz="2200" dirty="0" err="1" smtClean="0"/>
              <a:t>MVAr</a:t>
            </a:r>
            <a:r>
              <a:rPr lang="en-US" sz="2200" dirty="0" smtClean="0"/>
              <a:t> = 1.5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0.3 * 1 </a:t>
            </a:r>
            <a:r>
              <a:rPr lang="en-US" sz="2200" dirty="0" err="1" smtClean="0"/>
              <a:t>MVAr</a:t>
            </a:r>
            <a:r>
              <a:rPr lang="en-US" sz="2200" dirty="0" smtClean="0"/>
              <a:t> = 0.3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2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a:t>
            </a:r>
            <a:r>
              <a:rPr lang="en-US" sz="3200" dirty="0" smtClean="0"/>
              <a:t>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(Regulators)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Traditional Voltage Control</a:t>
            </a:r>
            <a:br>
              <a:rPr lang="en-US" dirty="0" smtClean="0"/>
            </a:br>
            <a:r>
              <a:rPr lang="en-US" sz="3100" dirty="0" smtClean="0"/>
              <a:t>(Capacitors)</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ANCI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B(emergency steady-state):107V-127V (RMS)</a:t>
            </a:r>
          </a:p>
          <a:p>
            <a:endParaRPr lang="en-US" sz="2400" dirty="0" smtClean="0"/>
          </a:p>
          <a:p>
            <a:r>
              <a:rPr lang="en-US" sz="2400" dirty="0" smtClean="0"/>
              <a:t>&lt;3% voltage unbalance at the utility meter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3: Volt-VAR Optimization</a:t>
            </a:r>
            <a:endParaRPr lang="en-US" dirty="0"/>
          </a:p>
        </p:txBody>
      </p:sp>
      <p:sp>
        <p:nvSpPr>
          <p:cNvPr id="3" name="Content Placeholder 2"/>
          <p:cNvSpPr>
            <a:spLocks noGrp="1"/>
          </p:cNvSpPr>
          <p:nvPr>
            <p:ph idx="1"/>
          </p:nvPr>
        </p:nvSpPr>
        <p:spPr/>
        <p:txBody>
          <a:bodyPr/>
          <a:lstStyle/>
          <a:p>
            <a:r>
              <a:rPr lang="en-US" dirty="0" smtClean="0"/>
              <a:t>Volt-VAR Optimization exists in many forms.</a:t>
            </a:r>
          </a:p>
          <a:p>
            <a:r>
              <a:rPr lang="en-US" dirty="0" smtClean="0"/>
              <a:t>The general principle is to control the voltage and reactive power on a distribution feeder so that load can be managed.</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TotalTime>
  <Words>1334</Words>
  <Application>Microsoft Office PowerPoint</Application>
  <PresentationFormat>On-screen Show (4:3)</PresentationFormat>
  <Paragraphs>170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Substation and Distribution Automation</vt:lpstr>
      <vt:lpstr>Part 1: Traditional Voltage Control</vt:lpstr>
      <vt:lpstr>Traditional Voltage Control (Regulators)</vt:lpstr>
      <vt:lpstr>Traditional Voltage Control (Regulators)</vt:lpstr>
      <vt:lpstr>Traditional Voltage Control (Capacitors)</vt:lpstr>
      <vt:lpstr>ANCI C84.1</vt:lpstr>
      <vt:lpstr>Operation of Voltage Control Devices</vt:lpstr>
      <vt:lpstr>Part 3: Volt-VAR Optimization</vt:lpstr>
      <vt:lpstr>Volt-VAR Optimization</vt:lpstr>
      <vt:lpstr>Volt-VAR Optimization cont.</vt:lpstr>
      <vt:lpstr>Volt-VAR Optimization</vt:lpstr>
      <vt:lpstr>Volt-VAR Optimization – GridLAB-D</vt:lpstr>
      <vt:lpstr>Volt-VAR Optimization – Voltage Steps</vt:lpstr>
      <vt:lpstr>Volt-VAR Optimization – Voltage Steps (continued)</vt:lpstr>
      <vt:lpstr>Volt-VAR Optimization – Capacitor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Schneider, Kevin</dc:creator>
  <cp:lastModifiedBy>Staff</cp:lastModifiedBy>
  <cp:revision>148</cp:revision>
  <dcterms:created xsi:type="dcterms:W3CDTF">2006-08-16T00:00:00Z</dcterms:created>
  <dcterms:modified xsi:type="dcterms:W3CDTF">2011-11-14T23:04:13Z</dcterms:modified>
</cp:coreProperties>
</file>