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80" r:id="rId3"/>
    <p:sldId id="28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2" r:id="rId15"/>
    <p:sldId id="285" r:id="rId16"/>
    <p:sldId id="283" r:id="rId17"/>
    <p:sldId id="284" r:id="rId18"/>
    <p:sldId id="273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824" y="-14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8501" r="60126" b="9332"/>
          <a:stretch>
            <a:fillRect/>
          </a:stretch>
        </p:blipFill>
        <p:spPr bwMode="auto">
          <a:xfrm>
            <a:off x="8172450" y="5903913"/>
            <a:ext cx="9715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143625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97576-0625-4751-88DA-8FC883A7A3BD}" type="datetimeFigureOut">
              <a:rPr lang="en-US"/>
              <a:pPr>
                <a:defRPr/>
              </a:pPr>
              <a:t>11/28/2011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1EF6B-E170-4932-A66C-B11DE60C1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627F8-2080-48C6-959F-828953E4EAD4}" type="datetimeFigureOut">
              <a:rPr lang="en-US"/>
              <a:pPr>
                <a:defRPr/>
              </a:pPr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BA5B-7730-4338-A929-CCF4E62AD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ACE6E-2FEA-42D8-BF87-87756AADFDAC}" type="datetimeFigureOut">
              <a:rPr lang="en-US"/>
              <a:pPr>
                <a:defRPr/>
              </a:pPr>
              <a:t>11/28/2011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CC6-FBC2-401F-B47B-6E15E8F7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2D1AF-EAED-4268-B8B1-767446E93AD6}" type="datetimeFigureOut">
              <a:rPr lang="en-US"/>
              <a:pPr>
                <a:defRPr/>
              </a:pPr>
              <a:t>11/28/2011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1BE9-E31B-4FDF-91F5-0AE007E2A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36563-9215-477A-8447-02A2BDA08C69}" type="datetimeFigureOut">
              <a:rPr lang="en-US"/>
              <a:pPr>
                <a:defRPr/>
              </a:pPr>
              <a:t>11/28/2011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8C36-05B0-4F68-9820-2AAA6625F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B25DE-9810-4F14-93EE-3EC0AD4622D4}" type="datetimeFigureOut">
              <a:rPr lang="en-US"/>
              <a:pPr>
                <a:defRPr/>
              </a:pPr>
              <a:t>11/28/2011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604B-1444-40E0-B740-98CBDE501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80243D86-7697-4D1C-B176-EE22A88D4B80}" type="datetimeFigureOut">
              <a:rPr lang="en-US"/>
              <a:pPr>
                <a:defRPr/>
              </a:pPr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9CB647-E783-4232-BE98-1B8DE0B30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Substation and Distribution Automation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9: Automated Switching and Reconfiguration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Reclosers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with more complex controls and the option for even more measurement and feedback.</a:t>
            </a:r>
          </a:p>
          <a:p>
            <a:r>
              <a:rPr lang="en-US" dirty="0"/>
              <a:t>Used for protection, especially for fault detection and disconnection.</a:t>
            </a:r>
          </a:p>
          <a:p>
            <a:r>
              <a:rPr lang="en-US" dirty="0" smtClean="0"/>
              <a:t>Trips and recloses to clear temporary faults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tries to reconnect is user configurable, but is typically set for three attempts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r="6170" b="22553"/>
          <a:stretch/>
        </p:blipFill>
        <p:spPr>
          <a:xfrm>
            <a:off x="3810000" y="4038600"/>
            <a:ext cx="3352800" cy="251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00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Reclosers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development of the Smart Grid, </a:t>
            </a:r>
            <a:r>
              <a:rPr lang="en-US" dirty="0" err="1"/>
              <a:t>reclosers</a:t>
            </a:r>
            <a:r>
              <a:rPr lang="en-US" dirty="0"/>
              <a:t> are starting to incorporate more advanced metering and reporting capabilities.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71650" y="3276600"/>
            <a:ext cx="5848350" cy="3200400"/>
            <a:chOff x="1771650" y="3048000"/>
            <a:chExt cx="6229350" cy="3429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650" y="3048000"/>
              <a:ext cx="2571750" cy="3429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22900" y="3443862"/>
              <a:ext cx="2946400" cy="2209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8" name="Straight Arrow Connector 7"/>
            <p:cNvCxnSpPr>
              <a:endCxn id="6" idx="2"/>
            </p:cNvCxnSpPr>
            <p:nvPr/>
          </p:nvCxnSpPr>
          <p:spPr>
            <a:xfrm flipV="1">
              <a:off x="3200400" y="4548762"/>
              <a:ext cx="2590800" cy="101383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60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can not break fault current and </a:t>
            </a:r>
            <a:r>
              <a:rPr lang="en-US" dirty="0" smtClean="0"/>
              <a:t>have </a:t>
            </a:r>
            <a:r>
              <a:rPr lang="en-US" dirty="0"/>
              <a:t>more complex controls.</a:t>
            </a:r>
          </a:p>
          <a:p>
            <a:r>
              <a:rPr lang="en-US" dirty="0"/>
              <a:t>Used in conjunction with a recloser. 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recloser breaks the fault current, </a:t>
            </a:r>
            <a:r>
              <a:rPr lang="en-US" dirty="0" smtClean="0"/>
              <a:t>the </a:t>
            </a:r>
            <a:r>
              <a:rPr lang="en-US" dirty="0"/>
              <a:t>sectionalizer disconnects the faulted section from the feeder and the recloser reconnects the rest of the feeder to power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development of the Smart Grid, </a:t>
            </a:r>
            <a:r>
              <a:rPr lang="en-US" dirty="0" err="1"/>
              <a:t>sectionalizers</a:t>
            </a:r>
            <a:r>
              <a:rPr lang="en-US" dirty="0"/>
              <a:t> are starting to incorporate more advanced metering and reporting capabilities.</a:t>
            </a:r>
            <a:r>
              <a:rPr lang="en-US" sz="1200" dirty="0"/>
              <a:t> 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27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</a:t>
            </a:r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2: Protection Schemes</a:t>
            </a:r>
            <a:endParaRPr lang="en-US" dirty="0" smtClean="0">
              <a:latin typeface="Times New Roman" pitchFamily="-80" charset="0"/>
              <a:cs typeface="Times New Roman" pitchFamily="-8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9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</a:t>
            </a:r>
            <a:r>
              <a:rPr lang="en-US" dirty="0">
                <a:latin typeface="Times New Roman" pitchFamily="-80" charset="0"/>
                <a:cs typeface="Times New Roman" pitchFamily="-80" charset="0"/>
              </a:rPr>
              <a:t>3</a:t>
            </a:r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: Reconfiguration</a:t>
            </a:r>
            <a:endParaRPr lang="en-US" dirty="0" smtClean="0">
              <a:latin typeface="Times New Roman" pitchFamily="-80" charset="0"/>
              <a:cs typeface="Times New Roman" pitchFamily="-8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</a:t>
            </a:r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4: Switching Examples</a:t>
            </a:r>
            <a:endParaRPr lang="en-US" dirty="0" smtClean="0">
              <a:latin typeface="Times New Roman" pitchFamily="-80" charset="0"/>
              <a:cs typeface="Times New Roman" pitchFamily="-8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711-741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738 and 711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8" name="Down Arrow 7"/>
          <p:cNvSpPr/>
          <p:nvPr/>
        </p:nvSpPr>
        <p:spPr>
          <a:xfrm rot="2197378">
            <a:off x="3571987" y="4884468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0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304800" y="501992"/>
            <a:ext cx="4267200" cy="5975008"/>
          </a:xfrm>
        </p:spPr>
      </p:pic>
      <p:sp>
        <p:nvSpPr>
          <p:cNvPr id="5" name="Rectangle 4"/>
          <p:cNvSpPr/>
          <p:nvPr/>
        </p:nvSpPr>
        <p:spPr>
          <a:xfrm>
            <a:off x="4572000" y="1143000"/>
            <a:ext cx="449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Fault on line 710-735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738 and 711 does not open as it does not sense fault current.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6" name="Down Arrow 5"/>
          <p:cNvSpPr/>
          <p:nvPr/>
        </p:nvSpPr>
        <p:spPr>
          <a:xfrm rot="15681868">
            <a:off x="186177" y="5298160"/>
            <a:ext cx="297985" cy="5179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9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9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1</a:t>
            </a:r>
            <a:r>
              <a:rPr lang="en-US" dirty="0" smtClean="0"/>
              <a:t>: </a:t>
            </a:r>
            <a:r>
              <a:rPr lang="en-US" dirty="0" smtClean="0"/>
              <a:t>Switching and protective devices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Part 2: </a:t>
            </a:r>
            <a:r>
              <a:rPr lang="en-US" dirty="0" smtClean="0"/>
              <a:t>Protection schemes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Part 3: </a:t>
            </a:r>
            <a:r>
              <a:rPr lang="en-US" dirty="0" smtClean="0"/>
              <a:t>Reconfiguration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Part 4: </a:t>
            </a:r>
            <a:r>
              <a:rPr lang="en-US" dirty="0" smtClean="0"/>
              <a:t>Switching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6"/>
    </mc:Choice>
    <mc:Fallback xmlns="">
      <p:transition spd="slow" advTm="275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724400" y="1061621"/>
            <a:ext cx="426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775-709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no protection on the transformer.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between nodes 730 and 709 opens.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stays open.  The recloser has now disconnected the fault from the system.</a:t>
            </a:r>
            <a:endParaRPr lang="en-US" sz="24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 rot="7153161">
            <a:off x="2416365" y="4262876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75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705-712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fuse between nodes 702 and 705 blows and removes the fault from the system.</a:t>
            </a:r>
          </a:p>
        </p:txBody>
      </p:sp>
      <p:sp>
        <p:nvSpPr>
          <p:cNvPr id="8" name="Down Arrow 7"/>
          <p:cNvSpPr/>
          <p:nvPr/>
        </p:nvSpPr>
        <p:spPr>
          <a:xfrm rot="19650586">
            <a:off x="840849" y="661920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1584" y="618329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21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Example Scenarios 1-3, </a:t>
            </a:r>
            <a:r>
              <a:rPr lang="en-US" dirty="0"/>
              <a:t>a crew is dispatched to clear the </a:t>
            </a:r>
            <a:r>
              <a:rPr lang="en-US" dirty="0" smtClean="0"/>
              <a:t>fault.</a:t>
            </a:r>
          </a:p>
          <a:p>
            <a:pPr lvl="1"/>
            <a:r>
              <a:rPr lang="en-US" sz="2400" dirty="0" smtClean="0"/>
              <a:t>The protective </a:t>
            </a:r>
            <a:r>
              <a:rPr lang="en-US" sz="2400" dirty="0"/>
              <a:t>devices are </a:t>
            </a:r>
            <a:r>
              <a:rPr lang="en-US" sz="2400" dirty="0" smtClean="0"/>
              <a:t>reset </a:t>
            </a:r>
            <a:r>
              <a:rPr lang="en-US" sz="2400" dirty="0"/>
              <a:t>either remotely or locally.  </a:t>
            </a:r>
            <a:endParaRPr lang="en-US" sz="2400" dirty="0" smtClean="0"/>
          </a:p>
          <a:p>
            <a:pPr lvl="1"/>
            <a:endParaRPr lang="en-US" dirty="0"/>
          </a:p>
          <a:p>
            <a:r>
              <a:rPr lang="en-US" dirty="0" smtClean="0"/>
              <a:t>In Example Scenario 4, </a:t>
            </a:r>
            <a:r>
              <a:rPr lang="en-US" dirty="0"/>
              <a:t>a crew is dispatched to clear the fault </a:t>
            </a:r>
            <a:endParaRPr lang="en-US" dirty="0" smtClean="0"/>
          </a:p>
          <a:p>
            <a:pPr lvl="1"/>
            <a:r>
              <a:rPr lang="en-US" sz="2400" dirty="0" smtClean="0"/>
              <a:t>The fuse is replaced.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33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9 </a:t>
            </a:r>
            <a:r>
              <a:rPr lang="en-US" dirty="0" smtClean="0"/>
              <a:t>Concluding Comments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143" y="1295400"/>
            <a:ext cx="8612457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1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2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3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smtClean="0"/>
              <a:t>4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014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1: </a:t>
            </a:r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Switching and Protective Devices</a:t>
            </a:r>
            <a:endParaRPr lang="en-US" dirty="0" smtClean="0">
              <a:latin typeface="Times New Roman" pitchFamily="-80" charset="0"/>
              <a:cs typeface="Times New Roman" pitchFamily="-80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C:\PNNL Work\Current Projects\FOA-152 WSU\Photos\Reclosers\IMG_0126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NNL Work\Current Projects\FOA-152 WSU\Photos\Switches\Switch 26 kV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8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and Protective Devices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</a:p>
          <a:p>
            <a:r>
              <a:rPr lang="en-US" dirty="0" smtClean="0"/>
              <a:t>Circuit Breakers</a:t>
            </a:r>
          </a:p>
          <a:p>
            <a:r>
              <a:rPr lang="en-US" dirty="0" smtClean="0"/>
              <a:t>Fuses</a:t>
            </a:r>
            <a:endParaRPr lang="en-US" dirty="0"/>
          </a:p>
          <a:p>
            <a:r>
              <a:rPr lang="en-US" dirty="0"/>
              <a:t>Reclosers</a:t>
            </a:r>
          </a:p>
          <a:p>
            <a:r>
              <a:rPr lang="en-US" dirty="0"/>
              <a:t>Sectionalizers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886200" cy="1676400"/>
          </a:xfrm>
        </p:spPr>
        <p:txBody>
          <a:bodyPr/>
          <a:lstStyle/>
          <a:p>
            <a:r>
              <a:rPr lang="en-US" dirty="0"/>
              <a:t>Switches are simple devices that typically do not have any controls or communication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" t="10922" b="3546"/>
          <a:stretch/>
        </p:blipFill>
        <p:spPr>
          <a:xfrm>
            <a:off x="4343400" y="1447800"/>
            <a:ext cx="4427706" cy="3013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6" t="11631" r="12553"/>
          <a:stretch/>
        </p:blipFill>
        <p:spPr>
          <a:xfrm>
            <a:off x="533400" y="3962400"/>
            <a:ext cx="3009090" cy="2589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959556" y="4921348"/>
            <a:ext cx="4955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switch can not break fault current.</a:t>
            </a:r>
          </a:p>
        </p:txBody>
      </p:sp>
    </p:spTree>
    <p:extLst>
      <p:ext uri="{BB962C8B-B14F-4D97-AF65-F5344CB8AC3E}">
        <p14:creationId xmlns:p14="http://schemas.microsoft.com/office/powerpoint/2010/main" val="40897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724400" cy="4525963"/>
          </a:xfrm>
        </p:spPr>
        <p:txBody>
          <a:bodyPr/>
          <a:lstStyle/>
          <a:p>
            <a:r>
              <a:rPr lang="en-US" dirty="0"/>
              <a:t>Used to: </a:t>
            </a:r>
          </a:p>
          <a:p>
            <a:pPr lvl="1"/>
            <a:r>
              <a:rPr lang="en-US" dirty="0"/>
              <a:t>Disconnect portions of a feeder or equipment </a:t>
            </a:r>
          </a:p>
          <a:p>
            <a:pPr lvl="1"/>
            <a:r>
              <a:rPr lang="en-US" dirty="0"/>
              <a:t>Reconfigure the feeder</a:t>
            </a:r>
          </a:p>
          <a:p>
            <a:pPr lvl="1"/>
            <a:r>
              <a:rPr lang="en-US" dirty="0"/>
              <a:t>Bypass portions of a feeder or equipment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8" b="23262"/>
          <a:stretch/>
        </p:blipFill>
        <p:spPr>
          <a:xfrm>
            <a:off x="5772150" y="1066800"/>
            <a:ext cx="2667000" cy="3329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543300"/>
            <a:ext cx="4114800" cy="308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067300" y="4770256"/>
            <a:ext cx="4076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Portions of the feeder or equipment may be disconnected and taken out of service for maintenance or repair. </a:t>
            </a:r>
          </a:p>
        </p:txBody>
      </p:sp>
    </p:spTree>
    <p:extLst>
      <p:ext uri="{BB962C8B-B14F-4D97-AF65-F5344CB8AC3E}">
        <p14:creationId xmlns:p14="http://schemas.microsoft.com/office/powerpoint/2010/main" val="201514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Protection device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break fault </a:t>
            </a:r>
            <a:r>
              <a:rPr lang="en-US" dirty="0" smtClean="0"/>
              <a:t>current.</a:t>
            </a:r>
          </a:p>
          <a:p>
            <a:r>
              <a:rPr lang="en-US" dirty="0" smtClean="0"/>
              <a:t>Removes </a:t>
            </a:r>
            <a:r>
              <a:rPr lang="en-US" dirty="0"/>
              <a:t>faulted </a:t>
            </a:r>
            <a:r>
              <a:rPr lang="en-US" dirty="0" smtClean="0"/>
              <a:t>sections of a feeder from the system.</a:t>
            </a:r>
            <a:endParaRPr lang="en-US" dirty="0"/>
          </a:p>
          <a:p>
            <a:r>
              <a:rPr lang="en-US" dirty="0"/>
              <a:t>Need to be manually replaced </a:t>
            </a:r>
            <a:r>
              <a:rPr lang="en-US" dirty="0" smtClean="0"/>
              <a:t>because </a:t>
            </a:r>
            <a:r>
              <a:rPr lang="en-US" dirty="0"/>
              <a:t>the fuse sacrifices itself to protect the feeder and its components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Fuse designed to ‘blow’ within specified time for given value of fault current. 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Types of fuses?– distribution cut-outs, power fuses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8" r="10531"/>
          <a:stretch/>
        </p:blipFill>
        <p:spPr>
          <a:xfrm>
            <a:off x="4892387" y="1600200"/>
            <a:ext cx="3550225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02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switches, but have the ability to break fault current and work autonomously.</a:t>
            </a:r>
          </a:p>
          <a:p>
            <a:r>
              <a:rPr lang="en-US" dirty="0"/>
              <a:t>Do not need to be replaced like fuses and can generally be reset/closed.</a:t>
            </a:r>
          </a:p>
          <a:p>
            <a:r>
              <a:rPr lang="en-US" dirty="0"/>
              <a:t>Typically used for protection rather than a simple disconnect.</a:t>
            </a:r>
          </a:p>
          <a:p>
            <a:r>
              <a:rPr lang="en-US" dirty="0"/>
              <a:t>Older models don’t have communications or complex controls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10050"/>
            <a:ext cx="312420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81475"/>
            <a:ext cx="3200400" cy="2400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04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Newer models have the option to have communications and more complex controls.</a:t>
            </a:r>
          </a:p>
          <a:p>
            <a:r>
              <a:rPr lang="en-US" dirty="0"/>
              <a:t>Given the ability to control remotely and provide feedback to the control center, circuit breakers are becoming more prevalent for feeder reconfiguration and </a:t>
            </a:r>
            <a:r>
              <a:rPr lang="en-US" dirty="0" smtClean="0"/>
              <a:t>as bypass components.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739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754</Words>
  <Application>Microsoft Office PowerPoint</Application>
  <PresentationFormat>On-screen Show (4:3)</PresentationFormat>
  <Paragraphs>111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1_Office Theme</vt:lpstr>
      <vt:lpstr>Substation and Distribution Automation</vt:lpstr>
      <vt:lpstr>Module 9 Overview</vt:lpstr>
      <vt:lpstr>Part 1: Switching and Protective Devices</vt:lpstr>
      <vt:lpstr>Switching and Protective Devices</vt:lpstr>
      <vt:lpstr>Switches</vt:lpstr>
      <vt:lpstr>Switches</vt:lpstr>
      <vt:lpstr>Fuses</vt:lpstr>
      <vt:lpstr>Circuit Breakers</vt:lpstr>
      <vt:lpstr>Circuit Breakers (Continued)</vt:lpstr>
      <vt:lpstr>Reclosers</vt:lpstr>
      <vt:lpstr>Reclosers (Continued)</vt:lpstr>
      <vt:lpstr>Sectionalizers</vt:lpstr>
      <vt:lpstr>Sectionalizers</vt:lpstr>
      <vt:lpstr>Part 2: Protection Schemes</vt:lpstr>
      <vt:lpstr>Fuse Coordination</vt:lpstr>
      <vt:lpstr>Part 3: Reconfiguration</vt:lpstr>
      <vt:lpstr>Part 4: Switching Examples</vt:lpstr>
      <vt:lpstr>Example Scenario 1</vt:lpstr>
      <vt:lpstr>Example Scenario 2</vt:lpstr>
      <vt:lpstr>Example Scenario 3</vt:lpstr>
      <vt:lpstr>Example Scenario 4</vt:lpstr>
      <vt:lpstr>Example Scenario Solutions</vt:lpstr>
      <vt:lpstr>Module 9 Concluding Comments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</dc:title>
  <dc:creator>Staff</dc:creator>
  <cp:lastModifiedBy>Staff</cp:lastModifiedBy>
  <cp:revision>22</cp:revision>
  <dcterms:created xsi:type="dcterms:W3CDTF">2011-09-15T16:25:35Z</dcterms:created>
  <dcterms:modified xsi:type="dcterms:W3CDTF">2011-11-28T20:14:39Z</dcterms:modified>
</cp:coreProperties>
</file>