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335" r:id="rId3"/>
    <p:sldId id="270" r:id="rId4"/>
    <p:sldId id="336" r:id="rId5"/>
    <p:sldId id="322" r:id="rId6"/>
    <p:sldId id="341" r:id="rId7"/>
    <p:sldId id="348" r:id="rId8"/>
    <p:sldId id="371" r:id="rId9"/>
    <p:sldId id="372"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69"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73" r:id="rId67"/>
    <p:sldId id="374" r:id="rId68"/>
    <p:sldId id="375" r:id="rId69"/>
    <p:sldId id="364" r:id="rId70"/>
    <p:sldId id="376" r:id="rId71"/>
    <p:sldId id="370"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9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1/17/2012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1/17/2012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emf"/><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713"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63085155"/>
              </p:ext>
            </p:extLst>
          </p:nvPr>
        </p:nvGraphicFramePr>
        <p:xfrm>
          <a:off x="5046663" y="5159375"/>
          <a:ext cx="3740150" cy="403225"/>
        </p:xfrm>
        <a:graphic>
          <a:graphicData uri="http://schemas.openxmlformats.org/presentationml/2006/ole">
            <mc:AlternateContent xmlns:mc="http://schemas.openxmlformats.org/markup-compatibility/2006">
              <mc:Choice xmlns:v="urn:schemas-microsoft-com:vml" Requires="v">
                <p:oleObj spid="_x0000_s20714" name="Equation" r:id="rId9" imgW="2120760" imgH="228600" progId="Equation.3">
                  <p:embed/>
                </p:oleObj>
              </mc:Choice>
              <mc:Fallback>
                <p:oleObj name="Equation" r:id="rId9" imgW="2120760" imgH="228600" progId="Equation.3">
                  <p:embed/>
                  <p:pic>
                    <p:nvPicPr>
                      <p:cNvPr id="0" name="Object 1"/>
                      <p:cNvPicPr>
                        <a:picLocks noChangeAspect="1" noChangeArrowheads="1"/>
                      </p:cNvPicPr>
                      <p:nvPr/>
                    </p:nvPicPr>
                    <p:blipFill>
                      <a:blip r:embed="rId10"/>
                      <a:srcRect/>
                      <a:stretch>
                        <a:fillRect/>
                      </a:stretch>
                    </p:blipFill>
                    <p:spPr bwMode="auto">
                      <a:xfrm>
                        <a:off x="5046663" y="5159375"/>
                        <a:ext cx="3740150" cy="4032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32900314"/>
              </p:ext>
            </p:extLst>
          </p:nvPr>
        </p:nvGraphicFramePr>
        <p:xfrm>
          <a:off x="2509838" y="5975350"/>
          <a:ext cx="3740150" cy="493713"/>
        </p:xfrm>
        <a:graphic>
          <a:graphicData uri="http://schemas.openxmlformats.org/presentationml/2006/ole">
            <mc:AlternateContent xmlns:mc="http://schemas.openxmlformats.org/markup-compatibility/2006">
              <mc:Choice xmlns:v="urn:schemas-microsoft-com:vml" Requires="v">
                <p:oleObj spid="_x0000_s20715" name="Equation" r:id="rId11" imgW="2120760" imgH="279360" progId="Equation.3">
                  <p:embed/>
                </p:oleObj>
              </mc:Choice>
              <mc:Fallback>
                <p:oleObj name="Equation" r:id="rId11" imgW="2120760" imgH="279360" progId="Equation.3">
                  <p:embed/>
                  <p:pic>
                    <p:nvPicPr>
                      <p:cNvPr id="0" name="Object 2"/>
                      <p:cNvPicPr>
                        <a:picLocks noChangeAspect="1" noChangeArrowheads="1"/>
                      </p:cNvPicPr>
                      <p:nvPr/>
                    </p:nvPicPr>
                    <p:blipFill>
                      <a:blip r:embed="rId12"/>
                      <a:srcRect/>
                      <a:stretch>
                        <a:fillRect/>
                      </a:stretch>
                    </p:blipFill>
                    <p:spPr bwMode="auto">
                      <a:xfrm>
                        <a:off x="2509838" y="5975350"/>
                        <a:ext cx="37401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pic>
        <p:nvPicPr>
          <p:cNvPr id="9" name="Picture 2" descr="C:\PNNL Work\Current Projects\FOA-152 WSU\Photos\Regulators\IMG_0061.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969744" y="1600200"/>
            <a:ext cx="3395511"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1" name="Picture 2" descr="C:\PNNL Work\Current Projects\FOA-152 WSU\Photos\Substations\Pateros\IMG_0267.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458585" y="2350265"/>
            <a:ext cx="4035829" cy="302583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52"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737"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738"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015965102"/>
              </p:ext>
            </p:extLst>
          </p:nvPr>
        </p:nvGraphicFramePr>
        <p:xfrm>
          <a:off x="1981200" y="5715000"/>
          <a:ext cx="1800224" cy="914400"/>
        </p:xfrm>
        <a:graphic>
          <a:graphicData uri="http://schemas.openxmlformats.org/presentationml/2006/ole">
            <mc:AlternateContent xmlns:mc="http://schemas.openxmlformats.org/markup-compatibility/2006">
              <mc:Choice xmlns:v="urn:schemas-microsoft-com:vml" Requires="v">
                <p:oleObj spid="_x0000_s21683"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7150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4743322"/>
              </p:ext>
            </p:extLst>
          </p:nvPr>
        </p:nvGraphicFramePr>
        <p:xfrm>
          <a:off x="4895850" y="5715000"/>
          <a:ext cx="2525713" cy="914400"/>
        </p:xfrm>
        <a:graphic>
          <a:graphicData uri="http://schemas.openxmlformats.org/presentationml/2006/ole">
            <mc:AlternateContent xmlns:mc="http://schemas.openxmlformats.org/markup-compatibility/2006">
              <mc:Choice xmlns:v="urn:schemas-microsoft-com:vml" Requires="v">
                <p:oleObj spid="_x0000_s21684"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57150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9718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 of the substation transformer.</a:t>
            </a:r>
          </a:p>
          <a:p>
            <a:r>
              <a:rPr lang="en-US" sz="2000" dirty="0" smtClean="0"/>
              <a:t>This is a low cost design but it lacks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a:xfrm>
            <a:off x="2571750" y="1114425"/>
            <a:ext cx="4040188" cy="639762"/>
          </a:xfrm>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a:xfrm>
            <a:off x="2549525" y="3886200"/>
            <a:ext cx="4041775" cy="639762"/>
          </a:xfrm>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873192" y="451104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882717" y="175260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87878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pic>
        <p:nvPicPr>
          <p:cNvPr id="8" name="Picture 2" descr="C:\PNNL Work\Current Projects\FOA-152 WSU\Photos\Capacitors\IMG_009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9585" y="2350265"/>
            <a:ext cx="4035829" cy="302583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 name="Picture 4" descr="C:\PNNL Work\Current Projects\FOA-152 WSU\Photos\Substations\U-District\Substation Capacitors.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8585" y="2350265"/>
            <a:ext cx="4035829" cy="302583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(impedance)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roll,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turn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loads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92"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93"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94"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75"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76"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2" name="Picture 4"/>
          <p:cNvPicPr>
            <a:picLocks noChangeAspect="1" noChangeArrowheads="1"/>
          </p:cNvPicPr>
          <p:nvPr/>
        </p:nvPicPr>
        <p:blipFill>
          <a:blip r:embed="rId2"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pic>
        <p:nvPicPr>
          <p:cNvPr id="9"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2564651"/>
            <a:ext cx="4038600" cy="2597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648200" y="2637563"/>
            <a:ext cx="4038600" cy="245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normAutofit lnSpcReduction="10000"/>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endParaRPr lang="en-US" dirty="0" smtClean="0"/>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smtClean="0">
                <a:cs typeface="Times New Roman" pitchFamily="18" charset="0"/>
              </a:rPr>
              <a:t>%</a:t>
            </a:r>
            <a:r>
              <a:rPr lang="en-US" dirty="0">
                <a:cs typeface="Times New Roman" pitchFamily="18" charset="0"/>
              </a:rPr>
              <a:t>,</a:t>
            </a:r>
            <a:r>
              <a:rPr lang="en-US" dirty="0" smtClean="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pPr marL="457200" lvl="1" indent="0">
              <a:buNone/>
            </a:pPr>
            <a:endParaRPr lang="en-US" dirty="0" smtClean="0"/>
          </a:p>
          <a:p>
            <a:r>
              <a:rPr lang="en-US" dirty="0" smtClean="0"/>
              <a:t>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713"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1088"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1089"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1090"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1091"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1092"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1093"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094"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1095"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934"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935"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936"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937"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 (emergency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992"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993"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994"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995"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996"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997"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998"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87"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88"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smtClean="0">
                <a:cs typeface="Times New Roman" pitchFamily="18" charset="0"/>
              </a:rPr>
              <a:t>%</a:t>
            </a:r>
            <a:r>
              <a:rPr lang="en-US" sz="1600" dirty="0">
                <a:cs typeface="Times New Roman" pitchFamily="18" charset="0"/>
              </a:rPr>
              <a:t>,</a:t>
            </a:r>
            <a:r>
              <a:rPr lang="en-US" sz="1600" dirty="0" smtClean="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814"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815"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58"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78"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79"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temperature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ANSI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203"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p:txBody>
          <a:bodyPr>
            <a:normAutofit fontScale="92500" lnSpcReduction="2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has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1709383805"/>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8944"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050949746"/>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8945"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4241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2948589072"/>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9966"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74342645"/>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9967" name="Equation" r:id="rId7" imgW="3085920" imgH="1447560" progId="Equation.3">
                  <p:embed/>
                </p:oleObj>
              </mc:Choice>
              <mc:Fallback>
                <p:oleObj name="Equation" r:id="rId7" imgW="3085920" imgH="1447560" progId="Equation.3">
                  <p:embed/>
                  <p:pic>
                    <p:nvPicPr>
                      <p:cNvPr id="0" name=""/>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10606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596234537"/>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40990" name="Equation" r:id="rId4" imgW="3073320" imgH="1447560" progId="Equation.3">
                  <p:embed/>
                </p:oleObj>
              </mc:Choice>
              <mc:Fallback>
                <p:oleObj name="Equation" r:id="rId4" imgW="3073320" imgH="1447560" progId="Equation.3">
                  <p:embed/>
                  <p:pic>
                    <p:nvPicPr>
                      <p:cNvPr id="0" name=""/>
                      <p:cNvPicPr>
                        <a:picLocks noChangeAspect="1" noChangeArrowheads="1"/>
                      </p:cNvPicPr>
                      <p:nvPr/>
                    </p:nvPicPr>
                    <p:blipFill>
                      <a:blip r:embed="rId5"/>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3682359969"/>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40991" name="Equation" r:id="rId9" imgW="3073320" imgH="1447560" progId="Equation.3">
                  <p:embed/>
                </p:oleObj>
              </mc:Choice>
              <mc:Fallback>
                <p:oleObj name="Equation" r:id="rId9" imgW="3073320" imgH="1447560" progId="Equation.3">
                  <p:embed/>
                  <p:pic>
                    <p:nvPicPr>
                      <p:cNvPr id="0" name=""/>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6987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913"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914"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systems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521841639"/>
              </p:ext>
            </p:extLst>
          </p:nvPr>
        </p:nvGraphicFramePr>
        <p:xfrm>
          <a:off x="1928813" y="4953000"/>
          <a:ext cx="5233987" cy="781050"/>
        </p:xfrm>
        <a:graphic>
          <a:graphicData uri="http://schemas.openxmlformats.org/presentationml/2006/ole">
            <mc:AlternateContent xmlns:mc="http://schemas.openxmlformats.org/markup-compatibility/2006">
              <mc:Choice xmlns:v="urn:schemas-microsoft-com:vml" Requires="v">
                <p:oleObj spid="_x0000_s17505" name="Equation" r:id="rId3" imgW="3149280" imgH="469800" progId="Equation.3">
                  <p:embed/>
                </p:oleObj>
              </mc:Choice>
              <mc:Fallback>
                <p:oleObj name="Equation" r:id="rId3" imgW="3149280" imgH="46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4953000"/>
                        <a:ext cx="523398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989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4 </a:t>
            </a:r>
            <a:r>
              <a:rPr lang="en-US" dirty="0" smtClean="0"/>
              <a:t>Concluding Comments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Traditionally, voltage control has been achieved thorough the operation of devices operating only on local information.</a:t>
            </a:r>
          </a:p>
          <a:p>
            <a:pPr lvl="1"/>
            <a:r>
              <a:rPr lang="en-US" dirty="0"/>
              <a:t>Transmission: Voltage regulators at central generators and shunt capacitors</a:t>
            </a:r>
          </a:p>
          <a:p>
            <a:pPr lvl="1"/>
            <a:r>
              <a:rPr lang="en-US" dirty="0"/>
              <a:t>Distribution: Voltage regulators and shunt capacitors</a:t>
            </a:r>
          </a:p>
          <a:p>
            <a:endParaRPr lang="en-US" dirty="0"/>
          </a:p>
          <a:p>
            <a:r>
              <a:rPr lang="en-US" dirty="0"/>
              <a:t>Voltage control is essential to ensure the proper operation of the end-use loads.</a:t>
            </a:r>
          </a:p>
          <a:p>
            <a:endParaRPr lang="en-US" dirty="0"/>
          </a:p>
          <a:p>
            <a:r>
              <a:rPr lang="en-US" dirty="0"/>
              <a:t>Additionally, the energy consumption of end-use loads is a function of the supply voltage.</a:t>
            </a:r>
          </a:p>
          <a:p>
            <a:endParaRPr lang="en-US" dirty="0"/>
          </a:p>
          <a:p>
            <a:r>
              <a:rPr lang="en-US" dirty="0"/>
              <a:t>The voltage dependent nature of end-use loads can be modeled with a number of representations:</a:t>
            </a:r>
          </a:p>
          <a:p>
            <a:pPr lvl="1"/>
            <a:r>
              <a:rPr lang="en-US" dirty="0"/>
              <a:t>Time-invariant ZIP model</a:t>
            </a:r>
          </a:p>
          <a:p>
            <a:pPr lvl="1"/>
            <a:r>
              <a:rPr lang="en-US" dirty="0"/>
              <a:t>Time-variant ZIP model</a:t>
            </a:r>
          </a:p>
          <a:p>
            <a:pPr lvl="1"/>
            <a:r>
              <a:rPr lang="en-US" dirty="0"/>
              <a:t>Physical model</a:t>
            </a:r>
          </a:p>
          <a:p>
            <a:pPr lvl="1"/>
            <a:r>
              <a:rPr lang="en-US" dirty="0"/>
              <a:t>Multi-state physical model</a:t>
            </a:r>
          </a:p>
          <a:p>
            <a:pPr lvl="1"/>
            <a:r>
              <a:rPr lang="en-US" dirty="0"/>
              <a:t>Load </a:t>
            </a:r>
            <a:r>
              <a:rPr lang="en-US" dirty="0" smtClean="0"/>
              <a:t>profile</a:t>
            </a:r>
            <a:endParaRPr lang="en-US" dirty="0"/>
          </a:p>
        </p:txBody>
      </p:sp>
      <p:sp>
        <p:nvSpPr>
          <p:cNvPr id="4" name="Slide Number Placeholder 3"/>
          <p:cNvSpPr>
            <a:spLocks noGrp="1"/>
          </p:cNvSpPr>
          <p:nvPr>
            <p:ph type="sldNum" sz="quarter" idx="12"/>
          </p:nvPr>
        </p:nvSpPr>
        <p:spPr/>
        <p:txBody>
          <a:bodyPr/>
          <a:lstStyle/>
          <a:p>
            <a:pPr>
              <a:defRPr/>
            </a:pPr>
            <a:fld id="{1B01BA5B-7730-4338-A929-CCF4E62AD04F}" type="slidenum">
              <a:rPr lang="en-US" smtClean="0"/>
              <a:pPr>
                <a:defRPr/>
              </a:pPr>
              <a:t>70</a:t>
            </a:fld>
            <a:endParaRPr lang="en-US"/>
          </a:p>
        </p:txBody>
      </p:sp>
    </p:spTree>
    <p:extLst>
      <p:ext uri="{BB962C8B-B14F-4D97-AF65-F5344CB8AC3E}">
        <p14:creationId xmlns:p14="http://schemas.microsoft.com/office/powerpoint/2010/main" val="2518113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smtClean="0"/>
              <a:t>Conclusion of Module 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3145729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2162212678"/>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36896" name="Equation" r:id="rId3" imgW="3377880" imgH="469800" progId="Equation.3">
                  <p:embed/>
                </p:oleObj>
              </mc:Choice>
              <mc:Fallback>
                <p:oleObj name="Equation" r:id="rId3" imgW="3377880" imgH="469800" progId="Equation.3">
                  <p:embed/>
                  <p:pic>
                    <p:nvPicPr>
                      <p:cNvPr id="0" name=""/>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68801995"/>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36897" name="Equation" r:id="rId5" imgW="3377880" imgH="469800" progId="Equation.3">
                  <p:embed/>
                </p:oleObj>
              </mc:Choice>
              <mc:Fallback>
                <p:oleObj name="Equation" r:id="rId5" imgW="3377880" imgH="469800" progId="Equation.3">
                  <p:embed/>
                  <p:pic>
                    <p:nvPicPr>
                      <p:cNvPr id="0" name=""/>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33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at 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942803673"/>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37921" name="Equation" r:id="rId3" imgW="3377880" imgH="469800" progId="Equation.3">
                  <p:embed/>
                </p:oleObj>
              </mc:Choice>
              <mc:Fallback>
                <p:oleObj name="Equation" r:id="rId3" imgW="3377880" imgH="469800" progId="Equation.3">
                  <p:embed/>
                  <p:pic>
                    <p:nvPicPr>
                      <p:cNvPr id="0" name=""/>
                      <p:cNvPicPr>
                        <a:picLocks noChangeAspect="1" noChangeArrowheads="1"/>
                      </p:cNvPicPr>
                      <p:nvPr/>
                    </p:nvPicPr>
                    <p:blipFill>
                      <a:blip r:embed="rId4"/>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25148091"/>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37922" name="Equation" r:id="rId5" imgW="3187440" imgH="469800" progId="Equation.3">
                  <p:embed/>
                </p:oleObj>
              </mc:Choice>
              <mc:Fallback>
                <p:oleObj name="Equation" r:id="rId5" imgW="3187440" imgH="469800" progId="Equation.3">
                  <p:embed/>
                  <p:pic>
                    <p:nvPicPr>
                      <p:cNvPr id="0" name=""/>
                      <p:cNvPicPr>
                        <a:picLocks noChangeAspect="1" noChangeArrowheads="1"/>
                      </p:cNvPicPr>
                      <p:nvPr/>
                    </p:nvPicPr>
                    <p:blipFill>
                      <a:blip r:embed="rId6"/>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3789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0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6541</TotalTime>
  <Words>4257</Words>
  <Application>Microsoft Office PowerPoint</Application>
  <PresentationFormat>On-screen Show (4:3)</PresentationFormat>
  <Paragraphs>455</Paragraphs>
  <Slides>71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74" baseType="lpstr">
      <vt:lpstr>Office Theme</vt:lpstr>
      <vt:lpstr>Equation</vt:lpstr>
      <vt:lpstr>SAX XML Reader 5.0</vt:lpstr>
      <vt:lpstr>Substation and Distribution Automation</vt:lpstr>
      <vt:lpstr>Module 4 Overview</vt:lpstr>
      <vt:lpstr>Part 1: Operational Voltage Control</vt:lpstr>
      <vt:lpstr>Traditional Voltage Control</vt:lpstr>
      <vt:lpstr>ANCI C84.1</vt:lpstr>
      <vt:lpstr>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Module 4 Concluding Comments</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262</cp:revision>
  <dcterms:created xsi:type="dcterms:W3CDTF">2006-08-16T00:00:00Z</dcterms:created>
  <dcterms:modified xsi:type="dcterms:W3CDTF">2012-01-17T15:42:54Z</dcterms:modified>
</cp:coreProperties>
</file>