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79"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69" r:id="rId24"/>
    <p:sldId id="376" r:id="rId25"/>
    <p:sldId id="370" r:id="rId26"/>
    <p:sldId id="337" r:id="rId27"/>
    <p:sldId id="338" r:id="rId28"/>
    <p:sldId id="348" r:id="rId29"/>
    <p:sldId id="340" r:id="rId30"/>
    <p:sldId id="339" r:id="rId31"/>
    <p:sldId id="350" r:id="rId32"/>
    <p:sldId id="344" r:id="rId33"/>
    <p:sldId id="345" r:id="rId34"/>
    <p:sldId id="267" r:id="rId35"/>
    <p:sldId id="352" r:id="rId36"/>
    <p:sldId id="320" r:id="rId37"/>
    <p:sldId id="346" r:id="rId38"/>
    <p:sldId id="347" r:id="rId39"/>
    <p:sldId id="353" r:id="rId40"/>
    <p:sldId id="354" r:id="rId41"/>
    <p:sldId id="355" r:id="rId42"/>
    <p:sldId id="356" r:id="rId43"/>
    <p:sldId id="357" r:id="rId44"/>
    <p:sldId id="358" r:id="rId45"/>
    <p:sldId id="359" r:id="rId46"/>
    <p:sldId id="360" r:id="rId47"/>
    <p:sldId id="372" r:id="rId48"/>
    <p:sldId id="373" r:id="rId49"/>
    <p:sldId id="374" r:id="rId50"/>
    <p:sldId id="371" r:id="rId51"/>
    <p:sldId id="324" r:id="rId52"/>
    <p:sldId id="321" r:id="rId53"/>
    <p:sldId id="322" r:id="rId54"/>
    <p:sldId id="325" r:id="rId55"/>
    <p:sldId id="319" r:id="rId56"/>
    <p:sldId id="323" r:id="rId57"/>
    <p:sldId id="328" r:id="rId58"/>
    <p:sldId id="326" r:id="rId59"/>
    <p:sldId id="327" r:id="rId60"/>
    <p:sldId id="37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5" autoAdjust="0"/>
    <p:restoredTop sz="94660" autoAdjust="0"/>
  </p:normalViewPr>
  <p:slideViewPr>
    <p:cSldViewPr snapToObjects="1">
      <p:cViewPr>
        <p:scale>
          <a:sx n="100" d="100"/>
          <a:sy n="100" d="100"/>
        </p:scale>
        <p:origin x="-1020" y="-1020"/>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76604928"/>
        <c:axId val="76606848"/>
      </c:scatterChart>
      <c:valAx>
        <c:axId val="76604928"/>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76606848"/>
        <c:crosses val="autoZero"/>
        <c:crossBetween val="midCat"/>
        <c:majorUnit val="4"/>
      </c:valAx>
      <c:valAx>
        <c:axId val="76606848"/>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76604928"/>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79579392"/>
        <c:axId val="79597952"/>
      </c:scatterChart>
      <c:valAx>
        <c:axId val="79579392"/>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79597952"/>
        <c:crosses val="autoZero"/>
        <c:crossBetween val="midCat"/>
        <c:majorUnit val="1000"/>
      </c:valAx>
      <c:valAx>
        <c:axId val="79597952"/>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79579392"/>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81031552"/>
        <c:axId val="81033472"/>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81042048"/>
        <c:axId val="81040128"/>
      </c:scatterChart>
      <c:valAx>
        <c:axId val="81031552"/>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81033472"/>
        <c:crosses val="autoZero"/>
        <c:crossBetween val="midCat"/>
        <c:majorUnit val="6"/>
        <c:minorUnit val="1"/>
      </c:valAx>
      <c:valAx>
        <c:axId val="81033472"/>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81031552"/>
        <c:crosses val="autoZero"/>
        <c:crossBetween val="midCat"/>
        <c:dispUnits>
          <c:builtInUnit val="millions"/>
        </c:dispUnits>
      </c:valAx>
      <c:valAx>
        <c:axId val="81040128"/>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81042048"/>
        <c:crosses val="max"/>
        <c:crossBetween val="midCat"/>
      </c:valAx>
      <c:valAx>
        <c:axId val="81042048"/>
        <c:scaling>
          <c:orientation val="minMax"/>
        </c:scaling>
        <c:delete val="1"/>
        <c:axPos val="b"/>
        <c:numFmt formatCode="General" sourceLinked="1"/>
        <c:majorTickMark val="out"/>
        <c:minorTickMark val="none"/>
        <c:tickLblPos val="nextTo"/>
        <c:crossAx val="81040128"/>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34</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37</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40</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12/7/2011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12/7/2011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2.jpeg"/><Relationship Id="rId4" Type="http://schemas.openxmlformats.org/officeDocument/2006/relationships/image" Target="../media/image31.jpeg"/></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In the late 1990’s to mid 2000’s, DR resources decreased significantly (by 32% from 1996 to 2004</a:t>
            </a:r>
            <a:r>
              <a:rPr lang="en-US" baseline="30000" dirty="0" smtClean="0"/>
              <a:t>1</a:t>
            </a:r>
            <a:r>
              <a:rPr lang="en-US" dirty="0" smtClean="0"/>
              <a:t>).</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(communications, advanced DR, AMI, etc.).</a:t>
            </a:r>
          </a:p>
          <a:p>
            <a:pPr lvl="1">
              <a:spcBef>
                <a:spcPts val="600"/>
              </a:spcBef>
              <a:spcAft>
                <a:spcPts val="600"/>
              </a:spcAft>
            </a:pPr>
            <a:r>
              <a:rPr lang="en-US" dirty="0" smtClean="0"/>
              <a:t>Incremental cost of more DR much greater than cost of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Late 2000’s, DR resurgent.</a:t>
            </a:r>
          </a:p>
          <a:p>
            <a:pPr lvl="1">
              <a:spcBef>
                <a:spcPts val="600"/>
              </a:spcBef>
              <a:spcAft>
                <a:spcPts val="600"/>
              </a:spcAft>
            </a:pPr>
            <a:r>
              <a:rPr lang="en-US" dirty="0" smtClean="0"/>
              <a:t>ARRA investment of ~$4.5 billion for electrical infrastructure (plus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can </a:t>
            </a:r>
            <a:r>
              <a:rPr lang="en-US" dirty="0" smtClean="0"/>
              <a:t>do</a:t>
            </a:r>
          </a:p>
          <a:p>
            <a:endParaRPr lang="en-US" sz="2400" dirty="0"/>
          </a:p>
          <a:p>
            <a:r>
              <a:rPr lang="en-US" sz="2400" dirty="0" smtClean="0"/>
              <a:t>Part 4</a:t>
            </a:r>
            <a:r>
              <a:rPr lang="en-US" sz="2400" smtClean="0"/>
              <a:t>: </a:t>
            </a:r>
            <a:r>
              <a:rPr lang="en-US">
                <a:latin typeface="Times New Roman" pitchFamily="-80" charset="0"/>
                <a:cs typeface="Times New Roman" pitchFamily="-80" charset="0"/>
              </a:rPr>
              <a:t>Various forms of DR</a:t>
            </a:r>
            <a:endParaRPr lang="en-US" sz="2400" dirty="0">
              <a:latin typeface="Times New Roman" pitchFamily="-80" charset="0"/>
              <a:cs typeface="Times New Roman" pitchFamily="-80"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034" y="3006544"/>
            <a:ext cx="2649945" cy="264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38630" y="5579680"/>
            <a:ext cx="2573136" cy="369332"/>
          </a:xfrm>
          <a:prstGeom prst="rect">
            <a:avLst/>
          </a:prstGeom>
          <a:noFill/>
        </p:spPr>
        <p:txBody>
          <a:bodyPr wrap="square" rtlCol="0">
            <a:spAutoFit/>
          </a:bodyPr>
          <a:lstStyle/>
          <a:p>
            <a:pPr marL="398463" indent="-398463"/>
            <a:r>
              <a:rPr lang="en-US" sz="900" dirty="0" smtClean="0">
                <a:latin typeface="Times New Roman" pitchFamily="18" charset="0"/>
                <a:cs typeface="Times New Roman" pitchFamily="18" charset="0"/>
              </a:rPr>
              <a:t>Source: YES! Magazine, Oct. 2011, www.yesmagazine.org/arts/yes-cartoons</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241568580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77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Demand Response Programs</a:t>
            </a:r>
          </a:p>
        </p:txBody>
      </p:sp>
      <p:sp>
        <p:nvSpPr>
          <p:cNvPr id="19459" name="Content Placeholder 2"/>
          <p:cNvSpPr>
            <a:spLocks noGrp="1"/>
          </p:cNvSpPr>
          <p:nvPr>
            <p:ph idx="1"/>
          </p:nvPr>
        </p:nvSpPr>
        <p:spPr>
          <a:xfrm>
            <a:off x="457199" y="1854395"/>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4120290"/>
            <a:ext cx="8229600" cy="1997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7" name="Content Placeholder 2"/>
          <p:cNvSpPr txBox="1">
            <a:spLocks/>
          </p:cNvSpPr>
          <p:nvPr/>
        </p:nvSpPr>
        <p:spPr>
          <a:xfrm>
            <a:off x="347450" y="1431939"/>
            <a:ext cx="8229600" cy="4608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Two basic </a:t>
            </a:r>
            <a:r>
              <a:rPr lang="en-US" sz="2000" dirty="0">
                <a:latin typeface="Times New Roman" pitchFamily="-80" charset="0"/>
                <a:cs typeface="Times New Roman" pitchFamily="-80" charset="0"/>
              </a:rPr>
              <a:t>t</a:t>
            </a:r>
            <a:r>
              <a:rPr lang="en-US" sz="2000" dirty="0" smtClean="0">
                <a:latin typeface="Times New Roman" pitchFamily="-80" charset="0"/>
                <a:cs typeface="Times New Roman" pitchFamily="-80" charset="0"/>
              </a:rPr>
              <a:t>ypes of DR.</a:t>
            </a:r>
          </a:p>
        </p:txBody>
      </p:sp>
      <p:sp>
        <p:nvSpPr>
          <p:cNvPr id="8" name="Content Placeholder 2"/>
          <p:cNvSpPr txBox="1">
            <a:spLocks/>
          </p:cNvSpPr>
          <p:nvPr/>
        </p:nvSpPr>
        <p:spPr>
          <a:xfrm>
            <a:off x="4681750" y="1854395"/>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981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92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a:buClr>
                <a:schemeClr val="tx1"/>
              </a:buClr>
              <a:buFont typeface="Wingdings" pitchFamily="2" charset="2"/>
              <a:buChar char="Ø"/>
            </a:pPr>
            <a:endParaRPr lang="en-US" dirty="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Typically an “on/off” or modified duty cycle type of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92500" lnSpcReduction="1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With DR programs, especially when using automated technologies, a significant rebound can be experienced.</a:t>
            </a:r>
            <a:endParaRPr lang="en-US" sz="20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925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34</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37</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92500" lnSpcReduction="10000"/>
          </a:bodyPr>
          <a:lstStyle/>
          <a:p>
            <a:pPr>
              <a:spcAft>
                <a:spcPts val="600"/>
              </a:spcAft>
            </a:pPr>
            <a:r>
              <a:rPr lang="en-US" dirty="0" smtClean="0"/>
              <a:t>System is designed to support highest peak of the greatest peak day.</a:t>
            </a:r>
          </a:p>
          <a:p>
            <a:pPr lvl="1">
              <a:spcAft>
                <a:spcPts val="600"/>
              </a:spcAft>
            </a:pPr>
            <a:r>
              <a:rPr lang="en-US" dirty="0" smtClean="0"/>
              <a:t>Capital investments are driven by this load.</a:t>
            </a:r>
          </a:p>
          <a:p>
            <a:pPr lvl="1">
              <a:spcAft>
                <a:spcPts val="600"/>
              </a:spcAft>
            </a:pPr>
            <a:r>
              <a:rPr lang="en-US" dirty="0" smtClean="0"/>
              <a:t>Drives up overall cost.</a:t>
            </a:r>
          </a:p>
          <a:p>
            <a:pPr>
              <a:spcAft>
                <a:spcPts val="600"/>
              </a:spcAft>
            </a:pPr>
            <a:r>
              <a:rPr lang="en-US" dirty="0" smtClean="0"/>
              <a:t>Necessary to keep a balance between load and generation every instant.</a:t>
            </a:r>
          </a:p>
          <a:p>
            <a:pPr>
              <a:spcAft>
                <a:spcPts val="600"/>
              </a:spcAft>
            </a:pPr>
            <a:r>
              <a:rPr lang="en-US" dirty="0" smtClean="0"/>
              <a:t>Electrical infrastructure is underutilized on most days.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42</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76"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54" name="Chart" r:id="rId5" imgW="5362575" imgH="3086100" progId="Excel.Sheet.8">
                  <p:embed/>
                </p:oleObj>
              </mc:Choice>
              <mc:Fallback>
                <p:oleObj name="Char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85045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54</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62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775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transmission lines.</a:t>
            </a:r>
          </a:p>
          <a:p>
            <a:pPr lvl="1"/>
            <a:r>
              <a:rPr lang="en-US" sz="2000" dirty="0" smtClean="0"/>
              <a:t>Substation upgrades.</a:t>
            </a:r>
          </a:p>
          <a:p>
            <a:pPr lvl="1"/>
            <a:r>
              <a:rPr lang="en-US" sz="2000" dirty="0" smtClean="0"/>
              <a:t>Generation construction.</a:t>
            </a:r>
          </a:p>
          <a:p>
            <a:r>
              <a:rPr lang="en-US" sz="2400" dirty="0" smtClean="0"/>
              <a:t>Reduce exposure to volatile energy costs and wholesale </a:t>
            </a:r>
            <a:r>
              <a:rPr lang="en-US" sz="2400" dirty="0"/>
              <a:t>market prices</a:t>
            </a:r>
            <a:r>
              <a:rPr lang="en-US" sz="2400" dirty="0" smtClean="0"/>
              <a:t>.</a:t>
            </a:r>
            <a:endParaRPr lang="en-US" sz="20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8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r>
              <a:rPr lang="en-US" sz="2400" dirty="0" smtClean="0"/>
              <a:t>Too difficult and cumbersome to use.</a:t>
            </a:r>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Can be difficult and/or costly to implement in a controlled manner.</a:t>
            </a:r>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r>
              <a:rPr lang="en-US" sz="2400" dirty="0" smtClean="0"/>
              <a:t>May adversely effect energy efficiency programs.</a:t>
            </a:r>
          </a:p>
          <a:p>
            <a:pPr lvl="1"/>
            <a:r>
              <a:rPr lang="en-US" sz="2000" dirty="0" smtClean="0"/>
              <a:t>Energy efficiency reduces consumption while DR shifts.</a:t>
            </a:r>
          </a:p>
          <a:p>
            <a:r>
              <a:rPr lang="en-US" sz="2400" dirty="0" smtClean="0"/>
              <a:t>Fear that consumers can “game” the system to make money.</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a:bodyPr>
          <a:lstStyle/>
          <a:p>
            <a:pPr>
              <a:spcBef>
                <a:spcPts val="600"/>
              </a:spcBef>
              <a:spcAft>
                <a:spcPts val="600"/>
              </a:spcAft>
            </a:pPr>
            <a:r>
              <a:rPr lang="en-US" dirty="0" smtClean="0"/>
              <a:t>Many argued that DR would hinder energy conservation efforts (DR shifts consumption rather than reducing).</a:t>
            </a:r>
          </a:p>
          <a:p>
            <a:pPr lvl="1">
              <a:spcBef>
                <a:spcPts val="600"/>
              </a:spcBef>
              <a:spcAft>
                <a:spcPts val="600"/>
              </a:spcAft>
            </a:pPr>
            <a:r>
              <a:rPr lang="en-US" dirty="0" smtClean="0"/>
              <a:t>Limited financial resources for energy reduction programs.</a:t>
            </a:r>
          </a:p>
          <a:p>
            <a:pPr>
              <a:spcBef>
                <a:spcPts val="600"/>
              </a:spcBef>
              <a:spcAft>
                <a:spcPts val="600"/>
              </a:spcAft>
            </a:pPr>
            <a:r>
              <a:rPr lang="en-US" dirty="0" smtClean="0"/>
              <a:t>1975-1976, the Federal Energy Administration initiated 16 pricing experiments to assess impact on load patterns.</a:t>
            </a:r>
            <a:r>
              <a:rPr lang="en-US" baseline="30000" dirty="0" smtClean="0"/>
              <a:t>2</a:t>
            </a:r>
            <a:endParaRPr lang="en-US" dirty="0" smtClean="0"/>
          </a:p>
          <a:p>
            <a:pPr lvl="1">
              <a:spcBef>
                <a:spcPts val="600"/>
              </a:spcBef>
              <a:spcAft>
                <a:spcPts val="600"/>
              </a:spcAft>
            </a:pPr>
            <a:r>
              <a:rPr lang="en-US" dirty="0" smtClean="0"/>
              <a:t>Peak reductions between 0% and 42% were observed.</a:t>
            </a:r>
          </a:p>
          <a:p>
            <a:pPr lvl="1">
              <a:spcBef>
                <a:spcPts val="600"/>
              </a:spcBef>
              <a:spcAft>
                <a:spcPts val="600"/>
              </a:spcAft>
            </a:pPr>
            <a:r>
              <a:rPr lang="en-US" dirty="0" smtClean="0"/>
              <a:t>Off-peak increases were negligible so that daily consumption was reduced between 0% and 6%.</a:t>
            </a:r>
          </a:p>
          <a:p>
            <a:pPr lvl="1">
              <a:spcBef>
                <a:spcPts val="600"/>
              </a:spcBef>
              <a:spcAft>
                <a:spcPts val="600"/>
              </a:spcAft>
            </a:pPr>
            <a:r>
              <a:rPr lang="en-US"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3392</TotalTime>
  <Words>7899</Words>
  <Application>Microsoft Office PowerPoint</Application>
  <PresentationFormat>On-screen Show (4:3)</PresentationFormat>
  <Paragraphs>805</Paragraphs>
  <Slides>60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Demand Response Programs</vt:lpstr>
      <vt:lpstr>DR Programs Now</vt:lpstr>
      <vt:lpstr>Opt-in vs. Opt-out</vt:lpstr>
      <vt:lpstr>Interruptible Loads</vt:lpstr>
      <vt:lpstr>Direct Load Control</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Demand Response Control</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Additional Slides</vt:lpstr>
      <vt:lpstr>Implementing DR in GridLAB-D</vt:lpstr>
      <vt:lpstr>Auction and Controller Objects</vt:lpstr>
      <vt:lpstr>Auction Object</vt:lpstr>
      <vt:lpstr>Passive Controller (Thermostat)</vt:lpstr>
      <vt:lpstr>Passive Controller</vt:lpstr>
      <vt:lpstr>Price Player</vt:lpstr>
      <vt:lpstr>Population Statistics</vt:lpstr>
      <vt:lpstr>Exercise Passive Controller</vt:lpstr>
      <vt:lpstr>Exercise-Passive Controller cont.</vt:lpstr>
      <vt:lpstr>Module 8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195</cp:revision>
  <dcterms:created xsi:type="dcterms:W3CDTF">2006-08-16T00:00:00Z</dcterms:created>
  <dcterms:modified xsi:type="dcterms:W3CDTF">2011-12-07T18:53:30Z</dcterms:modified>
</cp:coreProperties>
</file>