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92" r:id="rId4"/>
    <p:sldId id="320" r:id="rId5"/>
    <p:sldId id="267" r:id="rId6"/>
    <p:sldId id="298" r:id="rId7"/>
    <p:sldId id="266" r:id="rId8"/>
    <p:sldId id="304" r:id="rId9"/>
    <p:sldId id="299" r:id="rId10"/>
    <p:sldId id="300" r:id="rId11"/>
    <p:sldId id="305" r:id="rId12"/>
    <p:sldId id="303" r:id="rId13"/>
    <p:sldId id="306" r:id="rId14"/>
    <p:sldId id="302" r:id="rId15"/>
    <p:sldId id="301" r:id="rId16"/>
    <p:sldId id="293" r:id="rId17"/>
    <p:sldId id="276" r:id="rId18"/>
    <p:sldId id="277" r:id="rId19"/>
    <p:sldId id="279" r:id="rId20"/>
    <p:sldId id="278" r:id="rId21"/>
    <p:sldId id="280" r:id="rId22"/>
    <p:sldId id="281" r:id="rId23"/>
    <p:sldId id="307" r:id="rId24"/>
    <p:sldId id="294" r:id="rId25"/>
    <p:sldId id="297" r:id="rId26"/>
    <p:sldId id="310" r:id="rId27"/>
    <p:sldId id="311" r:id="rId28"/>
    <p:sldId id="271" r:id="rId29"/>
    <p:sldId id="272" r:id="rId30"/>
    <p:sldId id="273" r:id="rId31"/>
    <p:sldId id="274" r:id="rId32"/>
    <p:sldId id="312" r:id="rId33"/>
    <p:sldId id="313" r:id="rId34"/>
    <p:sldId id="314" r:id="rId35"/>
    <p:sldId id="317" r:id="rId36"/>
    <p:sldId id="318" r:id="rId37"/>
    <p:sldId id="324" r:id="rId38"/>
    <p:sldId id="321" r:id="rId39"/>
    <p:sldId id="322" r:id="rId40"/>
    <p:sldId id="325" r:id="rId41"/>
    <p:sldId id="319" r:id="rId42"/>
    <p:sldId id="323" r:id="rId43"/>
    <p:sldId id="328" r:id="rId44"/>
    <p:sldId id="296" r:id="rId45"/>
    <p:sldId id="308" r:id="rId46"/>
    <p:sldId id="309" r:id="rId47"/>
    <p:sldId id="326" r:id="rId48"/>
    <p:sldId id="32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2" d="100"/>
          <a:sy n="102" d="100"/>
        </p:scale>
        <p:origin x="-9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10/25/2011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5</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7</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17</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35</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45</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46</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10/25/2011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10/25/2011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10/25/2011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10/25/2011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10/25/2011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10/25/2011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10/25/2011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10/25/2011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10/25/2011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5.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7.jpeg"/><Relationship Id="rId4" Type="http://schemas.openxmlformats.org/officeDocument/2006/relationships/image" Target="../media/image36.jpeg"/></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a:t>
            </a:r>
            <a:r>
              <a:rPr lang="en-US" sz="2000" dirty="0" err="1" smtClean="0">
                <a:solidFill>
                  <a:prstClr val="black">
                    <a:tint val="75000"/>
                  </a:prstClr>
                </a:solidFill>
                <a:cs typeface="Times New Roman" pitchFamily="18" charset="0"/>
              </a:rPr>
              <a:t>Reponce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fontScale="92500"/>
          </a:bodyPr>
          <a:lstStyle/>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results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606034" y="2438400"/>
            <a:ext cx="4385566" cy="2640646"/>
          </a:xfrm>
          <a:prstGeom prst="rect">
            <a:avLst/>
          </a:prstGeom>
          <a:noFill/>
          <a:ln w="9525">
            <a:noFill/>
            <a:miter lim="800000"/>
            <a:headEnd/>
            <a:tailEnd/>
          </a:ln>
          <a:effectLst/>
        </p:spPr>
      </p:pic>
      <p:sp>
        <p:nvSpPr>
          <p:cNvPr id="7" name="Freeform 6"/>
          <p:cNvSpPr/>
          <p:nvPr/>
        </p:nvSpPr>
        <p:spPr>
          <a:xfrm>
            <a:off x="5381625" y="2833688"/>
            <a:ext cx="3233738" cy="95646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191000" cy="4525963"/>
          </a:xfrm>
        </p:spPr>
        <p:txBody>
          <a:bodyPr>
            <a:normAutofit fontScale="77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Blackout are complicated processes involving millions of components.</a:t>
            </a:r>
          </a:p>
          <a:p>
            <a:pPr>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Part 3: 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28800" y="1657350"/>
            <a:ext cx="4762500" cy="35734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a:solidFill>
                  <a:srgbClr val="CC0099"/>
                </a:solidFill>
              </a:rPr>
              <a:t>Internet broadband </a:t>
            </a:r>
          </a:p>
          <a:p>
            <a:r>
              <a:rPr lang="en-US" b="1">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a:solidFill>
                  <a:srgbClr val="000000"/>
                </a:solidFill>
              </a:rPr>
              <a:t>Clallam County </a:t>
            </a:r>
          </a:p>
          <a:p>
            <a:r>
              <a:rPr lang="en-US">
                <a:solidFill>
                  <a:srgbClr val="000000"/>
                </a:solidFill>
              </a:rPr>
              <a:t>PUD Water </a:t>
            </a:r>
          </a:p>
          <a:p>
            <a:r>
              <a:rPr lang="en-US">
                <a:solidFill>
                  <a:srgbClr val="000000"/>
                </a:solidFill>
              </a:rPr>
              <a:t>Supply District </a:t>
            </a:r>
          </a:p>
          <a:p>
            <a:r>
              <a:rPr lang="en-US">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a:solidFill>
                  <a:srgbClr val="000000"/>
                </a:solidFill>
              </a:rPr>
              <a:t>Sequim Marine </a:t>
            </a:r>
            <a:br>
              <a:rPr lang="en-US">
                <a:solidFill>
                  <a:srgbClr val="000000"/>
                </a:solidFill>
              </a:rPr>
            </a:br>
            <a:r>
              <a:rPr lang="en-US">
                <a:solidFill>
                  <a:srgbClr val="000000"/>
                </a:solidFill>
              </a:rPr>
              <a:t>Sciences Lab </a:t>
            </a:r>
          </a:p>
          <a:p>
            <a:r>
              <a:rPr lang="en-US">
                <a:solidFill>
                  <a:srgbClr val="000000"/>
                </a:solidFill>
              </a:rPr>
              <a:t>0.3 MW DR</a:t>
            </a:r>
          </a:p>
          <a:p>
            <a:r>
              <a:rPr lang="en-US">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87544" y="5007769"/>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rPr>
              <a:t>P</a:t>
            </a:r>
            <a:r>
              <a:rPr lang="en-US" b="1" i="1" baseline="-25000">
                <a:solidFill>
                  <a:srgbClr val="FF0000"/>
                </a:solidFill>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rPr>
              <a:t>P</a:t>
            </a:r>
            <a:r>
              <a:rPr lang="en-US" b="1" i="1" baseline="-25000">
                <a:solidFill>
                  <a:srgbClr val="0000FF"/>
                </a:solidFill>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08" name="Text Box 28"/>
          <p:cNvSpPr txBox="1">
            <a:spLocks noChangeArrowheads="1"/>
          </p:cNvSpPr>
          <p:nvPr/>
        </p:nvSpPr>
        <p:spPr bwMode="auto">
          <a:xfrm>
            <a:off x="976313" y="1041400"/>
            <a:ext cx="6096000" cy="1020763"/>
          </a:xfrm>
          <a:prstGeom prst="rect">
            <a:avLst/>
          </a:prstGeom>
          <a:noFill/>
          <a:ln w="9525" algn="ctr">
            <a:noFill/>
            <a:miter lim="800000"/>
            <a:headEnd/>
            <a:tailEnd/>
          </a:ln>
        </p:spPr>
        <p:txBody>
          <a:bodyPr wrap="none">
            <a:spAutoFit/>
          </a:bodyPr>
          <a:lstStyle/>
          <a:p>
            <a:pPr>
              <a:tabLst>
                <a:tab pos="1314450" algn="l"/>
              </a:tabLst>
            </a:pPr>
            <a:r>
              <a:rPr lang="en-US" sz="1600" i="1"/>
              <a:t>User sets</a:t>
            </a:r>
            <a:r>
              <a:rPr lang="en-US" sz="1600"/>
              <a:t>: 	T</a:t>
            </a:r>
            <a:r>
              <a:rPr lang="en-US" sz="1600" i="1" baseline="-25000"/>
              <a:t>desired</a:t>
            </a:r>
            <a:r>
              <a:rPr lang="en-US" sz="1600"/>
              <a:t>  (on thermostat calendar)</a:t>
            </a:r>
          </a:p>
          <a:p>
            <a:pPr>
              <a:lnSpc>
                <a:spcPct val="150000"/>
              </a:lnSpc>
              <a:tabLst>
                <a:tab pos="1314450" algn="l"/>
              </a:tabLst>
            </a:pPr>
            <a:r>
              <a:rPr lang="en-US" sz="1600" i="1"/>
              <a:t>These imply</a:t>
            </a:r>
            <a:r>
              <a:rPr lang="en-US" sz="1600"/>
              <a:t>:  	T</a:t>
            </a:r>
            <a:r>
              <a:rPr lang="en-US" sz="1600" i="1" baseline="-25000"/>
              <a:t>max</a:t>
            </a:r>
            <a:r>
              <a:rPr lang="en-US" sz="1600" i="1"/>
              <a:t>, T</a:t>
            </a:r>
            <a:r>
              <a:rPr lang="en-US" sz="1600" i="1" baseline="-25000"/>
              <a:t>min</a:t>
            </a:r>
            <a:r>
              <a:rPr lang="en-US" sz="1600" i="1"/>
              <a:t>, k  </a:t>
            </a:r>
            <a:r>
              <a:rPr lang="en-US" sz="1600"/>
              <a:t>(price response parameters)</a:t>
            </a:r>
          </a:p>
          <a:p>
            <a:pPr>
              <a:lnSpc>
                <a:spcPct val="130000"/>
              </a:lnSpc>
              <a:tabLst>
                <a:tab pos="1314450" algn="l"/>
              </a:tabLst>
            </a:pPr>
            <a:r>
              <a:rPr lang="en-US" sz="1600" i="1"/>
              <a:t>Price</a:t>
            </a:r>
            <a:r>
              <a:rPr lang="en-US" sz="1600"/>
              <a:t>* 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Presentation Overview</a:t>
            </a:r>
          </a:p>
        </p:txBody>
      </p:sp>
      <p:sp>
        <p:nvSpPr>
          <p:cNvPr id="19459"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latin typeface="Times New Roman" pitchFamily="-80" charset="0"/>
                <a:cs typeface="Times New Roman" pitchFamily="-80" charset="0"/>
              </a:rPr>
              <a:t>Part 1: What is Demand Response (DR)?</a:t>
            </a:r>
          </a:p>
          <a:p>
            <a:pPr>
              <a:buFont typeface="Wingdings" pitchFamily="2" charset="2"/>
              <a:buChar char="Ø"/>
            </a:pPr>
            <a:endParaRPr lang="en-US" dirty="0" smtClean="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2: The Olympic Peninsula Project</a:t>
            </a:r>
          </a:p>
          <a:p>
            <a:pPr>
              <a:buFont typeface="Wingdings" pitchFamily="2" charset="2"/>
              <a:buChar char="Ø"/>
            </a:pPr>
            <a:endParaRPr lang="en-US" dirty="0" smtClean="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3: The Wide World of DR</a:t>
            </a:r>
          </a:p>
          <a:p>
            <a:pPr>
              <a:buFont typeface="Wingdings" pitchFamily="2" charset="2"/>
              <a:buChar char="Ø"/>
            </a:pPr>
            <a:endParaRPr lang="en-US" dirty="0" smtClean="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4: GridLAB-D implementation of DR</a:t>
            </a:r>
          </a:p>
          <a:p>
            <a:pPr>
              <a:buFont typeface="Wingdings" pitchFamily="2" charset="2"/>
              <a:buChar char="Ø"/>
            </a:pPr>
            <a:endParaRPr lang="en-US" dirty="0" smtClean="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Part5: Grid Friendly Appliances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08563"/>
            <a:ext cx="3243262" cy="1223962"/>
            <a:chOff x="879" y="2344"/>
            <a:chExt cx="2043" cy="771"/>
          </a:xfrm>
        </p:grpSpPr>
        <p:sp>
          <p:nvSpPr>
            <p:cNvPr id="38918" name="Text Box 5"/>
            <p:cNvSpPr txBox="1">
              <a:spLocks noChangeArrowheads="1"/>
            </p:cNvSpPr>
            <p:nvPr/>
          </p:nvSpPr>
          <p:spPr bwMode="auto">
            <a:xfrm>
              <a:off x="879" y="2344"/>
              <a:ext cx="572" cy="366"/>
            </a:xfrm>
            <a:prstGeom prst="rect">
              <a:avLst/>
            </a:prstGeom>
            <a:noFill/>
            <a:ln w="9525">
              <a:noFill/>
              <a:miter lim="800000"/>
              <a:headEnd/>
              <a:tailEnd/>
            </a:ln>
          </p:spPr>
          <p:txBody>
            <a:bodyPr wrap="none">
              <a:spAutoFit/>
            </a:bodyPr>
            <a:lstStyle/>
            <a:p>
              <a:pPr algn="ctr"/>
              <a:r>
                <a:rPr lang="en-US" sz="1600"/>
                <a:t>More </a:t>
              </a:r>
            </a:p>
            <a:p>
              <a:pPr algn="ctr"/>
              <a:r>
                <a:rPr lang="en-US" sz="1600"/>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339725" y="1590675"/>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55892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The Wide World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Types of Load Control</a:t>
            </a:r>
          </a:p>
        </p:txBody>
      </p:sp>
      <p:sp>
        <p:nvSpPr>
          <p:cNvPr id="19459" name="Content Placeholder 2"/>
          <p:cNvSpPr>
            <a:spLocks noGrp="1"/>
          </p:cNvSpPr>
          <p:nvPr>
            <p:ph idx="1"/>
          </p:nvPr>
        </p:nvSpPr>
        <p:spPr/>
        <p:txBody>
          <a:bodyPr/>
          <a:lstStyle/>
          <a:p>
            <a:pPr>
              <a:buClr>
                <a:schemeClr val="tx1"/>
              </a:buClr>
              <a:buFont typeface="Wingdings" pitchFamily="2" charset="2"/>
              <a:buChar char="Ø"/>
            </a:pPr>
            <a:r>
              <a:rPr lang="en-US" dirty="0" smtClean="0">
                <a:latin typeface="Times New Roman" pitchFamily="-80" charset="0"/>
                <a:cs typeface="Times New Roman" pitchFamily="-80" charset="0"/>
              </a:rPr>
              <a:t>Direct Load Control</a:t>
            </a:r>
          </a:p>
          <a:p>
            <a:pPr>
              <a:buClr>
                <a:schemeClr val="tx1"/>
              </a:buClr>
              <a:buFont typeface="Wingdings" pitchFamily="2" charset="2"/>
              <a:buChar char="Ø"/>
            </a:pPr>
            <a:r>
              <a:rPr lang="en-US" dirty="0" smtClean="0">
                <a:latin typeface="Times New Roman" pitchFamily="-80" charset="0"/>
                <a:cs typeface="Times New Roman" pitchFamily="-80" charset="0"/>
              </a:rPr>
              <a:t>Demand Response</a:t>
            </a:r>
          </a:p>
          <a:p>
            <a:pPr lvl="1">
              <a:buClr>
                <a:schemeClr val="tx1"/>
              </a:buClr>
            </a:pPr>
            <a:r>
              <a:rPr lang="en-US" dirty="0" smtClean="0">
                <a:latin typeface="Times New Roman" pitchFamily="-80" charset="0"/>
                <a:cs typeface="Times New Roman" pitchFamily="-80" charset="0"/>
              </a:rPr>
              <a:t>Time Of Use (TOU)</a:t>
            </a:r>
          </a:p>
          <a:p>
            <a:pPr lvl="1">
              <a:buClr>
                <a:schemeClr val="tx1"/>
              </a:buClr>
            </a:pPr>
            <a:r>
              <a:rPr lang="en-US" dirty="0" smtClean="0">
                <a:latin typeface="Times New Roman" pitchFamily="-80" charset="0"/>
                <a:cs typeface="Times New Roman" pitchFamily="-80" charset="0"/>
              </a:rPr>
              <a:t>Critical Peak Price (CPP)</a:t>
            </a:r>
          </a:p>
          <a:p>
            <a:pPr lvl="1">
              <a:buClr>
                <a:schemeClr val="tx1"/>
              </a:buClr>
            </a:pPr>
            <a:r>
              <a:rPr lang="en-US" dirty="0" smtClean="0">
                <a:latin typeface="Times New Roman" pitchFamily="-80" charset="0"/>
                <a:cs typeface="Times New Roman" pitchFamily="-80" charset="0"/>
              </a:rPr>
              <a:t>Real Time Price (RTP)</a:t>
            </a:r>
          </a:p>
          <a:p>
            <a:pPr lvl="2">
              <a:buClr>
                <a:schemeClr val="tx1"/>
              </a:buClr>
            </a:pPr>
            <a:r>
              <a:rPr lang="en-US" dirty="0" smtClean="0">
                <a:latin typeface="Times New Roman" pitchFamily="-80" charset="0"/>
                <a:cs typeface="Times New Roman" pitchFamily="-80" charset="0"/>
              </a:rPr>
              <a:t>Passive</a:t>
            </a:r>
          </a:p>
          <a:p>
            <a:pPr lvl="2">
              <a:buClr>
                <a:schemeClr val="tx1"/>
              </a:buClr>
            </a:pPr>
            <a:r>
              <a:rPr lang="en-US" dirty="0" smtClean="0">
                <a:latin typeface="Times New Roman" pitchFamily="-80" charset="0"/>
                <a:cs typeface="Times New Roman" pitchFamily="-80" charset="0"/>
              </a:rPr>
              <a:t>Double Auction</a:t>
            </a:r>
          </a:p>
          <a:p>
            <a:pPr>
              <a:buClr>
                <a:schemeClr val="tx1"/>
              </a:buClr>
              <a:buFont typeface="Wingdings" pitchFamily="2" charset="2"/>
              <a:buChar char="Ø"/>
            </a:pPr>
            <a:r>
              <a:rPr lang="en-US" dirty="0" smtClean="0">
                <a:latin typeface="Times New Roman" pitchFamily="-80" charset="0"/>
                <a:cs typeface="Times New Roman" pitchFamily="-80" charset="0"/>
              </a:rPr>
              <a:t>Distributed Control (Grid Friendly Appliances)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77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p:txBody>
          <a:bodyPr/>
          <a:lstStyle/>
          <a:p>
            <a:pPr>
              <a:buClr>
                <a:schemeClr val="tx1"/>
              </a:buClr>
            </a:pPr>
            <a:r>
              <a:rPr lang="en-US" dirty="0" smtClean="0">
                <a:latin typeface="Times New Roman" pitchFamily="-80" charset="0"/>
                <a:cs typeface="Times New Roman" pitchFamily="-80" charset="0"/>
              </a:rPr>
              <a:t>Time Of Use can be implemented in 2 ways:</a:t>
            </a:r>
          </a:p>
          <a:p>
            <a:pPr lvl="1">
              <a:buClr>
                <a:schemeClr val="tx1"/>
              </a:buClr>
            </a:pPr>
            <a:r>
              <a:rPr lang="en-US" dirty="0" smtClean="0">
                <a:latin typeface="Times New Roman" pitchFamily="-80" charset="0"/>
                <a:cs typeface="Times New Roman" pitchFamily="-80" charset="0"/>
              </a:rPr>
              <a:t>Through a social system.</a:t>
            </a:r>
          </a:p>
          <a:p>
            <a:pPr lvl="1">
              <a:buClr>
                <a:schemeClr val="tx1"/>
              </a:buClr>
            </a:pPr>
            <a:r>
              <a:rPr lang="en-US" dirty="0" smtClean="0">
                <a:latin typeface="Times New Roman" pitchFamily="-80" charset="0"/>
                <a:cs typeface="Times New Roman" pitchFamily="-80" charset="0"/>
              </a:rPr>
              <a:t>Through a hardware system.</a:t>
            </a:r>
          </a:p>
          <a:p>
            <a:pPr>
              <a:buClr>
                <a:schemeClr val="tx1"/>
              </a:buClr>
            </a:pPr>
            <a:r>
              <a:rPr lang="en-US" dirty="0" smtClean="0">
                <a:latin typeface="Times New Roman" pitchFamily="-80" charset="0"/>
                <a:cs typeface="Times New Roman" pitchFamily="-80" charset="0"/>
              </a:rPr>
              <a:t>The social system informs the customer that electricity costs different amounts at different times and lets the end user adjust to this fact.</a:t>
            </a:r>
          </a:p>
          <a:p>
            <a:pPr>
              <a:buClr>
                <a:schemeClr val="tx1"/>
              </a:buClr>
            </a:pPr>
            <a:r>
              <a:rPr lang="en-US" dirty="0" smtClean="0">
                <a:latin typeface="Times New Roman" pitchFamily="-80" charset="0"/>
                <a:cs typeface="Times New Roman" pitchFamily="-80" charset="0"/>
              </a:rPr>
              <a:t>In the hardware system the price changes and the appliance will response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smtClean="0"/>
              <a:t>The Demand Response Rebound</a:t>
            </a:r>
          </a:p>
        </p:txBody>
      </p:sp>
      <p:pic>
        <p:nvPicPr>
          <p:cNvPr id="31747" name="Picture 6"/>
          <p:cNvPicPr>
            <a:picLocks noChangeAspect="1" noChangeArrowheads="1"/>
          </p:cNvPicPr>
          <p:nvPr/>
        </p:nvPicPr>
        <p:blipFill>
          <a:blip r:embed="rId2" cstate="print"/>
          <a:srcRect/>
          <a:stretch>
            <a:fillRect/>
          </a:stretch>
        </p:blipFill>
        <p:spPr bwMode="auto">
          <a:xfrm>
            <a:off x="0" y="1428750"/>
            <a:ext cx="9144000" cy="36687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smtClean="0"/>
              <a:t>The Demand Response Rebound</a:t>
            </a:r>
          </a:p>
        </p:txBody>
      </p:sp>
      <p:sp>
        <p:nvSpPr>
          <p:cNvPr id="4" name="Rectangle 3"/>
          <p:cNvSpPr txBox="1">
            <a:spLocks noChangeArrowheads="1"/>
          </p:cNvSpPr>
          <p:nvPr/>
        </p:nvSpPr>
        <p:spPr bwMode="auto">
          <a:xfrm>
            <a:off x="623888" y="1460500"/>
            <a:ext cx="7935912" cy="45847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mn-lt"/>
              </a:rPr>
              <a:t> Demand response operates by adjusting the consumption of energy</a:t>
            </a:r>
          </a:p>
          <a:p>
            <a:pPr marL="865188" lvl="1" indent="-285750" eaLnBrk="0" hangingPunct="0">
              <a:lnSpc>
                <a:spcPct val="105000"/>
              </a:lnSpc>
              <a:spcBef>
                <a:spcPct val="30000"/>
              </a:spcBef>
              <a:buClr>
                <a:schemeClr val="tx1"/>
              </a:buClr>
              <a:buSzPct val="80000"/>
              <a:buFont typeface="Wingdings" pitchFamily="2" charset="2"/>
              <a:buChar char="Ø"/>
              <a:defRPr/>
            </a:pPr>
            <a:r>
              <a:rPr lang="en-US" kern="0" dirty="0">
                <a:latin typeface="+mn-lt"/>
              </a:rPr>
              <a:t>For a thermostat this results in a warmer (cooler) residence</a:t>
            </a:r>
          </a:p>
          <a:p>
            <a:pPr marL="865188" lvl="1" indent="-285750" eaLnBrk="0" hangingPunct="0">
              <a:lnSpc>
                <a:spcPct val="105000"/>
              </a:lnSpc>
              <a:spcBef>
                <a:spcPct val="30000"/>
              </a:spcBef>
              <a:buClr>
                <a:schemeClr val="tx1"/>
              </a:buClr>
              <a:buSzPct val="80000"/>
              <a:buFont typeface="Wingdings" pitchFamily="2" charset="2"/>
              <a:buChar char="Ø"/>
              <a:defRPr/>
            </a:pPr>
            <a:r>
              <a:rPr lang="en-US" kern="0" dirty="0">
                <a:latin typeface="+mn-lt"/>
              </a:rPr>
              <a:t>For a hot water heater this results in a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mn-lt"/>
              </a:rPr>
              <a:t> There must be a thermal mass or a process to defer</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mn-lt"/>
              </a:rPr>
              <a:t>In either case there is a limited resource</a:t>
            </a:r>
          </a:p>
          <a:p>
            <a:pPr marL="865188" lvl="1" indent="-285750" eaLnBrk="0" hangingPunct="0">
              <a:lnSpc>
                <a:spcPct val="105000"/>
              </a:lnSpc>
              <a:spcBef>
                <a:spcPct val="30000"/>
              </a:spcBef>
              <a:buClr>
                <a:schemeClr val="tx1"/>
              </a:buClr>
              <a:buSzPct val="80000"/>
              <a:buFont typeface="Wingdings" pitchFamily="2" charset="2"/>
              <a:buChar char="Ø"/>
              <a:defRPr/>
            </a:pPr>
            <a:r>
              <a:rPr lang="en-US" kern="0" dirty="0">
                <a:latin typeface="+mn-lt"/>
              </a:rPr>
              <a:t>The HVAC system can defer operation but it must eventually turn on </a:t>
            </a:r>
          </a:p>
          <a:p>
            <a:pPr marL="865188" lvl="1" indent="-285750" eaLnBrk="0" hangingPunct="0">
              <a:lnSpc>
                <a:spcPct val="105000"/>
              </a:lnSpc>
              <a:spcBef>
                <a:spcPct val="30000"/>
              </a:spcBef>
              <a:buClr>
                <a:schemeClr val="tx1"/>
              </a:buClr>
              <a:buSzPct val="80000"/>
              <a:buFont typeface="Wingdings" pitchFamily="2" charset="2"/>
              <a:buChar char="Ø"/>
              <a:defRPr/>
            </a:pPr>
            <a:r>
              <a:rPr lang="en-US" kern="0" dirty="0">
                <a:latin typeface="+mn-lt"/>
              </a:rPr>
              <a:t>A dryer can operate at a lower temperature, but eventually the necessary energy must be consumed to dry the clothes</a:t>
            </a:r>
          </a:p>
          <a:p>
            <a:pPr marL="865188" lvl="1" indent="-285750" eaLnBrk="0" hangingPunct="0">
              <a:lnSpc>
                <a:spcPct val="105000"/>
              </a:lnSpc>
              <a:spcBef>
                <a:spcPct val="30000"/>
              </a:spcBef>
              <a:buClr>
                <a:schemeClr val="tx1"/>
              </a:buClr>
              <a:buSzPct val="80000"/>
              <a:buFont typeface="Wingdings" pitchFamily="2" charset="2"/>
              <a:buChar char="Ø"/>
              <a:defRPr/>
            </a:pPr>
            <a:r>
              <a:rPr lang="en-US" kern="0" dirty="0">
                <a:latin typeface="+mn-lt"/>
              </a:rPr>
              <a:t>The magnitude of the resource depends on technical as well as social limits/preference</a:t>
            </a:r>
            <a:endParaRPr lang="en-US" kern="0" dirty="0"/>
          </a:p>
          <a:p>
            <a:pPr marL="231775" indent="-231775" eaLnBrk="0" hangingPunct="0">
              <a:lnSpc>
                <a:spcPct val="105000"/>
              </a:lnSpc>
              <a:spcBef>
                <a:spcPct val="30000"/>
              </a:spcBef>
              <a:buClr>
                <a:schemeClr val="tx1"/>
              </a:buClr>
              <a:buFont typeface="Wingdings" pitchFamily="2" charset="2"/>
              <a:buChar char="Ø"/>
              <a:defRPr/>
            </a:pPr>
            <a:r>
              <a:rPr lang="en-US" sz="2000" kern="0" dirty="0"/>
              <a:t> With a Time of Use (TOU) or Critical Peak Price (CPP) a rebound can be experienced</a:t>
            </a:r>
            <a:endParaRPr lang="en-US" kern="0" dirty="0">
              <a:latin typeface="+mn-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457200" y="1570037"/>
            <a:ext cx="4038600" cy="4525963"/>
          </a:xfrm>
        </p:spPr>
        <p:txBody>
          <a:bodyPr>
            <a:normAutofit fontScale="70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To maintain frequency on an interconnect power system it is necessary to maintain a balance between generation and load plus losses.</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Traditionally the load has not actively participate in the balancing process.  If you turn on the light switch when the power system is in a stressed condition you will still receive power.</a:t>
            </a:r>
          </a:p>
          <a:p>
            <a:pPr>
              <a:buClr>
                <a:schemeClr val="tx1"/>
              </a:buClr>
              <a:buNone/>
            </a:pPr>
            <a:r>
              <a:rPr lang="en-US" dirty="0" smtClean="0">
                <a:latin typeface="Times New Roman" pitchFamily="-80" charset="0"/>
                <a:cs typeface="Times New Roman" pitchFamily="-80" charset="0"/>
              </a:rPr>
              <a:t> </a:t>
            </a:r>
          </a:p>
          <a:p>
            <a:pPr>
              <a:buClr>
                <a:schemeClr val="tx1"/>
              </a:buClr>
              <a:buFont typeface="Wingdings" pitchFamily="2" charset="2"/>
              <a:buChar char="Ø"/>
            </a:pPr>
            <a:r>
              <a:rPr lang="en-US" dirty="0" smtClean="0">
                <a:latin typeface="Times New Roman" pitchFamily="-80" charset="0"/>
                <a:cs typeface="Times New Roman" pitchFamily="-80" charset="0"/>
              </a:rPr>
              <a:t>Since the load does not actively participate it is necessary for the generators to account for all imbalances.</a:t>
            </a: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4778341" y="2179773"/>
            <a:ext cx="3778317" cy="336681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fontScale="90000"/>
          </a:bodyPr>
          <a:lstStyle/>
          <a:p>
            <a:r>
              <a:rPr lang="en-US" smtClean="0"/>
              <a:t>The Demand Response Rebound Cont.</a:t>
            </a:r>
          </a:p>
        </p:txBody>
      </p:sp>
      <p:sp>
        <p:nvSpPr>
          <p:cNvPr id="4" name="Rectangle 3"/>
          <p:cNvSpPr txBox="1">
            <a:spLocks noChangeArrowheads="1"/>
          </p:cNvSpPr>
          <p:nvPr/>
        </p:nvSpPr>
        <p:spPr bwMode="auto">
          <a:xfrm>
            <a:off x="623888" y="1460500"/>
            <a:ext cx="7935912" cy="45847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400" kern="0" dirty="0">
                <a:latin typeface="+mn-lt"/>
              </a:rPr>
              <a:t> TOU and CPP can be implemented in 2 ways</a:t>
            </a:r>
          </a:p>
          <a:p>
            <a:pPr marL="865188" lvl="1" indent="-285750" eaLnBrk="0" hangingPunct="0">
              <a:lnSpc>
                <a:spcPct val="105000"/>
              </a:lnSpc>
              <a:spcBef>
                <a:spcPct val="30000"/>
              </a:spcBef>
              <a:buClr>
                <a:schemeClr val="tx1"/>
              </a:buClr>
              <a:buSzPct val="80000"/>
              <a:buFont typeface="Wingdings" pitchFamily="2" charset="2"/>
              <a:buChar char="Ø"/>
              <a:defRPr/>
            </a:pPr>
            <a:r>
              <a:rPr lang="en-US" sz="2000" kern="0" dirty="0">
                <a:latin typeface="+mn-lt"/>
              </a:rPr>
              <a:t>Socially: people are told of the TOU rate structure</a:t>
            </a:r>
          </a:p>
          <a:p>
            <a:pPr marL="865188" lvl="1" indent="-285750" eaLnBrk="0" hangingPunct="0">
              <a:lnSpc>
                <a:spcPct val="105000"/>
              </a:lnSpc>
              <a:spcBef>
                <a:spcPct val="30000"/>
              </a:spcBef>
              <a:buClr>
                <a:schemeClr val="tx1"/>
              </a:buClr>
              <a:buSzPct val="80000"/>
              <a:buFont typeface="Wingdings" pitchFamily="2" charset="2"/>
              <a:buChar char="Ø"/>
              <a:defRPr/>
            </a:pPr>
            <a:r>
              <a:rPr lang="en-US" sz="2000" kern="0" dirty="0">
                <a:latin typeface="+mn-lt"/>
              </a:rPr>
              <a:t>Hardware: signals are sent to hardware (appliances or home EMS)</a:t>
            </a:r>
          </a:p>
          <a:p>
            <a:pPr marL="231775" indent="-231775" eaLnBrk="0" hangingPunct="0">
              <a:lnSpc>
                <a:spcPct val="105000"/>
              </a:lnSpc>
              <a:spcBef>
                <a:spcPct val="30000"/>
              </a:spcBef>
              <a:buClr>
                <a:schemeClr val="tx1"/>
              </a:buClr>
              <a:buFont typeface="Wingdings" pitchFamily="2" charset="2"/>
              <a:buChar char="Ø"/>
              <a:defRPr/>
            </a:pPr>
            <a:r>
              <a:rPr lang="en-US" sz="2400" kern="0" dirty="0">
                <a:latin typeface="+mn-lt"/>
              </a:rPr>
              <a:t> With a social implementation a rebound is not likely</a:t>
            </a:r>
          </a:p>
          <a:p>
            <a:pPr marL="231775" indent="-231775" eaLnBrk="0" hangingPunct="0">
              <a:lnSpc>
                <a:spcPct val="105000"/>
              </a:lnSpc>
              <a:spcBef>
                <a:spcPct val="30000"/>
              </a:spcBef>
              <a:buClr>
                <a:schemeClr val="tx1"/>
              </a:buClr>
              <a:buFont typeface="Wingdings" pitchFamily="2" charset="2"/>
              <a:buChar char="Ø"/>
              <a:defRPr/>
            </a:pPr>
            <a:r>
              <a:rPr lang="en-US" sz="2400" kern="0" dirty="0">
                <a:latin typeface="+mn-lt"/>
              </a:rPr>
              <a:t>With a poorly designed hardware implementation, it is likely</a:t>
            </a:r>
          </a:p>
          <a:p>
            <a:pPr marL="231775" indent="-231775" eaLnBrk="0" hangingPunct="0">
              <a:lnSpc>
                <a:spcPct val="105000"/>
              </a:lnSpc>
              <a:spcBef>
                <a:spcPct val="30000"/>
              </a:spcBef>
              <a:buClr>
                <a:schemeClr val="tx1"/>
              </a:buClr>
              <a:buFont typeface="Wingdings" pitchFamily="2" charset="2"/>
              <a:buChar char="Ø"/>
              <a:defRPr/>
            </a:pPr>
            <a:r>
              <a:rPr lang="en-US" sz="2400" kern="0" dirty="0">
                <a:latin typeface="+mn-lt"/>
              </a:rPr>
              <a:t>One method to avoid the rebound effect is to implement a full Real Time Price (RTP) with a double auction</a:t>
            </a:r>
            <a:endParaRPr lang="en-US" sz="2400" kern="0" dirty="0"/>
          </a:p>
          <a:p>
            <a:pPr marL="865188" lvl="1" indent="-285750" eaLnBrk="0" hangingPunct="0">
              <a:lnSpc>
                <a:spcPct val="105000"/>
              </a:lnSpc>
              <a:spcBef>
                <a:spcPct val="30000"/>
              </a:spcBef>
              <a:buClr>
                <a:schemeClr val="tx1"/>
              </a:buClr>
              <a:buSzPct val="80000"/>
              <a:buFont typeface="Wingdings" pitchFamily="2" charset="2"/>
              <a:buChar char="Ø"/>
              <a:defRPr/>
            </a:pPr>
            <a:r>
              <a:rPr lang="en-US" sz="2000" kern="0" dirty="0"/>
              <a:t>RTP is technically effective</a:t>
            </a:r>
          </a:p>
          <a:p>
            <a:pPr marL="865188" lvl="1" indent="-285750" eaLnBrk="0" hangingPunct="0">
              <a:lnSpc>
                <a:spcPct val="105000"/>
              </a:lnSpc>
              <a:spcBef>
                <a:spcPct val="30000"/>
              </a:spcBef>
              <a:buClr>
                <a:schemeClr val="tx1"/>
              </a:buClr>
              <a:buSzPct val="80000"/>
              <a:buFont typeface="Wingdings" pitchFamily="2" charset="2"/>
              <a:buChar char="Ø"/>
              <a:defRPr/>
            </a:pPr>
            <a:r>
              <a:rPr lang="en-US" sz="2000" kern="0" dirty="0">
                <a:latin typeface="+mn-lt"/>
              </a:rPr>
              <a:t>RTP is hardware intensive</a:t>
            </a:r>
          </a:p>
          <a:p>
            <a:pPr marL="865188" lvl="1" indent="-285750" eaLnBrk="0" hangingPunct="0">
              <a:lnSpc>
                <a:spcPct val="105000"/>
              </a:lnSpc>
              <a:spcBef>
                <a:spcPct val="30000"/>
              </a:spcBef>
              <a:buClr>
                <a:schemeClr val="tx2"/>
              </a:buClr>
              <a:buSzPct val="80000"/>
              <a:buFontTx/>
              <a:buBlip>
                <a:blip r:embed="rId2"/>
              </a:buBlip>
              <a:defRPr/>
            </a:pPr>
            <a:endParaRPr lang="en-US" kern="0" dirty="0">
              <a:latin typeface="+mn-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en-US" smtClean="0"/>
              <a:t>The Demand Response Rebound</a:t>
            </a:r>
          </a:p>
        </p:txBody>
      </p:sp>
      <p:pic>
        <p:nvPicPr>
          <p:cNvPr id="34819" name="Picture 5"/>
          <p:cNvPicPr>
            <a:picLocks noChangeAspect="1" noChangeArrowheads="1"/>
          </p:cNvPicPr>
          <p:nvPr/>
        </p:nvPicPr>
        <p:blipFill>
          <a:blip r:embed="rId2" cstate="print"/>
          <a:srcRect/>
          <a:stretch>
            <a:fillRect/>
          </a:stretch>
        </p:blipFill>
        <p:spPr bwMode="auto">
          <a:xfrm>
            <a:off x="0" y="1757363"/>
            <a:ext cx="9144000" cy="200818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p:txBody>
          <a:bodyPr>
            <a:normAutofit fontScale="92500" lnSpcReduction="10000"/>
          </a:bodyPr>
          <a:lstStyle/>
          <a:p>
            <a:pPr>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buClr>
                <a:schemeClr val="tx1"/>
              </a:buClr>
            </a:pPr>
            <a:r>
              <a:rPr lang="en-US" dirty="0" smtClean="0">
                <a:latin typeface="Times New Roman" pitchFamily="-80" charset="0"/>
                <a:cs typeface="Times New Roman" pitchFamily="-80" charset="0"/>
              </a:rPr>
              <a:t>The utility is only allowed to declare a CPP a fixed number of times, so they must select them carefully.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with a hardware implementation except that the price can change every 5 minutes.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(RTP) cont.</a:t>
            </a:r>
          </a:p>
        </p:txBody>
      </p:sp>
      <p:sp>
        <p:nvSpPr>
          <p:cNvPr id="19459" name="Content Placeholder 2"/>
          <p:cNvSpPr>
            <a:spLocks noGrp="1"/>
          </p:cNvSpPr>
          <p:nvPr>
            <p:ph idx="1"/>
          </p:nvPr>
        </p:nvSpPr>
        <p:spPr/>
        <p:txBody>
          <a:bodyPr>
            <a:normAutofit fontScale="700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relative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fontScale="90000"/>
          </a:bodyPr>
          <a:lstStyle/>
          <a:p>
            <a:r>
              <a:rPr lang="en-US" dirty="0" smtClean="0">
                <a:latin typeface="Times New Roman" pitchFamily="-80" charset="0"/>
                <a:cs typeface="Times New Roman" pitchFamily="-80" charset="0"/>
              </a:rPr>
              <a:t>RTP-Double Auction Market</a:t>
            </a:r>
            <a:endParaRPr lang="en-US" i="1" dirty="0" smtClean="0"/>
          </a:p>
        </p:txBody>
      </p:sp>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1549760">
            <a:off x="4922838" y="1760538"/>
            <a:ext cx="31750" cy="4081462"/>
          </a:xfrm>
          <a:prstGeom prst="line">
            <a:avLst/>
          </a:prstGeom>
          <a:noFill/>
          <a:ln w="57150">
            <a:solidFill>
              <a:srgbClr val="FF0000"/>
            </a:solidFill>
            <a:prstDash val="sysDot"/>
            <a:round/>
            <a:headEnd/>
            <a:tailEnd/>
          </a:ln>
        </p:spPr>
        <p:txBody>
          <a:bodyPr>
            <a:spAutoFit/>
          </a:bodyPr>
          <a:lstStyle/>
          <a:p>
            <a:endParaRPr lang="en-US"/>
          </a:p>
        </p:txBody>
      </p:sp>
      <p:sp>
        <p:nvSpPr>
          <p:cNvPr id="635910" name="Text Box 6"/>
          <p:cNvSpPr txBox="1">
            <a:spLocks noChangeArrowheads="1"/>
          </p:cNvSpPr>
          <p:nvPr/>
        </p:nvSpPr>
        <p:spPr bwMode="auto">
          <a:xfrm>
            <a:off x="2181225" y="2216150"/>
            <a:ext cx="1483098" cy="954107"/>
          </a:xfrm>
          <a:prstGeom prst="rect">
            <a:avLst/>
          </a:prstGeom>
          <a:noFill/>
          <a:ln w="9525">
            <a:noFill/>
            <a:miter lim="800000"/>
            <a:headEnd/>
            <a:tailEnd/>
          </a:ln>
        </p:spPr>
        <p:txBody>
          <a:bodyPr wrap="none">
            <a:spAutoFit/>
          </a:bodyPr>
          <a:lstStyle/>
          <a:p>
            <a:pPr eaLnBrk="0" hangingPunct="0"/>
            <a:r>
              <a:rPr lang="en-US" sz="2800" b="1" dirty="0">
                <a:solidFill>
                  <a:srgbClr val="FF0000"/>
                </a:solidFill>
                <a:latin typeface="Times New Roman" pitchFamily="18" charset="0"/>
                <a:cs typeface="Times New Roman" pitchFamily="18" charset="0"/>
              </a:rPr>
              <a:t>Demand</a:t>
            </a:r>
          </a:p>
          <a:p>
            <a:pPr eaLnBrk="0" hangingPunct="0"/>
            <a:r>
              <a:rPr lang="en-US" sz="2800" b="1" dirty="0">
                <a:solidFill>
                  <a:srgbClr val="FF0000"/>
                </a:solidFill>
                <a:latin typeface="Arial Narrow" pitchFamily="34" charset="0"/>
              </a:rPr>
              <a:t>(elastic)</a:t>
            </a:r>
          </a:p>
        </p:txBody>
      </p:sp>
      <p:sp>
        <p:nvSpPr>
          <p:cNvPr id="635911" name="Rectangle 7"/>
          <p:cNvSpPr>
            <a:spLocks noChangeArrowheads="1"/>
          </p:cNvSpPr>
          <p:nvPr/>
        </p:nvSpPr>
        <p:spPr bwMode="auto">
          <a:xfrm>
            <a:off x="6143625" y="2974269"/>
            <a:ext cx="1483098" cy="480131"/>
          </a:xfrm>
          <a:prstGeom prst="rect">
            <a:avLst/>
          </a:prstGeom>
          <a:noFill/>
          <a:ln w="9525">
            <a:noFill/>
            <a:miter lim="800000"/>
            <a:headEnd/>
            <a:tailEnd/>
          </a:ln>
        </p:spPr>
        <p:txBody>
          <a:bodyPr wrap="none" anchor="b">
            <a:spAutoFit/>
          </a:bodyPr>
          <a:lstStyle/>
          <a:p>
            <a:pPr eaLnBrk="0" hangingPunct="0">
              <a:lnSpc>
                <a:spcPct val="90000"/>
              </a:lnSpc>
            </a:pPr>
            <a:r>
              <a:rPr lang="en-US" sz="2800" b="1" dirty="0">
                <a:solidFill>
                  <a:srgbClr val="FF0000"/>
                </a:solidFill>
                <a:latin typeface="Times New Roman" pitchFamily="18" charset="0"/>
                <a:cs typeface="Times New Roman" pitchFamily="18" charset="0"/>
              </a:rPr>
              <a:t>Demand</a:t>
            </a:r>
          </a:p>
        </p:txBody>
      </p:sp>
      <p:sp>
        <p:nvSpPr>
          <p:cNvPr id="635912" name="Line 8"/>
          <p:cNvSpPr>
            <a:spLocks noChangeShapeType="1"/>
          </p:cNvSpPr>
          <p:nvPr/>
        </p:nvSpPr>
        <p:spPr bwMode="auto">
          <a:xfrm flipH="1">
            <a:off x="5840413" y="1892300"/>
            <a:ext cx="12700" cy="3759200"/>
          </a:xfrm>
          <a:prstGeom prst="line">
            <a:avLst/>
          </a:prstGeom>
          <a:noFill/>
          <a:ln w="38100">
            <a:solidFill>
              <a:srgbClr val="FF0000"/>
            </a:solidFill>
            <a:round/>
            <a:headEnd/>
            <a:tailEnd/>
          </a:ln>
        </p:spPr>
        <p:txBody>
          <a:bodyPr>
            <a:spAutoFit/>
          </a:bodyPr>
          <a:lstStyle/>
          <a:p>
            <a:endParaRPr lang="en-US"/>
          </a:p>
        </p:txBody>
      </p:sp>
      <p:sp>
        <p:nvSpPr>
          <p:cNvPr id="635913" name="Text Box 9"/>
          <p:cNvSpPr txBox="1">
            <a:spLocks noChangeArrowheads="1"/>
          </p:cNvSpPr>
          <p:nvPr/>
        </p:nvSpPr>
        <p:spPr bwMode="auto">
          <a:xfrm>
            <a:off x="2126530" y="4883150"/>
            <a:ext cx="1265091" cy="523220"/>
          </a:xfrm>
          <a:prstGeom prst="rect">
            <a:avLst/>
          </a:prstGeom>
          <a:noFill/>
          <a:ln w="9525">
            <a:noFill/>
            <a:miter lim="800000"/>
            <a:headEnd/>
            <a:tailEnd/>
          </a:ln>
        </p:spPr>
        <p:txBody>
          <a:bodyPr wrap="none">
            <a:spAutoFit/>
          </a:bodyPr>
          <a:lstStyle/>
          <a:p>
            <a:pPr algn="ctr" eaLnBrk="0" hangingPunct="0"/>
            <a:r>
              <a:rPr lang="en-US" sz="28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144286" y="2020888"/>
            <a:ext cx="979755" cy="523220"/>
          </a:xfrm>
          <a:prstGeom prst="rect">
            <a:avLst/>
          </a:prstGeom>
          <a:noFill/>
          <a:ln w="9525">
            <a:noFill/>
            <a:miter lim="800000"/>
            <a:headEnd/>
            <a:tailEnd/>
          </a:ln>
        </p:spPr>
        <p:txBody>
          <a:bodyPr wrap="none">
            <a:spAutoFit/>
          </a:bodyPr>
          <a:lstStyle/>
          <a:p>
            <a:pPr algn="ctr" eaLnBrk="0" hangingPunct="0"/>
            <a:r>
              <a:rPr lang="en-US" sz="28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2971800" y="5943600"/>
            <a:ext cx="2646363" cy="519113"/>
          </a:xfrm>
          <a:prstGeom prst="rect">
            <a:avLst/>
          </a:prstGeom>
          <a:noFill/>
          <a:ln w="9525">
            <a:noFill/>
            <a:miter lim="800000"/>
            <a:headEnd/>
            <a:tailEnd/>
          </a:ln>
        </p:spPr>
        <p:txBody>
          <a:bodyPr wrap="none">
            <a:spAutoFit/>
          </a:bodyPr>
          <a:lstStyle/>
          <a:p>
            <a:pPr algn="r" eaLnBrk="0" hangingPunct="0"/>
            <a:r>
              <a:rPr lang="en-US" sz="2800" b="1" dirty="0">
                <a:solidFill>
                  <a:srgbClr val="000000"/>
                </a:solidFill>
                <a:latin typeface="Times New Roman" pitchFamily="18" charset="0"/>
                <a:cs typeface="Times New Roman" pitchFamily="18" charset="0"/>
              </a:rPr>
              <a:t>Quantity (MW)</a:t>
            </a:r>
            <a:r>
              <a:rPr lang="en-US" sz="14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27209" y="3276600"/>
            <a:ext cx="1401346" cy="954107"/>
          </a:xfrm>
          <a:prstGeom prst="rect">
            <a:avLst/>
          </a:prstGeom>
          <a:noFill/>
          <a:ln w="9525">
            <a:noFill/>
            <a:miter lim="800000"/>
            <a:headEnd/>
            <a:tailEnd/>
          </a:ln>
        </p:spPr>
        <p:txBody>
          <a:bodyPr wrap="none">
            <a:spAutoFit/>
          </a:bodyPr>
          <a:lstStyle/>
          <a:p>
            <a:pPr algn="ctr" eaLnBrk="0" hangingPunct="0"/>
            <a:r>
              <a:rPr lang="en-US" sz="2800" b="1" dirty="0">
                <a:solidFill>
                  <a:srgbClr val="000000"/>
                </a:solidFill>
                <a:latin typeface="Times New Roman" pitchFamily="18" charset="0"/>
                <a:cs typeface="Times New Roman" pitchFamily="18" charset="0"/>
              </a:rPr>
              <a:t>Price</a:t>
            </a:r>
            <a:br>
              <a:rPr lang="en-US" sz="2800" b="1" dirty="0">
                <a:solidFill>
                  <a:srgbClr val="000000"/>
                </a:solidFill>
                <a:latin typeface="Times New Roman" pitchFamily="18" charset="0"/>
                <a:cs typeface="Times New Roman" pitchFamily="18" charset="0"/>
              </a:rPr>
            </a:br>
            <a:r>
              <a:rPr lang="en-US" sz="28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181225" y="3968750"/>
            <a:ext cx="2352675" cy="519113"/>
          </a:xfrm>
          <a:prstGeom prst="rect">
            <a:avLst/>
          </a:prstGeom>
          <a:noFill/>
          <a:ln w="9525">
            <a:noFill/>
            <a:miter lim="800000"/>
            <a:headEnd/>
            <a:tailEnd/>
          </a:ln>
        </p:spPr>
        <p:txBody>
          <a:bodyPr wrap="none">
            <a:spAutoFit/>
          </a:bodyPr>
          <a:lstStyle/>
          <a:p>
            <a:pPr algn="ctr" eaLnBrk="0" hangingPunct="0"/>
            <a:r>
              <a:rPr lang="en-US" sz="2800" b="1" dirty="0">
                <a:solidFill>
                  <a:srgbClr val="009900"/>
                </a:solidFill>
                <a:latin typeface="Arial Narrow" pitchFamily="34" charset="0"/>
              </a:rPr>
              <a:t>Price, mitigated</a:t>
            </a:r>
          </a:p>
        </p:txBody>
      </p:sp>
      <p:sp>
        <p:nvSpPr>
          <p:cNvPr id="635921" name="Rectangle 17"/>
          <p:cNvSpPr>
            <a:spLocks noChangeArrowheads="1"/>
          </p:cNvSpPr>
          <p:nvPr/>
        </p:nvSpPr>
        <p:spPr bwMode="auto">
          <a:xfrm>
            <a:off x="6045200" y="3323519"/>
            <a:ext cx="1680268" cy="480131"/>
          </a:xfrm>
          <a:prstGeom prst="rect">
            <a:avLst/>
          </a:prstGeom>
          <a:noFill/>
          <a:ln w="9525" algn="ctr">
            <a:noFill/>
            <a:miter lim="800000"/>
            <a:headEnd/>
            <a:tailEnd/>
          </a:ln>
        </p:spPr>
        <p:txBody>
          <a:bodyPr wrap="none" anchor="b">
            <a:spAutoFit/>
          </a:bodyPr>
          <a:lstStyle/>
          <a:p>
            <a:pPr eaLnBrk="0" hangingPunct="0">
              <a:lnSpc>
                <a:spcPct val="90000"/>
              </a:lnSpc>
            </a:pPr>
            <a:r>
              <a:rPr lang="en-US" sz="2800" b="1">
                <a:solidFill>
                  <a:srgbClr val="FF0000"/>
                </a:solidFill>
                <a:latin typeface="Times New Roman" pitchFamily="18" charset="0"/>
                <a:cs typeface="Times New Roman" pitchFamily="18" charset="0"/>
              </a:rPr>
              <a:t>(inelastic)</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591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35907"/>
                                        </p:tgtEl>
                                        <p:attrNameLst>
                                          <p:attrName>style.visibility</p:attrName>
                                        </p:attrNameLst>
                                      </p:cBhvr>
                                      <p:to>
                                        <p:strVal val="visible"/>
                                      </p:to>
                                    </p:set>
                                    <p:animEffect transition="in" filter="wipe(left)">
                                      <p:cBhvr>
                                        <p:cTn id="10" dur="500"/>
                                        <p:tgtEl>
                                          <p:spTgt spid="6359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911"/>
                                        </p:tgtEl>
                                        <p:attrNameLst>
                                          <p:attrName>style.visibility</p:attrName>
                                        </p:attrNameLst>
                                      </p:cBhvr>
                                      <p:to>
                                        <p:strVal val="visible"/>
                                      </p:to>
                                    </p:set>
                                  </p:childTnLst>
                                </p:cTn>
                              </p:par>
                            </p:childTnLst>
                          </p:cTn>
                        </p:par>
                        <p:par>
                          <p:cTn id="15" fill="hold">
                            <p:stCondLst>
                              <p:cond delay="500"/>
                            </p:stCondLst>
                            <p:childTnLst>
                              <p:par>
                                <p:cTn id="16" presetID="22" presetClass="entr" presetSubtype="4" fill="hold" grpId="0" nodeType="afterEffect">
                                  <p:stCondLst>
                                    <p:cond delay="1000"/>
                                  </p:stCondLst>
                                  <p:childTnLst>
                                    <p:set>
                                      <p:cBhvr>
                                        <p:cTn id="17" dur="1" fill="hold">
                                          <p:stCondLst>
                                            <p:cond delay="0"/>
                                          </p:stCondLst>
                                        </p:cTn>
                                        <p:tgtEl>
                                          <p:spTgt spid="635912"/>
                                        </p:tgtEl>
                                        <p:attrNameLst>
                                          <p:attrName>style.visibility</p:attrName>
                                        </p:attrNameLst>
                                      </p:cBhvr>
                                      <p:to>
                                        <p:strVal val="visible"/>
                                      </p:to>
                                    </p:set>
                                    <p:animEffect transition="in" filter="wipe(down)">
                                      <p:cBhvr>
                                        <p:cTn id="18" dur="500"/>
                                        <p:tgtEl>
                                          <p:spTgt spid="635912"/>
                                        </p:tgtEl>
                                      </p:cBhvr>
                                    </p:animEffec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499"/>
                                          </p:stCondLst>
                                        </p:cTn>
                                        <p:tgtEl>
                                          <p:spTgt spid="635915"/>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grpId="0" nodeType="afterEffect">
                                  <p:stCondLst>
                                    <p:cond delay="0"/>
                                  </p:stCondLst>
                                  <p:childTnLst>
                                    <p:set>
                                      <p:cBhvr>
                                        <p:cTn id="24" dur="1" fill="hold">
                                          <p:stCondLst>
                                            <p:cond delay="0"/>
                                          </p:stCondLst>
                                        </p:cTn>
                                        <p:tgtEl>
                                          <p:spTgt spid="6359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5921"/>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635910"/>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2" fill="hold" grpId="0" nodeType="afterEffect">
                                  <p:stCondLst>
                                    <p:cond delay="1000"/>
                                  </p:stCondLst>
                                  <p:childTnLst>
                                    <p:set>
                                      <p:cBhvr>
                                        <p:cTn id="34" dur="1" fill="hold">
                                          <p:stCondLst>
                                            <p:cond delay="0"/>
                                          </p:stCondLst>
                                        </p:cTn>
                                        <p:tgtEl>
                                          <p:spTgt spid="635908"/>
                                        </p:tgtEl>
                                        <p:attrNameLst>
                                          <p:attrName>style.visibility</p:attrName>
                                        </p:attrNameLst>
                                      </p:cBhvr>
                                      <p:to>
                                        <p:strVal val="visible"/>
                                      </p:to>
                                    </p:set>
                                    <p:animEffect transition="in" filter="wipe(right)">
                                      <p:cBhvr>
                                        <p:cTn id="35" dur="500"/>
                                        <p:tgtEl>
                                          <p:spTgt spid="635908"/>
                                        </p:tgtEl>
                                      </p:cBhvr>
                                    </p:animEffect>
                                  </p:childTnLst>
                                </p:cTn>
                              </p:par>
                            </p:childTnLst>
                          </p:cTn>
                        </p:par>
                        <p:par>
                          <p:cTn id="36" fill="hold">
                            <p:stCondLst>
                              <p:cond delay="2500"/>
                            </p:stCondLst>
                            <p:childTnLst>
                              <p:par>
                                <p:cTn id="37" presetID="22" presetClass="entr" presetSubtype="4" fill="hold" grpId="0" nodeType="afterEffect">
                                  <p:stCondLst>
                                    <p:cond delay="1000"/>
                                  </p:stCondLst>
                                  <p:childTnLst>
                                    <p:set>
                                      <p:cBhvr>
                                        <p:cTn id="38" dur="1" fill="hold">
                                          <p:stCondLst>
                                            <p:cond delay="0"/>
                                          </p:stCondLst>
                                        </p:cTn>
                                        <p:tgtEl>
                                          <p:spTgt spid="635909"/>
                                        </p:tgtEl>
                                        <p:attrNameLst>
                                          <p:attrName>style.visibility</p:attrName>
                                        </p:attrNameLst>
                                      </p:cBhvr>
                                      <p:to>
                                        <p:strVal val="visible"/>
                                      </p:to>
                                    </p:set>
                                    <p:animEffect transition="in" filter="wipe(down)">
                                      <p:cBhvr>
                                        <p:cTn id="39" dur="500"/>
                                        <p:tgtEl>
                                          <p:spTgt spid="635909"/>
                                        </p:tgtEl>
                                      </p:cBhvr>
                                    </p:animEffect>
                                  </p:childTnLst>
                                </p:cTn>
                              </p:par>
                            </p:childTnLst>
                          </p:cTn>
                        </p:par>
                        <p:par>
                          <p:cTn id="40" fill="hold">
                            <p:stCondLst>
                              <p:cond delay="4000"/>
                            </p:stCondLst>
                            <p:childTnLst>
                              <p:par>
                                <p:cTn id="41" presetID="1" presetClass="entr" presetSubtype="0" fill="hold" grpId="0" nodeType="afterEffect">
                                  <p:stCondLst>
                                    <p:cond delay="0"/>
                                  </p:stCondLst>
                                  <p:childTnLst>
                                    <p:set>
                                      <p:cBhvr>
                                        <p:cTn id="42" dur="1" fill="hold">
                                          <p:stCondLst>
                                            <p:cond delay="499"/>
                                          </p:stCondLst>
                                        </p:cTn>
                                        <p:tgtEl>
                                          <p:spTgt spid="635916"/>
                                        </p:tgtEl>
                                        <p:attrNameLst>
                                          <p:attrName>style.visibility</p:attrName>
                                        </p:attrNameLst>
                                      </p:cBhvr>
                                      <p:to>
                                        <p:strVal val="visible"/>
                                      </p:to>
                                    </p:set>
                                  </p:childTnLst>
                                </p:cTn>
                              </p:par>
                            </p:childTnLst>
                          </p:cTn>
                        </p:par>
                        <p:par>
                          <p:cTn id="43" fill="hold">
                            <p:stCondLst>
                              <p:cond delay="4500"/>
                            </p:stCondLst>
                            <p:childTnLst>
                              <p:par>
                                <p:cTn id="44" presetID="1" presetClass="entr" presetSubtype="0" fill="hold" grpId="0" nodeType="afterEffect">
                                  <p:stCondLst>
                                    <p:cond delay="1000"/>
                                  </p:stCondLst>
                                  <p:childTnLst>
                                    <p:set>
                                      <p:cBhvr>
                                        <p:cTn id="45" dur="1" fill="hold">
                                          <p:stCondLst>
                                            <p:cond delay="0"/>
                                          </p:stCondLst>
                                        </p:cTn>
                                        <p:tgtEl>
                                          <p:spTgt spid="635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animBg="1"/>
      <p:bldP spid="635908" grpId="0" animBg="1"/>
      <p:bldP spid="635909" grpId="0" animBg="1"/>
      <p:bldP spid="635910" grpId="0" autoUpdateAnimBg="0"/>
      <p:bldP spid="635911" grpId="0" autoUpdateAnimBg="0"/>
      <p:bldP spid="635912" grpId="0" animBg="1"/>
      <p:bldP spid="635913" grpId="0" autoUpdateAnimBg="0"/>
      <p:bldP spid="635914" grpId="0"/>
      <p:bldP spid="635915" grpId="0" animBg="1"/>
      <p:bldP spid="635916" grpId="0" animBg="1"/>
      <p:bldP spid="635920" grpId="0" autoUpdateAnimBg="0"/>
      <p:bldP spid="63592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fontScale="77500" lnSpcReduction="2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Market Concept</a:t>
            </a:r>
          </a:p>
        </p:txBody>
      </p:sp>
      <p:sp>
        <p:nvSpPr>
          <p:cNvPr id="9219" name="Rectangle 3"/>
          <p:cNvSpPr>
            <a:spLocks noGrp="1" noChangeArrowheads="1"/>
          </p:cNvSpPr>
          <p:nvPr>
            <p:ph type="body" idx="1"/>
          </p:nvPr>
        </p:nvSpPr>
        <p:spPr/>
        <p:txBody>
          <a:bodyPr/>
          <a:lstStyle/>
          <a:p>
            <a:pPr eaLnBrk="1" hangingPunct="1"/>
            <a:r>
              <a:rPr lang="en-US" sz="2800" smtClean="0"/>
              <a:t>Bids submitted by two primary types</a:t>
            </a:r>
          </a:p>
          <a:p>
            <a:pPr lvl="1" eaLnBrk="1" hangingPunct="1"/>
            <a:r>
              <a:rPr lang="en-US" sz="2400" smtClean="0"/>
              <a:t>Suppliers – bid in amount they can provide and what they want to charge for it</a:t>
            </a:r>
          </a:p>
          <a:p>
            <a:pPr lvl="1" eaLnBrk="1" hangingPunct="1"/>
            <a:r>
              <a:rPr lang="en-US" sz="2400" smtClean="0"/>
              <a:t>Demanders – bid in amount they wish to use and how much they are willing to pay for it</a:t>
            </a:r>
          </a:p>
          <a:p>
            <a:pPr eaLnBrk="1" hangingPunct="1"/>
            <a:r>
              <a:rPr lang="en-US" sz="2800" smtClean="0"/>
              <a:t>Market closes and “clears”</a:t>
            </a:r>
          </a:p>
          <a:p>
            <a:pPr lvl="1" eaLnBrk="1" hangingPunct="1"/>
            <a:r>
              <a:rPr lang="en-US" sz="2400" smtClean="0"/>
              <a:t>Bidding process is stopped</a:t>
            </a:r>
          </a:p>
          <a:p>
            <a:pPr lvl="1" eaLnBrk="1" hangingPunct="1"/>
            <a:r>
              <a:rPr lang="en-US" sz="2400" smtClean="0"/>
              <a:t>Supply and demand bids are arranged</a:t>
            </a:r>
          </a:p>
          <a:p>
            <a:pPr lvl="1" eaLnBrk="1" hangingPunct="1"/>
            <a:r>
              <a:rPr lang="en-US" sz="2400" smtClean="0"/>
              <a:t>Meeting point of the two curves is the “clearing price and quantity” of the auction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40</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47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5: 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741363" y="4108450"/>
            <a:ext cx="3333750" cy="1727200"/>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4930775" y="5011738"/>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33725" y="1306513"/>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68613" name="Chart" r:id="rId6" imgW="6096075" imgH="4067089" progId="MSGraph.Chart.8">
                    <p:embed followColorScheme="full"/>
                  </p:oleObj>
                </mc:Choice>
                <mc:Fallback>
                  <p:oleObj name="Chart" r:id="rId6" imgW="6096075" imgH="4067089" progId="MSGraph.Chart.8">
                    <p:embed followColorScheme="full"/>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smtClean="0"/>
              <a:t>Grid Friendly</a:t>
            </a:r>
            <a:r>
              <a:rPr lang="en-US" sz="2600" smtClean="0">
                <a:cs typeface="Arial" pitchFamily="34" charset="0"/>
              </a:rPr>
              <a:t>™</a:t>
            </a:r>
            <a:r>
              <a:rPr lang="en-US" sz="2600" smtClean="0"/>
              <a:t> Appliances Provide Fast, Autonomous Reliability Resource</a:t>
            </a:r>
          </a:p>
        </p:txBody>
      </p:sp>
      <p:sp>
        <p:nvSpPr>
          <p:cNvPr id="48132" name="Rectangle 3"/>
          <p:cNvSpPr>
            <a:spLocks noChangeArrowheads="1"/>
          </p:cNvSpPr>
          <p:nvPr/>
        </p:nvSpPr>
        <p:spPr bwMode="auto">
          <a:xfrm>
            <a:off x="374650" y="1322388"/>
            <a:ext cx="4665663"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t>Reacts within 1/2 second</a:t>
            </a:r>
          </a:p>
          <a:p>
            <a:pPr marL="342900" indent="-342900" eaLnBrk="0" hangingPunct="0">
              <a:lnSpc>
                <a:spcPct val="95000"/>
              </a:lnSpc>
              <a:spcBef>
                <a:spcPct val="30000"/>
              </a:spcBef>
              <a:buClr>
                <a:schemeClr val="tx1"/>
              </a:buClr>
              <a:buFont typeface="Wingdings" pitchFamily="2" charset="2"/>
              <a:buChar char="Ø"/>
            </a:pPr>
            <a:r>
              <a:rPr lang="en-US" dirty="0"/>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t>Low cost: </a:t>
            </a:r>
            <a:r>
              <a:rPr lang="en-US" b="1" i="1" dirty="0"/>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t>“When the inevitable occurs … people get stuck in elevators and high-value uses of power are shut off along with all the lowest priority uses of energy. It's the meat-ax approach to interrupting power flows.”</a:t>
            </a:r>
            <a:r>
              <a:rPr lang="en-US" sz="1600"/>
              <a:t>        	</a:t>
            </a:r>
            <a:r>
              <a:rPr lang="en-US" sz="1600" b="1"/>
              <a:t>Dr. Vernon Smith, 2002 Nobel Prize Winner, Economics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fontScale="92500"/>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550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rmAutofit fontScale="90000"/>
          </a:bodyPr>
          <a:lstStyle/>
          <a:p>
            <a:r>
              <a:rPr lang="en-US" dirty="0" smtClean="0"/>
              <a:t>Price Elasticity of the End Use Loads</a:t>
            </a:r>
          </a:p>
        </p:txBody>
      </p:sp>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1549760">
            <a:off x="4922838" y="1760538"/>
            <a:ext cx="31750" cy="4081462"/>
          </a:xfrm>
          <a:prstGeom prst="line">
            <a:avLst/>
          </a:prstGeom>
          <a:noFill/>
          <a:ln w="57150">
            <a:solidFill>
              <a:srgbClr val="FF0000"/>
            </a:solidFill>
            <a:prstDash val="sysDot"/>
            <a:round/>
            <a:headEnd/>
            <a:tailEnd/>
          </a:ln>
        </p:spPr>
        <p:txBody>
          <a:bodyPr>
            <a:spAutoFit/>
          </a:bodyPr>
          <a:lstStyle/>
          <a:p>
            <a:endParaRPr lang="en-US"/>
          </a:p>
        </p:txBody>
      </p:sp>
      <p:sp>
        <p:nvSpPr>
          <p:cNvPr id="635910" name="Text Box 6"/>
          <p:cNvSpPr txBox="1">
            <a:spLocks noChangeArrowheads="1"/>
          </p:cNvSpPr>
          <p:nvPr/>
        </p:nvSpPr>
        <p:spPr bwMode="auto">
          <a:xfrm>
            <a:off x="2181225" y="2216150"/>
            <a:ext cx="1483098" cy="954107"/>
          </a:xfrm>
          <a:prstGeom prst="rect">
            <a:avLst/>
          </a:prstGeom>
          <a:noFill/>
          <a:ln w="9525">
            <a:noFill/>
            <a:miter lim="800000"/>
            <a:headEnd/>
            <a:tailEnd/>
          </a:ln>
        </p:spPr>
        <p:txBody>
          <a:bodyPr wrap="none">
            <a:spAutoFit/>
          </a:bodyPr>
          <a:lstStyle/>
          <a:p>
            <a:pPr eaLnBrk="0" hangingPunct="0"/>
            <a:r>
              <a:rPr lang="en-US" sz="2800" b="1" dirty="0">
                <a:solidFill>
                  <a:srgbClr val="FF0000"/>
                </a:solidFill>
                <a:latin typeface="Times New Roman" pitchFamily="18" charset="0"/>
                <a:cs typeface="Times New Roman" pitchFamily="18" charset="0"/>
              </a:rPr>
              <a:t>Demand</a:t>
            </a:r>
          </a:p>
          <a:p>
            <a:pPr eaLnBrk="0" hangingPunct="0"/>
            <a:r>
              <a:rPr lang="en-US" sz="2800" b="1" dirty="0">
                <a:solidFill>
                  <a:srgbClr val="FF0000"/>
                </a:solidFill>
                <a:latin typeface="Arial Narrow" pitchFamily="34" charset="0"/>
              </a:rPr>
              <a:t>(elastic)</a:t>
            </a:r>
          </a:p>
        </p:txBody>
      </p:sp>
      <p:sp>
        <p:nvSpPr>
          <p:cNvPr id="635911" name="Rectangle 7"/>
          <p:cNvSpPr>
            <a:spLocks noChangeArrowheads="1"/>
          </p:cNvSpPr>
          <p:nvPr/>
        </p:nvSpPr>
        <p:spPr bwMode="auto">
          <a:xfrm>
            <a:off x="6143625" y="2974269"/>
            <a:ext cx="1483098" cy="480131"/>
          </a:xfrm>
          <a:prstGeom prst="rect">
            <a:avLst/>
          </a:prstGeom>
          <a:noFill/>
          <a:ln w="9525">
            <a:noFill/>
            <a:miter lim="800000"/>
            <a:headEnd/>
            <a:tailEnd/>
          </a:ln>
        </p:spPr>
        <p:txBody>
          <a:bodyPr wrap="none" anchor="b">
            <a:spAutoFit/>
          </a:bodyPr>
          <a:lstStyle/>
          <a:p>
            <a:pPr eaLnBrk="0" hangingPunct="0">
              <a:lnSpc>
                <a:spcPct val="90000"/>
              </a:lnSpc>
            </a:pPr>
            <a:r>
              <a:rPr lang="en-US" sz="2800" b="1" dirty="0">
                <a:solidFill>
                  <a:srgbClr val="FF0000"/>
                </a:solidFill>
                <a:latin typeface="Times New Roman" pitchFamily="18" charset="0"/>
                <a:cs typeface="Times New Roman" pitchFamily="18" charset="0"/>
              </a:rPr>
              <a:t>Demand</a:t>
            </a:r>
          </a:p>
        </p:txBody>
      </p:sp>
      <p:sp>
        <p:nvSpPr>
          <p:cNvPr id="635912" name="Line 8"/>
          <p:cNvSpPr>
            <a:spLocks noChangeShapeType="1"/>
          </p:cNvSpPr>
          <p:nvPr/>
        </p:nvSpPr>
        <p:spPr bwMode="auto">
          <a:xfrm flipH="1">
            <a:off x="5840413" y="1892300"/>
            <a:ext cx="12700" cy="3759200"/>
          </a:xfrm>
          <a:prstGeom prst="line">
            <a:avLst/>
          </a:prstGeom>
          <a:noFill/>
          <a:ln w="38100">
            <a:solidFill>
              <a:srgbClr val="FF0000"/>
            </a:solidFill>
            <a:round/>
            <a:headEnd/>
            <a:tailEnd/>
          </a:ln>
        </p:spPr>
        <p:txBody>
          <a:bodyPr>
            <a:spAutoFit/>
          </a:bodyPr>
          <a:lstStyle/>
          <a:p>
            <a:endParaRPr lang="en-US"/>
          </a:p>
        </p:txBody>
      </p:sp>
      <p:sp>
        <p:nvSpPr>
          <p:cNvPr id="635913" name="Text Box 9"/>
          <p:cNvSpPr txBox="1">
            <a:spLocks noChangeArrowheads="1"/>
          </p:cNvSpPr>
          <p:nvPr/>
        </p:nvSpPr>
        <p:spPr bwMode="auto">
          <a:xfrm>
            <a:off x="2126530" y="4883150"/>
            <a:ext cx="1265091" cy="523220"/>
          </a:xfrm>
          <a:prstGeom prst="rect">
            <a:avLst/>
          </a:prstGeom>
          <a:noFill/>
          <a:ln w="9525">
            <a:noFill/>
            <a:miter lim="800000"/>
            <a:headEnd/>
            <a:tailEnd/>
          </a:ln>
        </p:spPr>
        <p:txBody>
          <a:bodyPr wrap="none">
            <a:spAutoFit/>
          </a:bodyPr>
          <a:lstStyle/>
          <a:p>
            <a:pPr algn="ctr" eaLnBrk="0" hangingPunct="0"/>
            <a:r>
              <a:rPr lang="en-US" sz="28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144286" y="2020888"/>
            <a:ext cx="979755" cy="523220"/>
          </a:xfrm>
          <a:prstGeom prst="rect">
            <a:avLst/>
          </a:prstGeom>
          <a:noFill/>
          <a:ln w="9525">
            <a:noFill/>
            <a:miter lim="800000"/>
            <a:headEnd/>
            <a:tailEnd/>
          </a:ln>
        </p:spPr>
        <p:txBody>
          <a:bodyPr wrap="none">
            <a:spAutoFit/>
          </a:bodyPr>
          <a:lstStyle/>
          <a:p>
            <a:pPr algn="ctr" eaLnBrk="0" hangingPunct="0"/>
            <a:r>
              <a:rPr lang="en-US" sz="28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2971800" y="5943600"/>
            <a:ext cx="2646363" cy="519113"/>
          </a:xfrm>
          <a:prstGeom prst="rect">
            <a:avLst/>
          </a:prstGeom>
          <a:noFill/>
          <a:ln w="9525">
            <a:noFill/>
            <a:miter lim="800000"/>
            <a:headEnd/>
            <a:tailEnd/>
          </a:ln>
        </p:spPr>
        <p:txBody>
          <a:bodyPr wrap="none">
            <a:spAutoFit/>
          </a:bodyPr>
          <a:lstStyle/>
          <a:p>
            <a:pPr algn="r" eaLnBrk="0" hangingPunct="0"/>
            <a:r>
              <a:rPr lang="en-US" sz="2800" b="1" dirty="0">
                <a:solidFill>
                  <a:srgbClr val="000000"/>
                </a:solidFill>
                <a:latin typeface="Times New Roman" pitchFamily="18" charset="0"/>
                <a:cs typeface="Times New Roman" pitchFamily="18" charset="0"/>
              </a:rPr>
              <a:t>Quantity (MW)</a:t>
            </a:r>
            <a:r>
              <a:rPr lang="en-US" sz="14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27209" y="3276600"/>
            <a:ext cx="1401346" cy="954107"/>
          </a:xfrm>
          <a:prstGeom prst="rect">
            <a:avLst/>
          </a:prstGeom>
          <a:noFill/>
          <a:ln w="9525">
            <a:noFill/>
            <a:miter lim="800000"/>
            <a:headEnd/>
            <a:tailEnd/>
          </a:ln>
        </p:spPr>
        <p:txBody>
          <a:bodyPr wrap="none">
            <a:spAutoFit/>
          </a:bodyPr>
          <a:lstStyle/>
          <a:p>
            <a:pPr algn="ctr" eaLnBrk="0" hangingPunct="0"/>
            <a:r>
              <a:rPr lang="en-US" sz="2800" b="1" dirty="0">
                <a:solidFill>
                  <a:srgbClr val="000000"/>
                </a:solidFill>
                <a:latin typeface="Times New Roman" pitchFamily="18" charset="0"/>
                <a:cs typeface="Times New Roman" pitchFamily="18" charset="0"/>
              </a:rPr>
              <a:t>Price</a:t>
            </a:r>
            <a:br>
              <a:rPr lang="en-US" sz="2800" b="1" dirty="0">
                <a:solidFill>
                  <a:srgbClr val="000000"/>
                </a:solidFill>
                <a:latin typeface="Times New Roman" pitchFamily="18" charset="0"/>
                <a:cs typeface="Times New Roman" pitchFamily="18" charset="0"/>
              </a:rPr>
            </a:br>
            <a:r>
              <a:rPr lang="en-US" sz="28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181225" y="3968750"/>
            <a:ext cx="2352675" cy="519113"/>
          </a:xfrm>
          <a:prstGeom prst="rect">
            <a:avLst/>
          </a:prstGeom>
          <a:noFill/>
          <a:ln w="9525">
            <a:noFill/>
            <a:miter lim="800000"/>
            <a:headEnd/>
            <a:tailEnd/>
          </a:ln>
        </p:spPr>
        <p:txBody>
          <a:bodyPr wrap="none">
            <a:spAutoFit/>
          </a:bodyPr>
          <a:lstStyle/>
          <a:p>
            <a:pPr algn="ctr" eaLnBrk="0" hangingPunct="0"/>
            <a:r>
              <a:rPr lang="en-US" sz="2800" b="1" dirty="0">
                <a:solidFill>
                  <a:srgbClr val="009900"/>
                </a:solidFill>
                <a:latin typeface="Arial Narrow" pitchFamily="34" charset="0"/>
              </a:rPr>
              <a:t>Price, mitigated</a:t>
            </a:r>
          </a:p>
        </p:txBody>
      </p:sp>
      <p:sp>
        <p:nvSpPr>
          <p:cNvPr id="635921" name="Rectangle 17"/>
          <p:cNvSpPr>
            <a:spLocks noChangeArrowheads="1"/>
          </p:cNvSpPr>
          <p:nvPr/>
        </p:nvSpPr>
        <p:spPr bwMode="auto">
          <a:xfrm>
            <a:off x="6045200" y="3323519"/>
            <a:ext cx="1680268" cy="480131"/>
          </a:xfrm>
          <a:prstGeom prst="rect">
            <a:avLst/>
          </a:prstGeom>
          <a:noFill/>
          <a:ln w="9525" algn="ctr">
            <a:noFill/>
            <a:miter lim="800000"/>
            <a:headEnd/>
            <a:tailEnd/>
          </a:ln>
        </p:spPr>
        <p:txBody>
          <a:bodyPr wrap="none" anchor="b">
            <a:spAutoFit/>
          </a:bodyPr>
          <a:lstStyle/>
          <a:p>
            <a:pPr eaLnBrk="0" hangingPunct="0">
              <a:lnSpc>
                <a:spcPct val="90000"/>
              </a:lnSpc>
            </a:pPr>
            <a:r>
              <a:rPr lang="en-US" sz="2800" b="1">
                <a:solidFill>
                  <a:srgbClr val="FF0000"/>
                </a:solidFill>
                <a:latin typeface="Times New Roman" pitchFamily="18" charset="0"/>
                <a:cs typeface="Times New Roman" pitchFamily="18" charset="0"/>
              </a:rPr>
              <a:t>(inelastic)</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591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35907"/>
                                        </p:tgtEl>
                                        <p:attrNameLst>
                                          <p:attrName>style.visibility</p:attrName>
                                        </p:attrNameLst>
                                      </p:cBhvr>
                                      <p:to>
                                        <p:strVal val="visible"/>
                                      </p:to>
                                    </p:set>
                                    <p:animEffect transition="in" filter="wipe(left)">
                                      <p:cBhvr>
                                        <p:cTn id="10" dur="500"/>
                                        <p:tgtEl>
                                          <p:spTgt spid="6359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911"/>
                                        </p:tgtEl>
                                        <p:attrNameLst>
                                          <p:attrName>style.visibility</p:attrName>
                                        </p:attrNameLst>
                                      </p:cBhvr>
                                      <p:to>
                                        <p:strVal val="visible"/>
                                      </p:to>
                                    </p:set>
                                  </p:childTnLst>
                                </p:cTn>
                              </p:par>
                            </p:childTnLst>
                          </p:cTn>
                        </p:par>
                        <p:par>
                          <p:cTn id="15" fill="hold">
                            <p:stCondLst>
                              <p:cond delay="500"/>
                            </p:stCondLst>
                            <p:childTnLst>
                              <p:par>
                                <p:cTn id="16" presetID="22" presetClass="entr" presetSubtype="4" fill="hold" grpId="0" nodeType="afterEffect">
                                  <p:stCondLst>
                                    <p:cond delay="1000"/>
                                  </p:stCondLst>
                                  <p:childTnLst>
                                    <p:set>
                                      <p:cBhvr>
                                        <p:cTn id="17" dur="1" fill="hold">
                                          <p:stCondLst>
                                            <p:cond delay="0"/>
                                          </p:stCondLst>
                                        </p:cTn>
                                        <p:tgtEl>
                                          <p:spTgt spid="635912"/>
                                        </p:tgtEl>
                                        <p:attrNameLst>
                                          <p:attrName>style.visibility</p:attrName>
                                        </p:attrNameLst>
                                      </p:cBhvr>
                                      <p:to>
                                        <p:strVal val="visible"/>
                                      </p:to>
                                    </p:set>
                                    <p:animEffect transition="in" filter="wipe(down)">
                                      <p:cBhvr>
                                        <p:cTn id="18" dur="500"/>
                                        <p:tgtEl>
                                          <p:spTgt spid="635912"/>
                                        </p:tgtEl>
                                      </p:cBhvr>
                                    </p:animEffec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499"/>
                                          </p:stCondLst>
                                        </p:cTn>
                                        <p:tgtEl>
                                          <p:spTgt spid="635915"/>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grpId="0" nodeType="afterEffect">
                                  <p:stCondLst>
                                    <p:cond delay="0"/>
                                  </p:stCondLst>
                                  <p:childTnLst>
                                    <p:set>
                                      <p:cBhvr>
                                        <p:cTn id="24" dur="1" fill="hold">
                                          <p:stCondLst>
                                            <p:cond delay="0"/>
                                          </p:stCondLst>
                                        </p:cTn>
                                        <p:tgtEl>
                                          <p:spTgt spid="6359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5921"/>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635910"/>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2" fill="hold" grpId="0" nodeType="afterEffect">
                                  <p:stCondLst>
                                    <p:cond delay="1000"/>
                                  </p:stCondLst>
                                  <p:childTnLst>
                                    <p:set>
                                      <p:cBhvr>
                                        <p:cTn id="34" dur="1" fill="hold">
                                          <p:stCondLst>
                                            <p:cond delay="0"/>
                                          </p:stCondLst>
                                        </p:cTn>
                                        <p:tgtEl>
                                          <p:spTgt spid="635908"/>
                                        </p:tgtEl>
                                        <p:attrNameLst>
                                          <p:attrName>style.visibility</p:attrName>
                                        </p:attrNameLst>
                                      </p:cBhvr>
                                      <p:to>
                                        <p:strVal val="visible"/>
                                      </p:to>
                                    </p:set>
                                    <p:animEffect transition="in" filter="wipe(right)">
                                      <p:cBhvr>
                                        <p:cTn id="35" dur="500"/>
                                        <p:tgtEl>
                                          <p:spTgt spid="635908"/>
                                        </p:tgtEl>
                                      </p:cBhvr>
                                    </p:animEffect>
                                  </p:childTnLst>
                                </p:cTn>
                              </p:par>
                            </p:childTnLst>
                          </p:cTn>
                        </p:par>
                        <p:par>
                          <p:cTn id="36" fill="hold">
                            <p:stCondLst>
                              <p:cond delay="2500"/>
                            </p:stCondLst>
                            <p:childTnLst>
                              <p:par>
                                <p:cTn id="37" presetID="22" presetClass="entr" presetSubtype="4" fill="hold" grpId="0" nodeType="afterEffect">
                                  <p:stCondLst>
                                    <p:cond delay="1000"/>
                                  </p:stCondLst>
                                  <p:childTnLst>
                                    <p:set>
                                      <p:cBhvr>
                                        <p:cTn id="38" dur="1" fill="hold">
                                          <p:stCondLst>
                                            <p:cond delay="0"/>
                                          </p:stCondLst>
                                        </p:cTn>
                                        <p:tgtEl>
                                          <p:spTgt spid="635909"/>
                                        </p:tgtEl>
                                        <p:attrNameLst>
                                          <p:attrName>style.visibility</p:attrName>
                                        </p:attrNameLst>
                                      </p:cBhvr>
                                      <p:to>
                                        <p:strVal val="visible"/>
                                      </p:to>
                                    </p:set>
                                    <p:animEffect transition="in" filter="wipe(down)">
                                      <p:cBhvr>
                                        <p:cTn id="39" dur="500"/>
                                        <p:tgtEl>
                                          <p:spTgt spid="635909"/>
                                        </p:tgtEl>
                                      </p:cBhvr>
                                    </p:animEffect>
                                  </p:childTnLst>
                                </p:cTn>
                              </p:par>
                            </p:childTnLst>
                          </p:cTn>
                        </p:par>
                        <p:par>
                          <p:cTn id="40" fill="hold">
                            <p:stCondLst>
                              <p:cond delay="4000"/>
                            </p:stCondLst>
                            <p:childTnLst>
                              <p:par>
                                <p:cTn id="41" presetID="1" presetClass="entr" presetSubtype="0" fill="hold" grpId="0" nodeType="afterEffect">
                                  <p:stCondLst>
                                    <p:cond delay="0"/>
                                  </p:stCondLst>
                                  <p:childTnLst>
                                    <p:set>
                                      <p:cBhvr>
                                        <p:cTn id="42" dur="1" fill="hold">
                                          <p:stCondLst>
                                            <p:cond delay="499"/>
                                          </p:stCondLst>
                                        </p:cTn>
                                        <p:tgtEl>
                                          <p:spTgt spid="635916"/>
                                        </p:tgtEl>
                                        <p:attrNameLst>
                                          <p:attrName>style.visibility</p:attrName>
                                        </p:attrNameLst>
                                      </p:cBhvr>
                                      <p:to>
                                        <p:strVal val="visible"/>
                                      </p:to>
                                    </p:set>
                                  </p:childTnLst>
                                </p:cTn>
                              </p:par>
                            </p:childTnLst>
                          </p:cTn>
                        </p:par>
                        <p:par>
                          <p:cTn id="43" fill="hold">
                            <p:stCondLst>
                              <p:cond delay="4500"/>
                            </p:stCondLst>
                            <p:childTnLst>
                              <p:par>
                                <p:cTn id="44" presetID="1" presetClass="entr" presetSubtype="0" fill="hold" grpId="0" nodeType="afterEffect">
                                  <p:stCondLst>
                                    <p:cond delay="1000"/>
                                  </p:stCondLst>
                                  <p:childTnLst>
                                    <p:set>
                                      <p:cBhvr>
                                        <p:cTn id="45" dur="1" fill="hold">
                                          <p:stCondLst>
                                            <p:cond delay="0"/>
                                          </p:stCondLst>
                                        </p:cTn>
                                        <p:tgtEl>
                                          <p:spTgt spid="635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animBg="1"/>
      <p:bldP spid="635908" grpId="0" animBg="1"/>
      <p:bldP spid="635909" grpId="0" animBg="1"/>
      <p:bldP spid="635910" grpId="0" autoUpdateAnimBg="0"/>
      <p:bldP spid="635911" grpId="0" autoUpdateAnimBg="0"/>
      <p:bldP spid="635912" grpId="0" animBg="1"/>
      <p:bldP spid="635913" grpId="0" autoUpdateAnimBg="0"/>
      <p:bldP spid="635914" grpId="0"/>
      <p:bldP spid="635915" grpId="0" animBg="1"/>
      <p:bldP spid="635916" grpId="0" animBg="1"/>
      <p:bldP spid="635920" grpId="0" autoUpdateAnimBg="0"/>
      <p:bldP spid="63592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a:t>
            </a:r>
          </a:p>
        </p:txBody>
      </p:sp>
      <p:sp>
        <p:nvSpPr>
          <p:cNvPr id="5" name="Content Placeholder 4"/>
          <p:cNvSpPr>
            <a:spLocks noGrp="1"/>
          </p:cNvSpPr>
          <p:nvPr>
            <p:ph sz="half" idx="2"/>
          </p:nvPr>
        </p:nvSpPr>
        <p:spPr>
          <a:xfrm>
            <a:off x="4953000" y="1600200"/>
            <a:ext cx="4038600" cy="4876800"/>
          </a:xfrm>
        </p:spPr>
        <p:txBody>
          <a:bodyPr>
            <a:noAutofit/>
          </a:bodyPr>
          <a:lstStyle/>
          <a:p>
            <a:pPr>
              <a:buClr>
                <a:schemeClr val="tx1"/>
              </a:buClr>
            </a:pPr>
            <a:r>
              <a:rPr lang="en-US" sz="20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pPr>
            <a:r>
              <a:rPr lang="en-US" sz="2000" dirty="0" smtClean="0">
                <a:latin typeface="Times New Roman" pitchFamily="-80" charset="0"/>
                <a:cs typeface="Times New Roman" pitchFamily="-80" charset="0"/>
              </a:rPr>
              <a:t>As a result, infrastructure has been constructed to accommodate peak system conditions, similar to a highway system.</a:t>
            </a:r>
          </a:p>
          <a:p>
            <a:pPr>
              <a:buClr>
                <a:schemeClr val="tx1"/>
              </a:buClr>
            </a:pPr>
            <a:r>
              <a:rPr lang="en-US" sz="2000" dirty="0" smtClean="0">
                <a:latin typeface="Times New Roman" pitchFamily="-80" charset="0"/>
                <a:cs typeface="Times New Roman" pitchFamily="-80" charset="0"/>
              </a:rPr>
              <a:t>In addition to the size of the system, operational methodologies have been implemented to account for the behavior of end use load.</a:t>
            </a:r>
          </a:p>
        </p:txBody>
      </p:sp>
      <p:pic>
        <p:nvPicPr>
          <p:cNvPr id="54274" name="Picture 2"/>
          <p:cNvPicPr>
            <a:picLocks noChangeAspect="1" noChangeArrowheads="1"/>
          </p:cNvPicPr>
          <p:nvPr/>
        </p:nvPicPr>
        <p:blipFill>
          <a:blip r:embed="rId2" cstate="print"/>
          <a:srcRect/>
          <a:stretch>
            <a:fillRect/>
          </a:stretch>
        </p:blipFill>
        <p:spPr bwMode="auto">
          <a:xfrm>
            <a:off x="228600" y="1727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7668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3"/>
          <p:cNvGraphicFramePr>
            <a:graphicFrameLocks noChangeAspect="1"/>
          </p:cNvGraphicFramePr>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1029" name="Chart" r:id="rId5" imgW="5362575" imgH="3086100" progId="Excel.Sheet.8">
                  <p:embed/>
                </p:oleObj>
              </mc:Choice>
              <mc:Fallback>
                <p:oleObj name="Chart" r:id="rId5" imgW="5362575" imgH="3086100" progId="Excel.Shee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p>
        </p:txBody>
      </p:sp>
      <p:sp>
        <p:nvSpPr>
          <p:cNvPr id="637958" name="Text Box 6"/>
          <p:cNvSpPr txBox="1">
            <a:spLocks noChangeArrowheads="1"/>
          </p:cNvSpPr>
          <p:nvPr/>
        </p:nvSpPr>
        <p:spPr bwMode="auto">
          <a:xfrm>
            <a:off x="2074863" y="4841875"/>
            <a:ext cx="441325" cy="304800"/>
          </a:xfrm>
          <a:prstGeom prst="rect">
            <a:avLst/>
          </a:prstGeom>
          <a:noFill/>
          <a:ln w="9525">
            <a:noFill/>
            <a:miter lim="800000"/>
            <a:headEnd/>
            <a:tailEnd/>
          </a:ln>
        </p:spPr>
        <p:txBody>
          <a:bodyPr wrap="none">
            <a:spAutoFit/>
          </a:bodyPr>
          <a:lstStyle/>
          <a:p>
            <a:r>
              <a:rPr lang="en-US" sz="1400"/>
              <a:t>5%</a:t>
            </a:r>
          </a:p>
        </p:txBody>
      </p:sp>
      <p:grpSp>
        <p:nvGrpSpPr>
          <p:cNvPr id="2" name="Group 7"/>
          <p:cNvGrpSpPr>
            <a:grpSpLocks/>
          </p:cNvGrpSpPr>
          <p:nvPr/>
        </p:nvGrpSpPr>
        <p:grpSpPr bwMode="auto">
          <a:xfrm>
            <a:off x="2317750" y="3692525"/>
            <a:ext cx="2363788" cy="366713"/>
            <a:chOff x="1296" y="2546"/>
            <a:chExt cx="1489" cy="231"/>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p>
          </p:txBody>
        </p:sp>
        <p:sp>
          <p:nvSpPr>
            <p:cNvPr id="1047" name="Text Box 9"/>
            <p:cNvSpPr txBox="1">
              <a:spLocks noChangeArrowheads="1"/>
            </p:cNvSpPr>
            <p:nvPr/>
          </p:nvSpPr>
          <p:spPr bwMode="auto">
            <a:xfrm>
              <a:off x="1533" y="2546"/>
              <a:ext cx="1252" cy="231"/>
            </a:xfrm>
            <a:prstGeom prst="rect">
              <a:avLst/>
            </a:prstGeom>
            <a:noFill/>
            <a:ln w="9525">
              <a:noFill/>
              <a:miter lim="800000"/>
              <a:headEnd/>
              <a:tailEnd/>
            </a:ln>
          </p:spPr>
          <p:txBody>
            <a:bodyPr wrap="none">
              <a:spAutoFit/>
            </a:bodyPr>
            <a:lstStyle/>
            <a:p>
              <a:r>
                <a:rPr lang="en-US" b="1">
                  <a:solidFill>
                    <a:srgbClr val="FF0000"/>
                  </a:solidFill>
                </a:rPr>
                <a:t>5% = ~400 hrs/yr</a:t>
              </a: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p>
        </p:txBody>
      </p:sp>
      <p:grpSp>
        <p:nvGrpSpPr>
          <p:cNvPr id="3" name="Group 13"/>
          <p:cNvGrpSpPr>
            <a:grpSpLocks/>
          </p:cNvGrpSpPr>
          <p:nvPr/>
        </p:nvGrpSpPr>
        <p:grpSpPr bwMode="auto">
          <a:xfrm>
            <a:off x="2679700" y="1984375"/>
            <a:ext cx="5448300" cy="3925888"/>
            <a:chOff x="1536" y="1470"/>
            <a:chExt cx="3432"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p>
          </p:txBody>
        </p:sp>
        <p:sp>
          <p:nvSpPr>
            <p:cNvPr id="1041" name="Text Box 15"/>
            <p:cNvSpPr txBox="1">
              <a:spLocks noChangeArrowheads="1"/>
            </p:cNvSpPr>
            <p:nvPr/>
          </p:nvSpPr>
          <p:spPr bwMode="auto">
            <a:xfrm>
              <a:off x="4313" y="3443"/>
              <a:ext cx="655" cy="192"/>
            </a:xfrm>
            <a:prstGeom prst="rect">
              <a:avLst/>
            </a:prstGeom>
            <a:noFill/>
            <a:ln w="9525">
              <a:noFill/>
              <a:miter lim="800000"/>
              <a:headEnd/>
              <a:tailEnd/>
            </a:ln>
          </p:spPr>
          <p:txBody>
            <a:bodyPr wrap="none">
              <a:spAutoFit/>
            </a:bodyPr>
            <a:lstStyle/>
            <a:p>
              <a:r>
                <a:rPr lang="en-US" sz="1400"/>
                <a:t>(8,760 hrs)</a:t>
              </a:r>
            </a:p>
          </p:txBody>
        </p:sp>
        <p:sp>
          <p:nvSpPr>
            <p:cNvPr id="1042" name="Text Box 16"/>
            <p:cNvSpPr txBox="1">
              <a:spLocks noChangeArrowheads="1"/>
            </p:cNvSpPr>
            <p:nvPr/>
          </p:nvSpPr>
          <p:spPr bwMode="auto">
            <a:xfrm>
              <a:off x="2917" y="2541"/>
              <a:ext cx="908" cy="231"/>
            </a:xfrm>
            <a:prstGeom prst="rect">
              <a:avLst/>
            </a:prstGeom>
            <a:noFill/>
            <a:ln w="9525">
              <a:noFill/>
              <a:miter lim="800000"/>
              <a:headEnd/>
              <a:tailEnd/>
            </a:ln>
          </p:spPr>
          <p:txBody>
            <a:bodyPr wrap="none">
              <a:spAutoFit/>
            </a:bodyPr>
            <a:lstStyle/>
            <a:p>
              <a:r>
                <a:rPr lang="en-US" b="1"/>
                <a:t>distribution</a:t>
              </a:r>
            </a:p>
          </p:txBody>
        </p:sp>
        <p:sp>
          <p:nvSpPr>
            <p:cNvPr id="1043" name="Text Box 17"/>
            <p:cNvSpPr txBox="1">
              <a:spLocks noChangeArrowheads="1"/>
            </p:cNvSpPr>
            <p:nvPr/>
          </p:nvSpPr>
          <p:spPr bwMode="auto">
            <a:xfrm>
              <a:off x="2816" y="1470"/>
              <a:ext cx="852" cy="231"/>
            </a:xfrm>
            <a:prstGeom prst="rect">
              <a:avLst/>
            </a:prstGeom>
            <a:noFill/>
            <a:ln w="9525">
              <a:noFill/>
              <a:miter lim="800000"/>
              <a:headEnd/>
              <a:tailEnd/>
            </a:ln>
          </p:spPr>
          <p:txBody>
            <a:bodyPr wrap="none">
              <a:spAutoFit/>
            </a:bodyPr>
            <a:lstStyle/>
            <a:p>
              <a:r>
                <a:rPr lang="en-US" b="1"/>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p>
          </p:txBody>
        </p:sp>
      </p:grpSp>
      <p:sp>
        <p:nvSpPr>
          <p:cNvPr id="1037" name="Rectangle 20"/>
          <p:cNvSpPr>
            <a:spLocks noGrp="1" noChangeArrowheads="1"/>
          </p:cNvSpPr>
          <p:nvPr>
            <p:ph type="title"/>
          </p:nvPr>
        </p:nvSpPr>
        <p:spPr>
          <a:xfrm>
            <a:off x="762000" y="228600"/>
            <a:ext cx="8382000" cy="914400"/>
          </a:xfrm>
        </p:spPr>
        <p:txBody>
          <a:bodyPr>
            <a:noAutofit/>
          </a:bodyPr>
          <a:lstStyle/>
          <a:p>
            <a:pPr algn="l">
              <a:lnSpc>
                <a:spcPct val="95000"/>
              </a:lnSpc>
            </a:pPr>
            <a:r>
              <a:rPr lang="en-US" sz="3600" dirty="0" smtClean="0"/>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rPr>
              <a:t>25% of distribution &amp; 10% of generation assets (transmission is similar), </a:t>
            </a:r>
            <a:br>
              <a:rPr lang="en-US" sz="1800" dirty="0" smtClean="0">
                <a:solidFill>
                  <a:schemeClr val="bg1"/>
                </a:solidFill>
              </a:rPr>
            </a:br>
            <a:r>
              <a:rPr lang="en-US" sz="1800" dirty="0" smtClean="0">
                <a:solidFill>
                  <a:schemeClr val="bg1"/>
                </a:solidFill>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a:t>
            </a:r>
          </a:p>
        </p:txBody>
      </p:sp>
      <p:sp>
        <p:nvSpPr>
          <p:cNvPr id="19459" name="Content Placeholder 2"/>
          <p:cNvSpPr>
            <a:spLocks noGrp="1"/>
          </p:cNvSpPr>
          <p:nvPr>
            <p:ph idx="1"/>
          </p:nvPr>
        </p:nvSpPr>
        <p:spPr/>
        <p:txBody>
          <a:bodyPr>
            <a:normAutofit fontScale="92500" lnSpcReduction="1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a:t>
            </a:r>
          </a:p>
        </p:txBody>
      </p:sp>
      <p:sp>
        <p:nvSpPr>
          <p:cNvPr id="19459" name="Content Placeholder 2"/>
          <p:cNvSpPr>
            <a:spLocks noGrp="1"/>
          </p:cNvSpPr>
          <p:nvPr>
            <p:ph sz="half" idx="1"/>
          </p:nvPr>
        </p:nvSpPr>
        <p:spPr>
          <a:xfrm>
            <a:off x="457200" y="1600200"/>
            <a:ext cx="4419600" cy="4525963"/>
          </a:xfrm>
        </p:spPr>
        <p:txBody>
          <a:bodyPr>
            <a:normAutofit fontScale="77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Demand Response is the concept that end use loads can be active participants without impacting the end use customer.  </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With load as an active participate there are multiple benefits that can be obtained.</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Demand Response can be used for:</a:t>
            </a:r>
          </a:p>
          <a:p>
            <a:pPr lvl="1">
              <a:buClr>
                <a:schemeClr val="tx1"/>
              </a:buClr>
            </a:pPr>
            <a:r>
              <a:rPr lang="en-US" dirty="0" smtClean="0">
                <a:latin typeface="Times New Roman" pitchFamily="-80" charset="0"/>
                <a:cs typeface="Times New Roman" pitchFamily="-80" charset="0"/>
              </a:rPr>
              <a:t>Peak load reduction</a:t>
            </a:r>
          </a:p>
          <a:p>
            <a:pPr lvl="1">
              <a:buClr>
                <a:schemeClr val="tx1"/>
              </a:buClr>
            </a:pPr>
            <a:r>
              <a:rPr lang="en-US" dirty="0" smtClean="0">
                <a:latin typeface="Times New Roman" pitchFamily="-80" charset="0"/>
                <a:cs typeface="Times New Roman" pitchFamily="-80" charset="0"/>
              </a:rPr>
              <a:t>Regulating services</a:t>
            </a:r>
          </a:p>
          <a:p>
            <a:pPr lvl="1">
              <a:buClr>
                <a:schemeClr val="tx1"/>
              </a:buClr>
            </a:pPr>
            <a:r>
              <a:rPr lang="en-US" dirty="0" smtClean="0">
                <a:latin typeface="Times New Roman" pitchFamily="-80" charset="0"/>
                <a:cs typeface="Times New Roman" pitchFamily="-80" charset="0"/>
              </a:rPr>
              <a:t>Emergency Conditions</a:t>
            </a: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4778341" y="2179773"/>
            <a:ext cx="3778317" cy="336681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6435</Words>
  <Application>Microsoft Office PowerPoint</Application>
  <PresentationFormat>On-screen Show (4:3)</PresentationFormat>
  <Paragraphs>656</Paragraphs>
  <Slides>48</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Chart</vt:lpstr>
      <vt:lpstr>Substation and Distribution Automation</vt:lpstr>
      <vt:lpstr>Presentation Overview</vt:lpstr>
      <vt:lpstr>Part 1: What is Demand Response (DR)?</vt:lpstr>
      <vt:lpstr>Market Concept</vt:lpstr>
      <vt:lpstr>Price Elasticity of the End Use Loads</vt:lpstr>
      <vt:lpstr>Demand Response cont.</vt:lpstr>
      <vt:lpstr>Utilization of Electricity Infrastructure</vt:lpstr>
      <vt:lpstr>Demand Response cont.</vt:lpstr>
      <vt:lpstr>Demand Response cont.</vt:lpstr>
      <vt:lpstr>Peak Load Reduction</vt:lpstr>
      <vt:lpstr>Peak Load Reduction cont.</vt:lpstr>
      <vt:lpstr>Optimal Peak Reduction</vt:lpstr>
      <vt:lpstr>Realistic Peak Reduction</vt:lpstr>
      <vt:lpstr>Regulating Services</vt:lpstr>
      <vt:lpstr>Emergency Conditions</vt:lpstr>
      <vt:lpstr>Part 3: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The Wide World of DR</vt:lpstr>
      <vt:lpstr>Types of Load Control</vt:lpstr>
      <vt:lpstr>Direct Load Control</vt:lpstr>
      <vt:lpstr>Time Of Use (TOU)</vt:lpstr>
      <vt:lpstr>The Demand Response Rebound</vt:lpstr>
      <vt:lpstr>The Demand Response Rebound</vt:lpstr>
      <vt:lpstr>The Demand Response Rebound Cont.</vt:lpstr>
      <vt:lpstr>The Demand Response Rebound</vt:lpstr>
      <vt:lpstr>Critical Peak Price (CPP)</vt:lpstr>
      <vt:lpstr>Real Time Price (RTP)</vt:lpstr>
      <vt:lpstr>Real Time Price (RTP) cont.</vt:lpstr>
      <vt:lpstr>RTP-Double Auction Market</vt:lpstr>
      <vt:lpstr>RTP-Double Auction Market</vt:lpstr>
      <vt:lpstr>Implementing DR in GridLAB-D</vt:lpstr>
      <vt:lpstr>Auction and Controller Objects</vt:lpstr>
      <vt:lpstr>Auction Object</vt:lpstr>
      <vt:lpstr>Passive Controller (Thermostat)</vt:lpstr>
      <vt:lpstr>Passive Controller</vt:lpstr>
      <vt:lpstr>Price Player</vt:lpstr>
      <vt:lpstr>Population Statistics</vt:lpstr>
      <vt:lpstr>Part 5: Grid Friendly Appliances</vt:lpstr>
      <vt:lpstr>Grid Friendly™ Appliances (GFAs)  Help Keep the Lights On!</vt:lpstr>
      <vt:lpstr>Grid Friendly™ Appliances Provide Fast, Autonomous Reliability Resource</vt:lpstr>
      <vt:lpstr>Exercise Passive Controller</vt:lpstr>
      <vt:lpstr>Exercise-Passive Controller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118</cp:revision>
  <dcterms:created xsi:type="dcterms:W3CDTF">2006-08-16T00:00:00Z</dcterms:created>
  <dcterms:modified xsi:type="dcterms:W3CDTF">2011-10-25T16:34:21Z</dcterms:modified>
</cp:coreProperties>
</file>