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sldIdLst>
    <p:sldId id="269" r:id="rId2"/>
    <p:sldId id="257" r:id="rId3"/>
    <p:sldId id="380" r:id="rId4"/>
    <p:sldId id="375" r:id="rId5"/>
    <p:sldId id="377" r:id="rId6"/>
    <p:sldId id="273" r:id="rId7"/>
    <p:sldId id="376" r:id="rId8"/>
    <p:sldId id="278" r:id="rId9"/>
    <p:sldId id="378" r:id="rId10"/>
    <p:sldId id="379" r:id="rId11"/>
    <p:sldId id="280" r:id="rId12"/>
    <p:sldId id="295" r:id="rId13"/>
    <p:sldId id="296" r:id="rId14"/>
    <p:sldId id="282" r:id="rId15"/>
    <p:sldId id="283" r:id="rId16"/>
    <p:sldId id="284" r:id="rId17"/>
    <p:sldId id="285" r:id="rId18"/>
    <p:sldId id="297" r:id="rId19"/>
    <p:sldId id="286" r:id="rId20"/>
    <p:sldId id="298" r:id="rId21"/>
    <p:sldId id="288" r:id="rId22"/>
    <p:sldId id="299" r:id="rId23"/>
    <p:sldId id="292" r:id="rId24"/>
    <p:sldId id="293" r:id="rId25"/>
    <p:sldId id="274" r:id="rId26"/>
    <p:sldId id="373" r:id="rId27"/>
    <p:sldId id="272" r:id="rId28"/>
    <p:sldId id="275" r:id="rId29"/>
    <p:sldId id="301" r:id="rId30"/>
    <p:sldId id="302" r:id="rId31"/>
    <p:sldId id="303" r:id="rId32"/>
    <p:sldId id="277" r:id="rId33"/>
    <p:sldId id="276" r:id="rId34"/>
    <p:sldId id="317" r:id="rId35"/>
    <p:sldId id="305" r:id="rId36"/>
    <p:sldId id="306" r:id="rId37"/>
    <p:sldId id="314" r:id="rId38"/>
    <p:sldId id="315" r:id="rId39"/>
    <p:sldId id="318" r:id="rId40"/>
    <p:sldId id="316" r:id="rId41"/>
    <p:sldId id="319" r:id="rId42"/>
    <p:sldId id="308" r:id="rId43"/>
    <p:sldId id="320" r:id="rId44"/>
    <p:sldId id="321" r:id="rId45"/>
    <p:sldId id="366" r:id="rId46"/>
    <p:sldId id="358" r:id="rId47"/>
    <p:sldId id="359" r:id="rId48"/>
    <p:sldId id="360" r:id="rId49"/>
    <p:sldId id="361" r:id="rId50"/>
    <p:sldId id="362" r:id="rId51"/>
    <p:sldId id="363" r:id="rId52"/>
    <p:sldId id="364" r:id="rId53"/>
    <p:sldId id="365" r:id="rId54"/>
    <p:sldId id="309" r:id="rId55"/>
    <p:sldId id="310" r:id="rId56"/>
    <p:sldId id="311" r:id="rId57"/>
    <p:sldId id="312" r:id="rId58"/>
    <p:sldId id="322" r:id="rId59"/>
    <p:sldId id="323" r:id="rId60"/>
    <p:sldId id="324" r:id="rId61"/>
    <p:sldId id="326" r:id="rId62"/>
    <p:sldId id="331" r:id="rId63"/>
    <p:sldId id="329" r:id="rId64"/>
    <p:sldId id="332" r:id="rId65"/>
    <p:sldId id="330" r:id="rId66"/>
    <p:sldId id="327" r:id="rId67"/>
    <p:sldId id="325" r:id="rId68"/>
    <p:sldId id="328" r:id="rId69"/>
    <p:sldId id="270" r:id="rId70"/>
    <p:sldId id="345" r:id="rId71"/>
    <p:sldId id="346" r:id="rId72"/>
    <p:sldId id="347" r:id="rId73"/>
    <p:sldId id="383" r:id="rId74"/>
    <p:sldId id="384" r:id="rId75"/>
    <p:sldId id="385" r:id="rId76"/>
    <p:sldId id="386" r:id="rId77"/>
    <p:sldId id="387" r:id="rId78"/>
    <p:sldId id="388" r:id="rId79"/>
    <p:sldId id="389" r:id="rId80"/>
    <p:sldId id="390" r:id="rId81"/>
    <p:sldId id="391" r:id="rId82"/>
    <p:sldId id="343" r:id="rId83"/>
    <p:sldId id="392" r:id="rId84"/>
    <p:sldId id="393" r:id="rId85"/>
    <p:sldId id="394" r:id="rId86"/>
    <p:sldId id="381" r:id="rId8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3x781" initials="d" lastIdx="3" clrIdx="0"/>
  <p:cmAuthor id="1" name="Janelle Hammerstrom" initials="JLH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99" autoAdjust="0"/>
    <p:restoredTop sz="94660"/>
  </p:normalViewPr>
  <p:slideViewPr>
    <p:cSldViewPr>
      <p:cViewPr>
        <p:scale>
          <a:sx n="75" d="100"/>
          <a:sy n="75" d="100"/>
        </p:scale>
        <p:origin x="-346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906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BA8D6-8A8D-469B-AD1F-C1B73F97F20B}" type="datetimeFigureOut">
              <a:rPr lang="en-US" smtClean="0"/>
              <a:t>1/6/2012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5D880-AED1-4AB5-800B-489AADCE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9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5D880-AED1-4AB5-800B-489AADCE6EA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567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49A63-998A-4948-A7F4-117C6550DCE4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4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394A-13A0-45FB-967F-FB72B37F6B01}" type="datetime1">
              <a:rPr lang="en-US" smtClean="0"/>
              <a:t>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7" t="8500" r="60125" b="9333"/>
          <a:stretch/>
        </p:blipFill>
        <p:spPr bwMode="auto">
          <a:xfrm>
            <a:off x="8172450" y="5903900"/>
            <a:ext cx="971550" cy="944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d3p313\Desktop\academic-signature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5" y="6143772"/>
            <a:ext cx="19050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4E81-B056-46CF-8D62-5D03DFE8DFBD}" type="datetime1">
              <a:rPr lang="en-US" smtClean="0"/>
              <a:t>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2ECD-2BA5-49F2-98F9-DF9A118D90FB}" type="datetime1">
              <a:rPr lang="en-US" smtClean="0"/>
              <a:t>1/6/2012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FBCF1-CDC8-41B1-AA0E-2D1A40D1BAB5}" type="datetime1">
              <a:rPr lang="en-US" smtClean="0"/>
              <a:t>1/6/2012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913C-8F18-48E7-8ADC-147DBC04F0BE}" type="datetime1">
              <a:rPr lang="en-US" smtClean="0"/>
              <a:t>1/6/2012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1DE1-5107-4FD2-B10C-36D35622AC71}" type="datetime1">
              <a:rPr lang="en-US" smtClean="0"/>
              <a:t>1/6/2012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65B578-23AF-45ED-B643-45831F5DF1CF}" type="datetime1">
              <a:rPr lang="en-US" smtClean="0"/>
              <a:t>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5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e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0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7.w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Substation and Distribution Automation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</a:t>
            </a:r>
            <a:r>
              <a:rPr lang="en-US" dirty="0" smtClean="0"/>
              <a:t>3: </a:t>
            </a:r>
            <a:r>
              <a:rPr lang="en-US" dirty="0"/>
              <a:t>Distribution level power </a:t>
            </a:r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5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Network Formulation Cont.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node will often have multiple lines connected to it.</a:t>
            </a:r>
          </a:p>
          <a:p>
            <a:endParaRPr lang="en-US" dirty="0" smtClean="0"/>
          </a:p>
          <a:p>
            <a:r>
              <a:rPr lang="en-US" dirty="0" smtClean="0"/>
              <a:t>The capacitance values from the multiple lines can be combined into a single effective value.</a:t>
            </a:r>
          </a:p>
          <a:p>
            <a:endParaRPr lang="en-US" dirty="0" smtClean="0"/>
          </a:p>
          <a:p>
            <a:r>
              <a:rPr lang="en-US" dirty="0" smtClean="0"/>
              <a:t>The resultant model is a series impendence between each node, and a single shunt value.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74F4C-6F3E-484F-A934-9CF2ACF3304B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pPr/>
              <a:t>10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10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496" y="2306498"/>
            <a:ext cx="3554008" cy="3113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981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5257800" y="4572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5622925" y="2667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685800" y="1024474"/>
            <a:ext cx="7924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The lumped shunt capacitance values can determined using the equations of (4).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209800" y="2462084"/>
                <a:ext cx="4800600" cy="33291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12,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𝑐h𝑟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13,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𝑐h𝑟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 smtClean="0"/>
                  <a:t> 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12,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𝑐h𝑟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24,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𝑐h𝑟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23,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𝑐h𝑟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:endParaRPr lang="en-US" sz="2400" dirty="0" smtClean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30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13,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𝑐h𝑟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34,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𝑐h𝑟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23,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𝑐h𝑟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:endParaRPr lang="en-US" sz="2400" dirty="0" smtClean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40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24,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𝑐h𝑟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34,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𝑐h𝑟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462084"/>
                <a:ext cx="4800600" cy="332911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8305800" y="373380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(4)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74F4C-6F3E-484F-A934-9CF2ACF3304B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pPr/>
              <a:t>11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27962" y="-2796"/>
            <a:ext cx="9116037" cy="80803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lvl="1" algn="ctr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Network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Formulation Cont.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74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838200"/>
            <a:ext cx="86867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Besides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the ground node,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there are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four other nodes (buses) at which the current from the sources is injected into the network.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57200" y="1759803"/>
            <a:ext cx="8686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Applying Kirchhoff’s current law (KCL) at nodes 1,2,3 and 4, respectively, to get the following four equations: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28600" y="3264456"/>
                <a:ext cx="8229600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10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13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20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23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24</m:t>
                        </m:r>
                      </m:sub>
                    </m:sSub>
                  </m:oMath>
                </a14:m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30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13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23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34</m:t>
                        </m:r>
                      </m:sub>
                    </m:sSub>
                  </m:oMath>
                </a14:m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40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24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34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264456"/>
                <a:ext cx="8229600" cy="2246769"/>
              </a:xfrm>
              <a:prstGeom prst="rect">
                <a:avLst/>
              </a:prstGeom>
              <a:blipFill rotWithShape="1">
                <a:blip r:embed="rId2"/>
                <a:stretch>
                  <a:fillRect b="-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8382000" y="4262735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(5)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C7DC-E0FA-4EB4-B790-BEAD057346F7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pPr/>
              <a:t>12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7962" y="-2796"/>
            <a:ext cx="9116037" cy="80803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lvl="1" algn="ctr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Network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Formulation Cont.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59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-10138" y="2339469"/>
                <a:ext cx="9144000" cy="11319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 smtClean="0"/>
                  <a:t>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sz="1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1400" dirty="0" smtClean="0"/>
                  <a:t>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10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12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13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1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sz="1400" i="1">
                            <a:latin typeface="Cambria Math"/>
                          </a:rPr>
                          <m:t>  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1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20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12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23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24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24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sz="1400" i="1">
                            <a:latin typeface="Cambria Math"/>
                          </a:rPr>
                          <m:t>  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1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1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/>
                                              </a:rPr>
                                              <m:t>30</m:t>
                                            </m:r>
                                          </m:sub>
                                        </m:sSub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/>
                                              </a:rPr>
                                              <m:t>13</m:t>
                                            </m:r>
                                          </m:sub>
                                        </m:sSub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/>
                                              </a:rPr>
                                              <m:t>23</m:t>
                                            </m:r>
                                          </m:sub>
                                        </m:sSub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/>
                                              </a:rPr>
                                              <m:t>34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34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sz="1400" i="1">
                            <a:latin typeface="Cambria Math"/>
                          </a:rPr>
                          <m:t>  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1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</a:rPr>
                                    <m:t>24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34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/>
                                              </a:rPr>
                                              <m:t>40</m:t>
                                            </m:r>
                                          </m:sub>
                                        </m:sSub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/>
                                              </a:rPr>
                                              <m:t>24</m:t>
                                            </m:r>
                                          </m:sub>
                                        </m:sSub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/>
                                              </a:rPr>
                                              <m:t>34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1400" dirty="0"/>
              </a:p>
              <a:p>
                <a:r>
                  <a:rPr lang="en-US" sz="1400" dirty="0"/>
                  <a:t> 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138" y="2339469"/>
                <a:ext cx="9144000" cy="11319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8382000" y="2674624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(6)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Network Formulation Cont.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39269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Rearranging and writing in matrix form gives: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C7DC-E0FA-4EB4-B790-BEAD057346F7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pPr/>
              <a:t>13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Content Placeholder 11"/>
          <p:cNvSpPr txBox="1">
            <a:spLocks/>
          </p:cNvSpPr>
          <p:nvPr/>
        </p:nvSpPr>
        <p:spPr>
          <a:xfrm>
            <a:off x="457200" y="3756531"/>
            <a:ext cx="8229600" cy="23394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16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16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Equation (6) is for a system with 4 nodes, but the general formulation can be expanded to include any number of nodes.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When the correct values of voltage are known, the currents calculated in equation (6) will equal the currents of the node injections from generation and load.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20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112440"/>
              </p:ext>
            </p:extLst>
          </p:nvPr>
        </p:nvGraphicFramePr>
        <p:xfrm>
          <a:off x="5486400" y="6019800"/>
          <a:ext cx="625475" cy="388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4" name="Equation" r:id="rId3" imgW="469800" imgH="291960" progId="Equation.DSMT4">
                  <p:embed/>
                </p:oleObj>
              </mc:Choice>
              <mc:Fallback>
                <p:oleObj name="Equation" r:id="rId3" imgW="4698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6019800"/>
                        <a:ext cx="625475" cy="3888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AutoShape 7"/>
          <p:cNvSpPr>
            <a:spLocks/>
          </p:cNvSpPr>
          <p:nvPr/>
        </p:nvSpPr>
        <p:spPr bwMode="auto">
          <a:xfrm rot="5400000">
            <a:off x="5591175" y="4420386"/>
            <a:ext cx="228600" cy="2724150"/>
          </a:xfrm>
          <a:prstGeom prst="righ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156050" y="1916350"/>
            <a:ext cx="79415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Equation (7) can be recognized to be of the standard form:</a:t>
            </a:r>
          </a:p>
        </p:txBody>
      </p:sp>
      <p:graphicFrame>
        <p:nvGraphicFramePr>
          <p:cNvPr id="481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093046"/>
              </p:ext>
            </p:extLst>
          </p:nvPr>
        </p:nvGraphicFramePr>
        <p:xfrm>
          <a:off x="215900" y="265906"/>
          <a:ext cx="83185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5" name="Equation" r:id="rId5" imgW="8318160" imgH="1358640" progId="Equation.DSMT4">
                  <p:embed/>
                </p:oleObj>
              </mc:Choice>
              <mc:Fallback>
                <p:oleObj name="Equation" r:id="rId5" imgW="8318160" imgH="1358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" y="265906"/>
                        <a:ext cx="83185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517525" y="25527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8626327" y="762000"/>
            <a:ext cx="4828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(7)</a:t>
            </a:r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8534400" y="4648200"/>
            <a:ext cx="4828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(8)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634562" y="4076317"/>
                <a:ext cx="3920432" cy="12746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41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a:rPr lang="en-US" sz="2000" i="1">
                              <a:latin typeface="Cambria Math"/>
                            </a:rPr>
                            <m:t>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42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a:rPr lang="en-US" sz="2000" i="1">
                              <a:latin typeface="Cambria Math"/>
                            </a:rPr>
                            <m:t>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43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a:rPr lang="en-US" sz="2000" i="1">
                              <a:latin typeface="Cambria Math"/>
                            </a:rPr>
                            <m:t>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34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44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562" y="4076317"/>
                <a:ext cx="3920432" cy="127464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28600" y="2552700"/>
                <a:ext cx="4572000" cy="317009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10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13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20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23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24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33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30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13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23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34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44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40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24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34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23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32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23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31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13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13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14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41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14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24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42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24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34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43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34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552700"/>
                <a:ext cx="4572000" cy="31700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2AD4-BF72-49AE-BDB2-4EA763B65872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pPr/>
              <a:t>14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24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5" grpId="0" animBg="1"/>
      <p:bldP spid="48144" grpId="0"/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28599" y="2590800"/>
            <a:ext cx="512147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Each off-diagonal term </a:t>
            </a:r>
            <a:r>
              <a:rPr lang="en-US" sz="2400" i="1" dirty="0" err="1" smtClean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US" sz="2400" i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ik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sz="2400" i="1" dirty="0" smtClean="0">
                <a:solidFill>
                  <a:srgbClr val="000000"/>
                </a:solidFill>
                <a:latin typeface="Times New Roman" pitchFamily="18" charset="0"/>
              </a:rPr>
              <a:t>I, k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 = 1,2,3,4) is the </a:t>
            </a:r>
            <a:r>
              <a:rPr lang="en-US" sz="2400" i="1" dirty="0" smtClean="0">
                <a:solidFill>
                  <a:srgbClr val="000000"/>
                </a:solidFill>
                <a:latin typeface="Times New Roman" pitchFamily="18" charset="0"/>
              </a:rPr>
              <a:t>mutual admittance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sz="2400" i="1" dirty="0" smtClean="0">
                <a:solidFill>
                  <a:srgbClr val="000000"/>
                </a:solidFill>
                <a:latin typeface="Times New Roman" pitchFamily="18" charset="0"/>
              </a:rPr>
              <a:t>transfer admittance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) between nodes </a:t>
            </a:r>
            <a:r>
              <a:rPr lang="en-US" sz="2400" i="1" dirty="0" smtClean="0">
                <a:solidFill>
                  <a:srgbClr val="000000"/>
                </a:solidFill>
                <a:latin typeface="Times New Roman" pitchFamily="18" charset="0"/>
              </a:rPr>
              <a:t>i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and </a:t>
            </a:r>
            <a:r>
              <a:rPr lang="en-US" sz="2400" i="1" dirty="0" smtClean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 and equals the negative of the sum of all admittances connected directly between these nodes.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Further, </a:t>
            </a:r>
            <a:r>
              <a:rPr lang="en-US" sz="2400" i="1" dirty="0" err="1" smtClean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US" sz="2400" i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ik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US" sz="2400" i="1" dirty="0" err="1" smtClean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US" sz="2400" i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ki</a:t>
            </a:r>
            <a:endParaRPr lang="en-US" sz="2400" i="1" baseline="-250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en-US" sz="2400" i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563" y="2925494"/>
            <a:ext cx="3551237" cy="311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600" y="1371600"/>
            <a:ext cx="891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Each admittance </a:t>
            </a:r>
            <a:r>
              <a:rPr lang="en-US" sz="2400" i="1" dirty="0" err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US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ii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= 1,2,3,4) is called the 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</a:rPr>
              <a:t>self admittance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(or 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</a:rPr>
              <a:t>driving point admittance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) of node 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and equals the algebraic sum of all the admittances terminating on the node.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74F4C-6F3E-484F-A934-9CF2ACF3304B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pPr/>
              <a:t>15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7962" y="258762"/>
            <a:ext cx="9116037" cy="80803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lvl="1" algn="ctr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Network Formulation Cont.</a:t>
            </a:r>
          </a:p>
        </p:txBody>
      </p:sp>
    </p:spTree>
    <p:extLst>
      <p:ext uri="{BB962C8B-B14F-4D97-AF65-F5344CB8AC3E}">
        <p14:creationId xmlns:p14="http://schemas.microsoft.com/office/powerpoint/2010/main" val="147613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8001000" y="1069939"/>
            <a:ext cx="60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(8)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31428" y="1819916"/>
            <a:ext cx="8991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From index notation, Eq. (8) can be written in compact form as: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7990661" y="2514600"/>
            <a:ext cx="4828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(9)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179896" y="3272135"/>
            <a:ext cx="89641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or, in matrix form: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7912973" y="3657600"/>
            <a:ext cx="6110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(10)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152400" y="4241899"/>
            <a:ext cx="8991599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		where </a:t>
            </a:r>
            <a:r>
              <a:rPr lang="en-US" sz="2400" i="1" dirty="0" smtClean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US" sz="2400" i="1" baseline="-25000" dirty="0" smtClean="0">
                <a:solidFill>
                  <a:srgbClr val="000000"/>
                </a:solidFill>
                <a:latin typeface="Times New Roman" pitchFamily="18" charset="0"/>
              </a:rPr>
              <a:t>BUS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 denotes the matrix of bus admittance and is </a:t>
            </a:r>
          </a:p>
          <a:p>
            <a:pPr fontAlgn="base">
              <a:spcBef>
                <a:spcPct val="0"/>
              </a:spcBef>
              <a:spcAft>
                <a:spcPts val="120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                       known as </a:t>
            </a:r>
            <a:r>
              <a:rPr lang="en-US" sz="2400" i="1" dirty="0" smtClean="0">
                <a:solidFill>
                  <a:srgbClr val="000000"/>
                </a:solidFill>
                <a:latin typeface="Times New Roman" pitchFamily="18" charset="0"/>
              </a:rPr>
              <a:t>bus admittance matrix.</a:t>
            </a:r>
          </a:p>
          <a:p>
            <a:pPr marL="342900" indent="-342900" fontAlgn="base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The dimension of the </a:t>
            </a:r>
            <a:r>
              <a:rPr lang="en-US" sz="2400" i="1" dirty="0" smtClean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US" sz="2400" i="1" baseline="-25000" dirty="0" smtClean="0">
                <a:solidFill>
                  <a:srgbClr val="000000"/>
                </a:solidFill>
                <a:latin typeface="Times New Roman" pitchFamily="18" charset="0"/>
              </a:rPr>
              <a:t>BUS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 matrix is (</a:t>
            </a:r>
            <a:r>
              <a:rPr lang="en-US" sz="2400" i="1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en-US" sz="2400" i="1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) where </a:t>
            </a:r>
            <a:r>
              <a:rPr lang="en-US" sz="2400" i="1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 is the number of buses. </a:t>
            </a:r>
          </a:p>
          <a:p>
            <a:pPr marL="342900" indent="-342900" fontAlgn="base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The total number of nodes are </a:t>
            </a:r>
            <a:r>
              <a:rPr lang="en-US" sz="2400" i="1" dirty="0" smtClean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US" sz="2400" i="1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 + 1 including the ground (reference) node.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743200" y="675221"/>
                <a:ext cx="3719030" cy="11561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41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a:rPr lang="en-US" i="1">
                              <a:latin typeface="Cambria Math"/>
                            </a:rPr>
                            <m:t>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42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a:rPr lang="en-US" i="1">
                              <a:latin typeface="Cambria Math"/>
                            </a:rPr>
                            <m:t>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43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a:rPr lang="en-US" i="1">
                              <a:latin typeface="Cambria Math"/>
                            </a:rPr>
                            <m:t>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34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44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675221"/>
                <a:ext cx="3719030" cy="11561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869975" y="2209800"/>
                <a:ext cx="3378425" cy="9326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/>
                            </a:rPr>
                            <m:t>𝑘</m:t>
                          </m:r>
                          <m:r>
                            <a:rPr lang="en-US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sz="2000" i="1">
                          <a:latin typeface="Cambria Math"/>
                        </a:rPr>
                        <m:t>     </m:t>
                      </m:r>
                      <m:r>
                        <a:rPr lang="en-US" sz="2000" i="1">
                          <a:latin typeface="Cambria Math"/>
                        </a:rPr>
                        <m:t>𝑖</m:t>
                      </m:r>
                      <m:r>
                        <a:rPr lang="en-US" sz="2000" i="1">
                          <a:latin typeface="Cambria Math"/>
                        </a:rPr>
                        <m:t>=1,2,…,</m:t>
                      </m:r>
                      <m:r>
                        <a:rPr lang="en-US" sz="20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975" y="2209800"/>
                <a:ext cx="3378425" cy="93262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142579" y="3657600"/>
                <a:ext cx="24200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𝐵𝑈𝑆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𝐵𝑈𝑆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𝐵𝑈𝑆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579" y="3657600"/>
                <a:ext cx="2420021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74F4C-6F3E-484F-A934-9CF2ACF3304B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pPr/>
              <a:t>16</a:t>
            </a:fld>
            <a:endParaRPr lang="en-US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7962" y="-2796"/>
            <a:ext cx="9116037" cy="80803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lvl="1" algn="ctr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Network Formulation Cont.</a:t>
            </a:r>
          </a:p>
        </p:txBody>
      </p:sp>
    </p:spTree>
    <p:extLst>
      <p:ext uri="{BB962C8B-B14F-4D97-AF65-F5344CB8AC3E}">
        <p14:creationId xmlns:p14="http://schemas.microsoft.com/office/powerpoint/2010/main" val="365552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  <p:bldP spid="6150" grpId="0"/>
      <p:bldP spid="6151" grpId="0"/>
      <p:bldP spid="6153" grpId="0"/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04801" y="914400"/>
            <a:ext cx="8610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The complex power injected by the source into the </a:t>
            </a:r>
            <a:r>
              <a:rPr lang="en-US" sz="2400" i="1" dirty="0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th bus of a power system 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91" name="Text Box 7"/>
              <p:cNvSpPr txBox="1">
                <a:spLocks noChangeArrowheads="1"/>
              </p:cNvSpPr>
              <p:nvPr/>
            </p:nvSpPr>
            <p:spPr bwMode="auto">
              <a:xfrm>
                <a:off x="1143000" y="2678668"/>
                <a:ext cx="7009987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where </a:t>
                </a:r>
                <a:r>
                  <a:rPr lang="en-US" sz="2400" i="1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V</a:t>
                </a:r>
                <a:r>
                  <a:rPr lang="en-US" sz="2400" i="1" baseline="-250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i</a:t>
                </a:r>
                <a:r>
                  <a:rPr lang="en-US" sz="2400" i="1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is the voltage at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th bus with respect to ground and </a:t>
                </a:r>
                <a:r>
                  <a:rPr lang="en-US" sz="2400" i="1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I</a:t>
                </a:r>
                <a:r>
                  <a:rPr lang="en-US" sz="2400" i="1" baseline="-250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i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 is the source current injected into the bus.</a:t>
                </a:r>
              </a:p>
            </p:txBody>
          </p:sp>
        </mc:Choice>
        <mc:Fallback xmlns="">
          <p:sp>
            <p:nvSpPr>
              <p:cNvPr id="16391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2678668"/>
                <a:ext cx="7009987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1393" t="-5839" r="-348" b="-1532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8152987" y="1905000"/>
            <a:ext cx="6015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(11)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304800" y="5124271"/>
            <a:ext cx="883919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The load flow problem is handled more conveniently by use of  </a:t>
            </a:r>
            <a:r>
              <a:rPr lang="en-US" sz="2400" i="1" dirty="0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sz="2400" i="1" baseline="-25000" dirty="0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 rather than </a:t>
            </a:r>
            <a:r>
              <a:rPr lang="en-US" sz="2400" i="1" dirty="0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sz="2400" i="1" baseline="-25000" dirty="0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sz="2400" i="1" baseline="30000" dirty="0" smtClean="0">
                <a:solidFill>
                  <a:srgbClr val="000000"/>
                </a:solidFill>
                <a:latin typeface="Times New Roman" pitchFamily="18" charset="0"/>
              </a:rPr>
              <a:t>*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. 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67133" y="1961898"/>
                <a:ext cx="7426841" cy="4003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𝐺𝑖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𝐷𝑖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latin typeface="Cambria Math"/>
                        </a:rPr>
                        <m:t>𝑗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𝐺𝑖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𝐷𝑖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sz="2000" i="1">
                          <a:latin typeface="Cambria Math"/>
                        </a:rPr>
                        <m:t>     </m:t>
                      </m:r>
                      <m:r>
                        <a:rPr lang="en-US" sz="2000" i="1">
                          <a:latin typeface="Cambria Math"/>
                        </a:rPr>
                        <m:t>𝑖</m:t>
                      </m:r>
                      <m:r>
                        <a:rPr lang="en-US" sz="2000" i="1">
                          <a:latin typeface="Cambria Math"/>
                        </a:rPr>
                        <m:t>=1,2,3,…,</m:t>
                      </m:r>
                      <m:r>
                        <a:rPr lang="en-US" sz="20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33" y="1961898"/>
                <a:ext cx="7426841" cy="400302"/>
              </a:xfrm>
              <a:prstGeom prst="rect">
                <a:avLst/>
              </a:prstGeom>
              <a:blipFill rotWithShape="1">
                <a:blip r:embed="rId3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2AD4-BF72-49AE-BDB2-4EA763B65872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pPr/>
              <a:t>17</a:t>
            </a:fld>
            <a:endParaRPr lang="en-US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7962" y="182562"/>
            <a:ext cx="9116037" cy="80803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lvl="1" algn="ctr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Powerflow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Formulation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04800" y="3817203"/>
            <a:ext cx="8610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As shown in (11), the power injections should equal the network flows.</a:t>
            </a:r>
          </a:p>
        </p:txBody>
      </p:sp>
    </p:spTree>
    <p:extLst>
      <p:ext uri="{BB962C8B-B14F-4D97-AF65-F5344CB8AC3E}">
        <p14:creationId xmlns:p14="http://schemas.microsoft.com/office/powerpoint/2010/main" val="281857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290935"/>
            <a:ext cx="883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Therefore, taking the complex conjugate of Eq.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(11) gives:</a:t>
            </a:r>
            <a:endParaRPr lang="en-US" sz="2400" dirty="0"/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8151935" y="2205335"/>
            <a:ext cx="6110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(12)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12"/>
              <p:cNvSpPr txBox="1">
                <a:spLocks noChangeArrowheads="1"/>
              </p:cNvSpPr>
              <p:nvPr/>
            </p:nvSpPr>
            <p:spPr bwMode="auto">
              <a:xfrm>
                <a:off x="457200" y="3505200"/>
                <a:ext cx="868679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42900" indent="-342900" fontAlgn="base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Char char="Ø"/>
                </a:pPr>
                <a:r>
                  <a:rPr lang="en-US" sz="24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Substitute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from Eq. (9) to get:</a:t>
                </a:r>
              </a:p>
            </p:txBody>
          </p:sp>
        </mc:Choice>
        <mc:Fallback xmlns="">
          <p:sp>
            <p:nvSpPr>
              <p:cNvPr id="6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505200"/>
                <a:ext cx="8686798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912" t="-130263" b="-19473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8134302" y="4495800"/>
            <a:ext cx="6110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(13)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592486" y="2184418"/>
                <a:ext cx="3696012" cy="4003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     </m:t>
                      </m:r>
                      <m:r>
                        <a:rPr lang="en-US" sz="2000" i="1">
                          <a:latin typeface="Cambria Math"/>
                        </a:rPr>
                        <m:t>𝑖</m:t>
                      </m:r>
                      <m:r>
                        <a:rPr lang="en-US" sz="2000" i="1">
                          <a:latin typeface="Cambria Math"/>
                        </a:rPr>
                        <m:t>=1,2,3,…,</m:t>
                      </m:r>
                      <m:r>
                        <a:rPr lang="en-US" sz="20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486" y="2184418"/>
                <a:ext cx="3696012" cy="400302"/>
              </a:xfrm>
              <a:prstGeom prst="rect">
                <a:avLst/>
              </a:prstGeom>
              <a:blipFill rotWithShape="1">
                <a:blip r:embed="rId3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516286" y="4243422"/>
                <a:ext cx="4587090" cy="9326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∗</m:t>
                          </m:r>
                        </m:sup>
                      </m:sSubSup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/>
                            </a:rPr>
                            <m:t>𝑘</m:t>
                          </m:r>
                          <m:r>
                            <a:rPr lang="en-US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sz="2000" i="1">
                          <a:latin typeface="Cambria Math"/>
                        </a:rPr>
                        <m:t>     </m:t>
                      </m:r>
                      <m:r>
                        <a:rPr lang="en-US" sz="2000" i="1">
                          <a:latin typeface="Cambria Math"/>
                        </a:rPr>
                        <m:t>𝑖</m:t>
                      </m:r>
                      <m:r>
                        <a:rPr lang="en-US" sz="2000" i="1">
                          <a:latin typeface="Cambria Math"/>
                        </a:rPr>
                        <m:t>=1,2,3,…,</m:t>
                      </m:r>
                      <m:r>
                        <a:rPr lang="en-US" sz="20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286" y="4243422"/>
                <a:ext cx="4587090" cy="93262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2133600" cy="476250"/>
          </a:xfrm>
        </p:spPr>
        <p:txBody>
          <a:bodyPr/>
          <a:lstStyle/>
          <a:p>
            <a:fld id="{67FF2AD4-BF72-49AE-BDB2-4EA763B65872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pPr/>
              <a:t>18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27962" y="258762"/>
            <a:ext cx="9116037" cy="80803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lvl="1"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Powerflow Formulation Cont.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28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04800" y="1143000"/>
            <a:ext cx="8839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Equating real and imaginary parts:</a:t>
            </a:r>
          </a:p>
        </p:txBody>
      </p:sp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2616200" y="2247900"/>
          <a:ext cx="914400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" name="Equation" r:id="rId3" imgW="914400" imgH="235080" progId="Equation.DSMT4">
                  <p:embed/>
                </p:oleObj>
              </mc:Choice>
              <mc:Fallback>
                <p:oleObj name="Equation" r:id="rId3" imgW="914400" imgH="235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2247900"/>
                        <a:ext cx="914400" cy="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302486" y="4800600"/>
            <a:ext cx="87653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In polar form: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067158" y="1905000"/>
                <a:ext cx="2491323" cy="9326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m:t> =</m:t>
                      </m:r>
                      <m:r>
                        <m:rPr>
                          <m:nor/>
                        </m:rP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m:t>Re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∗</m:t>
                              </m:r>
                            </m:sup>
                          </m:sSubSup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𝑖𝑘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158" y="1905000"/>
                <a:ext cx="2491323" cy="93262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8025858" y="2362200"/>
            <a:ext cx="6110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(14)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961258" y="3505200"/>
                <a:ext cx="2829942" cy="9326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m:t> =</m:t>
                      </m:r>
                      <m:r>
                        <a:rPr lang="en-US" sz="2000" i="1">
                          <a:latin typeface="Cambria Math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m:t>Im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∗</m:t>
                              </m:r>
                            </m:sup>
                          </m:sSubSup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𝑖𝑘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258" y="3505200"/>
                <a:ext cx="2829942" cy="93262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8039840" y="3821888"/>
            <a:ext cx="6110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(15)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0" y="5334000"/>
                <a:ext cx="9144000" cy="10440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𝑗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endParaRPr lang="en-US" sz="2000" i="1" dirty="0" smtClean="0"/>
              </a:p>
              <a:p>
                <a:endParaRPr lang="en-US" sz="2000" i="1" dirty="0" smtClean="0"/>
              </a:p>
              <a:p>
                <a:r>
                  <a:rPr lang="en-US" sz="2000" dirty="0" smtClean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𝑖𝑘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𝑖𝑘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𝑖𝑘</m:t>
                            </m:r>
                          </m:sub>
                        </m:sSub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34000"/>
                <a:ext cx="9144000" cy="104400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077200" y="5634335"/>
            <a:ext cx="798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(16)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2AD4-BF72-49AE-BDB2-4EA763B65872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pPr/>
              <a:t>19</a:t>
            </a:fld>
            <a:endParaRPr lang="en-US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7962" y="258762"/>
            <a:ext cx="9116037" cy="80803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lvl="1"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Powerflow Formulation Cont.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24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4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3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Part 1 - </a:t>
            </a:r>
            <a:r>
              <a:rPr lang="en-US" dirty="0"/>
              <a:t>Review of Balanced Powerflow Techniques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Part 2 </a:t>
            </a:r>
            <a:r>
              <a:rPr lang="en-US" dirty="0"/>
              <a:t>- </a:t>
            </a:r>
            <a:r>
              <a:rPr lang="en-US" dirty="0" smtClean="0"/>
              <a:t>Forward </a:t>
            </a:r>
            <a:r>
              <a:rPr lang="en-US" dirty="0"/>
              <a:t>Backward Sweep (FBS) </a:t>
            </a:r>
            <a:r>
              <a:rPr lang="en-US" dirty="0" smtClean="0"/>
              <a:t>Method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Part 3 </a:t>
            </a:r>
            <a:r>
              <a:rPr lang="en-US" dirty="0"/>
              <a:t>- </a:t>
            </a:r>
            <a:r>
              <a:rPr lang="en-US" dirty="0" smtClean="0"/>
              <a:t>Three </a:t>
            </a:r>
            <a:r>
              <a:rPr lang="en-US" dirty="0"/>
              <a:t>Phase Current Injection (TCIM) Newton Raphson (NR)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22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/>
          <p:cNvSpPr txBox="1">
            <a:spLocks noChangeArrowheads="1"/>
          </p:cNvSpPr>
          <p:nvPr/>
        </p:nvSpPr>
        <p:spPr bwMode="auto">
          <a:xfrm>
            <a:off x="381000" y="1371600"/>
            <a:ext cx="8458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Real and reactive power flows between lines can be calculated:</a:t>
            </a:r>
          </a:p>
        </p:txBody>
      </p:sp>
      <p:sp>
        <p:nvSpPr>
          <p:cNvPr id="5" name="Text Box 29"/>
          <p:cNvSpPr txBox="1">
            <a:spLocks noChangeArrowheads="1"/>
          </p:cNvSpPr>
          <p:nvPr/>
        </p:nvSpPr>
        <p:spPr bwMode="auto">
          <a:xfrm>
            <a:off x="8153400" y="2281535"/>
            <a:ext cx="6110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(17)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717987" y="1981200"/>
                <a:ext cx="7156332" cy="9326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m:t> 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/>
                            </a:rPr>
                            <m:t>𝑘</m:t>
                          </m:r>
                          <m:r>
                            <a:rPr lang="en-US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sz="2000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𝑖𝑘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/>
                            </a:rPr>
                            <m:t>     </m:t>
                          </m:r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</a:rPr>
                            <m:t>=1,2,…,</m:t>
                          </m:r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87" y="1981200"/>
                <a:ext cx="7156332" cy="9326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Box 30"/>
          <p:cNvSpPr txBox="1">
            <a:spLocks noChangeArrowheads="1"/>
          </p:cNvSpPr>
          <p:nvPr/>
        </p:nvSpPr>
        <p:spPr bwMode="auto">
          <a:xfrm>
            <a:off x="8141573" y="3352800"/>
            <a:ext cx="6110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(18)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13187" y="3124200"/>
                <a:ext cx="8197413" cy="12404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m:t> =</m:t>
                      </m:r>
                      <m:r>
                        <a:rPr lang="en-US" sz="2000" i="1">
                          <a:latin typeface="Cambria Math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/>
                            </a:rPr>
                            <m:t>𝑘</m:t>
                          </m:r>
                          <m:r>
                            <a:rPr lang="en-US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sz="2000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𝑖𝑘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fName>
                        <m:e>
                          <m:r>
                            <a:rPr lang="en-US" sz="2000" i="1">
                              <a:latin typeface="Cambria Math"/>
                            </a:rPr>
                            <m:t>     </m:t>
                          </m:r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</a:rPr>
                            <m:t>=1,2,…,</m:t>
                          </m:r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000" dirty="0">
                    <a:latin typeface="Times New Roman" pitchFamily="18" charset="0"/>
                    <a:cs typeface="Times New Roman" pitchFamily="18" charset="0"/>
                  </a:rPr>
                </a:b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87" y="3124200"/>
                <a:ext cx="8197413" cy="12404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2AD4-BF72-49AE-BDB2-4EA763B65872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pPr/>
              <a:t>20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7962" y="258762"/>
            <a:ext cx="9116037" cy="80803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lvl="1"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Powerflow Formulation Cont.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381000" y="4338935"/>
            <a:ext cx="84582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Because there are no energy storage elements, the complex power flows in (17) and (18) are equal to the power injections in (1)-(3).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en-US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By relating these equations, the fundamental power flow equations are derived.</a:t>
            </a:r>
          </a:p>
        </p:txBody>
      </p:sp>
    </p:spTree>
    <p:extLst>
      <p:ext uri="{BB962C8B-B14F-4D97-AF65-F5344CB8AC3E}">
        <p14:creationId xmlns:p14="http://schemas.microsoft.com/office/powerpoint/2010/main" val="340181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453585" y="3200400"/>
            <a:ext cx="869810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Equations (19) and (20) represent 2</a:t>
            </a:r>
            <a:r>
              <a:rPr lang="en-US" sz="2000" i="1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 power flow equations at </a:t>
            </a:r>
            <a:r>
              <a:rPr lang="en-US" sz="2000" i="1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 buses of a power system (</a:t>
            </a:r>
            <a:r>
              <a:rPr lang="en-US" sz="2000" i="1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 real power flow equations and </a:t>
            </a:r>
            <a:r>
              <a:rPr lang="en-US" sz="2000" i="1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 reactive power flow equations).</a:t>
            </a:r>
            <a:endParaRPr lang="en-US" sz="2000" i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7" name="Text Box 5"/>
              <p:cNvSpPr txBox="1">
                <a:spLocks noChangeArrowheads="1"/>
              </p:cNvSpPr>
              <p:nvPr/>
            </p:nvSpPr>
            <p:spPr bwMode="auto">
              <a:xfrm>
                <a:off x="457200" y="4435284"/>
                <a:ext cx="8686800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42900" indent="-342900" fontAlgn="base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Char char="Ø"/>
                </a:pPr>
                <a:r>
                  <a:rPr lang="en-US" sz="20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Each bus is characterized by four variables;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, resulting in a total of 4</a:t>
                </a:r>
                <a:r>
                  <a:rPr lang="en-US" sz="2000" i="1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n </a:t>
                </a:r>
                <a:r>
                  <a:rPr lang="en-US" sz="20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variables.</a:t>
                </a:r>
              </a:p>
            </p:txBody>
          </p:sp>
        </mc:Choice>
        <mc:Fallback xmlns="">
          <p:sp>
            <p:nvSpPr>
              <p:cNvPr id="18437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4435284"/>
                <a:ext cx="8686800" cy="707886"/>
              </a:xfrm>
              <a:prstGeom prst="rect">
                <a:avLst/>
              </a:prstGeom>
              <a:blipFill rotWithShape="1">
                <a:blip r:embed="rId2"/>
                <a:stretch>
                  <a:fillRect l="-561" t="-5172" b="-1465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445894" y="5295570"/>
            <a:ext cx="869810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Equations (19) and (20) can be solved for 2</a:t>
            </a:r>
            <a:r>
              <a:rPr lang="en-US" sz="2000" i="1" dirty="0" smtClean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variables if the remaining 2</a:t>
            </a:r>
            <a:r>
              <a:rPr lang="en-US" sz="2000" i="1" dirty="0" smtClean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 variables are specified.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2AD4-BF72-49AE-BDB2-4EA763B65872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pPr/>
              <a:t>21</a:t>
            </a:fld>
            <a:endParaRPr lang="en-US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27962" y="258762"/>
            <a:ext cx="9116037" cy="80803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lvl="1"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Powerflow Formulation Cont.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0" y="990600"/>
                <a:ext cx="7994532" cy="9326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𝐺</m:t>
                          </m:r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/>
                            </a:rPr>
                            <m:t>𝑘</m:t>
                          </m:r>
                          <m:r>
                            <a:rPr lang="en-US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𝑖𝑘</m:t>
                          </m:r>
                        </m:sub>
                      </m:sSub>
                      <m:func>
                        <m:funcPr>
                          <m:ctrlPr>
                            <a:rPr lang="en-US" sz="2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/>
                            </a:rPr>
                            <m:t>     </m:t>
                          </m:r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</a:rPr>
                            <m:t>=1,2,…,</m:t>
                          </m:r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7994532" cy="93262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0" y="1981200"/>
                <a:ext cx="8197413" cy="9326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𝐺</m:t>
                          </m:r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latin typeface="Cambria Math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/>
                            </a:rPr>
                            <m:t>𝑘</m:t>
                          </m:r>
                          <m:r>
                            <a:rPr lang="en-US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sz="2000" i="1">
                              <a:latin typeface="Cambria Math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fName>
                        <m:e>
                          <m:r>
                            <a:rPr lang="en-US" sz="2000" i="1">
                              <a:latin typeface="Cambria Math"/>
                            </a:rPr>
                            <m:t>     </m:t>
                          </m:r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</a:rPr>
                            <m:t>=1,2,…,</m:t>
                          </m:r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81200"/>
                <a:ext cx="8197413" cy="93262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8065895" y="1226081"/>
            <a:ext cx="10781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(19)</a:t>
            </a:r>
            <a:endParaRPr lang="en-US" sz="2000" i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8062266" y="2216681"/>
            <a:ext cx="10781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(20)</a:t>
            </a:r>
            <a:endParaRPr lang="en-US" sz="2000" i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34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18437" grpId="0"/>
      <p:bldP spid="1844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522863" y="1303870"/>
            <a:ext cx="846873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Practical considerations allow a power system analyst to fix </a:t>
            </a:r>
            <a:r>
              <a:rPr lang="en-US" sz="2000" i="1" dirty="0" smtClean="0">
                <a:solidFill>
                  <a:srgbClr val="000000"/>
                </a:solidFill>
                <a:latin typeface="Times New Roman" pitchFamily="18" charset="0"/>
              </a:rPr>
              <a:t>a priori 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two variables at each bus.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34449" y="2269072"/>
            <a:ext cx="851839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The solution for the remaining 2</a:t>
            </a:r>
            <a:r>
              <a:rPr lang="en-US" sz="2000" i="1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 bus variables is obtained by iterative numerical techniques.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0032" y="3280614"/>
            <a:ext cx="84479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Depending upon which two variables are specified, the buses are classified into three categories – PQ Buses (Load Buses), PV Buses (Generator Buses), Slack or Reference Bus.</a:t>
            </a:r>
            <a:endParaRPr lang="en-US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989089" y="4653317"/>
                <a:ext cx="7988939" cy="4315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fontAlgn="base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Char char="Ø"/>
                </a:pPr>
                <a:r>
                  <a:rPr lang="en-US" sz="20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 Slack bus (ref. bus) - Voltage 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itchFamily="18" charset="0"/>
                  </a:rPr>
                  <a:t>magnitude and </a:t>
                </a:r>
                <a:r>
                  <a:rPr lang="en-US" sz="20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angle known 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𝛿</m:t>
                        </m:r>
                      </m:e>
                      <m:sub>
                        <m:eqArr>
                          <m:eqArr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𝑖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  </m:t>
                            </m:r>
                          </m:e>
                        </m:eqAr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89" y="4653317"/>
                <a:ext cx="7988939" cy="431528"/>
              </a:xfrm>
              <a:prstGeom prst="rect">
                <a:avLst/>
              </a:prstGeom>
              <a:blipFill rotWithShape="1">
                <a:blip r:embed="rId2"/>
                <a:stretch>
                  <a:fillRect l="-610" t="-7042" b="-16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990599" y="5300023"/>
                <a:ext cx="800115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fontAlgn="base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Char char="Ø"/>
                </a:pPr>
                <a:r>
                  <a:rPr lang="en-US" sz="20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PV Bus : real 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itchFamily="18" charset="0"/>
                  </a:rPr>
                  <a:t>power and voltage magnitude </a:t>
                </a:r>
                <a:r>
                  <a:rPr lang="en-US" sz="20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known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 pitchFamily="18" charset="0"/>
                  </a:rPr>
                  <a:t>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599" y="5300023"/>
                <a:ext cx="8001155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609" t="-909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983047" y="5939495"/>
                <a:ext cx="800855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fontAlgn="base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Char char="Ø"/>
                </a:pPr>
                <a:r>
                  <a:rPr lang="en-US" sz="20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PQ Bus : real 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itchFamily="18" charset="0"/>
                  </a:rPr>
                  <a:t>and reactive powers </a:t>
                </a:r>
                <a:r>
                  <a:rPr lang="en-US" sz="20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known :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 pitchFamily="18" charset="0"/>
                  </a:rPr>
                  <a:t>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047" y="5939495"/>
                <a:ext cx="8008553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609" t="-909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2AD4-BF72-49AE-BDB2-4EA763B65872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pPr/>
              <a:t>22</a:t>
            </a:fld>
            <a:endParaRPr lang="en-US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7962" y="258762"/>
            <a:ext cx="9116037" cy="80803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lvl="1"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Powerflow Considerations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46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1" grpId="0"/>
      <p:bldP spid="32" grpId="0"/>
      <p:bldP spid="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81000" y="1066800"/>
            <a:ext cx="873503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When we solve the power flow problem, all the variables must lie within practical limits. 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3" name="Text Box 5"/>
              <p:cNvSpPr txBox="1">
                <a:spLocks noChangeArrowheads="1"/>
              </p:cNvSpPr>
              <p:nvPr/>
            </p:nvSpPr>
            <p:spPr bwMode="auto">
              <a:xfrm>
                <a:off x="381000" y="1900824"/>
                <a:ext cx="8707074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371475" indent="-371475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828675" indent="-371475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285875" indent="-371475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743075" indent="-371475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200275" indent="-371475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657475" indent="-3714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3114675" indent="-3714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571875" indent="-3714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4029075" indent="-3714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AutoNum type="romanLcParenBoth"/>
                </a:pPr>
                <a:r>
                  <a:rPr lang="en-US" sz="20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Voltage magnitude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 must satisfy the inequality:		</a:t>
                </a:r>
              </a:p>
            </p:txBody>
          </p:sp>
        </mc:Choice>
        <mc:Fallback xmlns="">
          <p:sp>
            <p:nvSpPr>
              <p:cNvPr id="22533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900824"/>
                <a:ext cx="8707074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630" t="-7692" b="-276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7923335" y="2510135"/>
            <a:ext cx="6110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(19)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86000" y="2438400"/>
                <a:ext cx="2892267" cy="418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m:rPr>
                            <m:nor/>
                          </m:rPr>
                          <a:rPr lang="en-US" sz="2000">
                            <a:latin typeface="Times New Roman" pitchFamily="18" charset="0"/>
                            <a:cs typeface="Times New Roman" pitchFamily="18" charset="0"/>
                          </a:rPr>
                          <m:t>min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m:rPr>
                            <m:nor/>
                          </m:rPr>
                          <a:rPr lang="en-US" sz="2000">
                            <a:latin typeface="Times New Roman" pitchFamily="18" charset="0"/>
                            <a:cs typeface="Times New Roman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438400"/>
                <a:ext cx="2892267" cy="418897"/>
              </a:xfrm>
              <a:prstGeom prst="rect">
                <a:avLst/>
              </a:prstGeom>
              <a:blipFill rotWithShape="1">
                <a:blip r:embed="rId3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13"/>
              <p:cNvSpPr txBox="1">
                <a:spLocks noChangeArrowheads="1"/>
              </p:cNvSpPr>
              <p:nvPr/>
            </p:nvSpPr>
            <p:spPr bwMode="auto">
              <a:xfrm>
                <a:off x="384048" y="3048000"/>
                <a:ext cx="8735036" cy="1015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(ii) Certain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’s  must satisfy the inequality constraint:</a:t>
                </a:r>
                <a:endParaRPr lang="en-US" sz="2000" dirty="0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			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itchFamily="18" charset="0"/>
                  </a:rPr>
                  <a:t>	</a:t>
                </a:r>
                <a:r>
                  <a:rPr lang="en-US" sz="20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m:rPr>
                            <m:nor/>
                          </m:rPr>
                          <a:rPr lang="en-US" sz="2000">
                            <a:latin typeface="Times New Roman" pitchFamily="18" charset="0"/>
                            <a:cs typeface="Times New Roman" pitchFamily="18" charset="0"/>
                          </a:rPr>
                          <m:t>max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4048" y="3048000"/>
                <a:ext cx="8735036" cy="1015663"/>
              </a:xfrm>
              <a:prstGeom prst="rect">
                <a:avLst/>
              </a:prstGeom>
              <a:blipFill rotWithShape="1">
                <a:blip r:embed="rId4"/>
                <a:stretch>
                  <a:fillRect l="-698" t="-2994" b="-59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7889403" y="3733800"/>
            <a:ext cx="6110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(20)</a:t>
            </a: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382168" y="4191000"/>
            <a:ext cx="87618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(iii) Physical limitations on the generators, </a:t>
            </a:r>
            <a:r>
              <a:rPr lang="en-US" sz="2000" i="1" dirty="0" err="1" smtClean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sz="2000" i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Gi</a:t>
            </a:r>
            <a:r>
              <a:rPr lang="en-US" sz="2000" i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and </a:t>
            </a:r>
            <a:r>
              <a:rPr lang="en-US" sz="2000" i="1" dirty="0" err="1" smtClean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sz="2000" i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Gi</a:t>
            </a:r>
            <a:r>
              <a:rPr lang="en-US" sz="2000" i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are constrained as follows: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116534" y="4876800"/>
                <a:ext cx="2868541" cy="4440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𝐺𝑖</m:t>
                          </m:r>
                          <m:r>
                            <a:rPr lang="en-US" sz="2000" i="1">
                              <a:latin typeface="Cambria Math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Times New Roman" pitchFamily="18" charset="0"/>
                              <a:cs typeface="Times New Roman" pitchFamily="18" charset="0"/>
                            </a:rPr>
                            <m:t>min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𝐺𝑖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𝐺𝑖</m:t>
                          </m:r>
                          <m:r>
                            <a:rPr lang="en-US" sz="2000" i="1">
                              <a:latin typeface="Cambria Math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Times New Roman" pitchFamily="18" charset="0"/>
                              <a:cs typeface="Times New Roman" pitchFamily="18" charset="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534" y="4876800"/>
                <a:ext cx="2868541" cy="444096"/>
              </a:xfrm>
              <a:prstGeom prst="rect">
                <a:avLst/>
              </a:prstGeom>
              <a:blipFill rotWithShape="1">
                <a:blip r:embed="rId5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078520" y="5717338"/>
                <a:ext cx="2950680" cy="4440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𝐺𝑖</m:t>
                          </m:r>
                          <m:r>
                            <a:rPr lang="en-US" sz="2000" i="1">
                              <a:latin typeface="Cambria Math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Times New Roman" pitchFamily="18" charset="0"/>
                              <a:cs typeface="Times New Roman" pitchFamily="18" charset="0"/>
                            </a:rPr>
                            <m:t>min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𝐺𝑖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𝐺𝑖</m:t>
                          </m:r>
                          <m:r>
                            <a:rPr lang="en-US" sz="2000" i="1">
                              <a:latin typeface="Cambria Math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Times New Roman" pitchFamily="18" charset="0"/>
                              <a:cs typeface="Times New Roman" pitchFamily="18" charset="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520" y="5717338"/>
                <a:ext cx="2950680" cy="444096"/>
              </a:xfrm>
              <a:prstGeom prst="rect">
                <a:avLst/>
              </a:prstGeom>
              <a:blipFill rotWithShape="1">
                <a:blip r:embed="rId6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7889403" y="4891088"/>
            <a:ext cx="6110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(21)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7877576" y="5786735"/>
            <a:ext cx="6110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(22)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2AD4-BF72-49AE-BDB2-4EA763B65872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pPr/>
              <a:t>23</a:t>
            </a:fld>
            <a:endParaRPr lang="en-US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7962" y="258762"/>
            <a:ext cx="9116037" cy="80803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lvl="1" algn="ctr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Powerflow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166650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/>
      <p:bldP spid="22540" grpId="0"/>
      <p:bldP spid="2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4708525" y="8763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304799" y="1295400"/>
            <a:ext cx="883919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The total generation of real and reactive power must equal the total load demand plus losses, i.e.,</a:t>
            </a: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304801" y="5486400"/>
            <a:ext cx="88391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where </a:t>
            </a:r>
            <a:r>
              <a:rPr lang="en-US" sz="2400" i="1" dirty="0" smtClean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sz="2400" i="1" baseline="-25000" dirty="0" smtClean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sz="2400" i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and </a:t>
            </a:r>
            <a:r>
              <a:rPr lang="en-US" sz="2400" i="1" dirty="0" smtClean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sz="2400" i="1" baseline="-25000" dirty="0" smtClean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 are system real and reactive power loss, respectively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2AD4-BF72-49AE-BDB2-4EA763B65872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pPr/>
              <a:t>24</a:t>
            </a:fld>
            <a:endParaRPr lang="en-US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7962" y="334962"/>
            <a:ext cx="9116037" cy="80803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lvl="1" algn="ctr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Powerflow Considerations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022583" y="2679591"/>
                <a:ext cx="2582822" cy="8392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𝐺𝑖</m:t>
                              </m:r>
                            </m:sub>
                          </m:sSub>
                        </m:e>
                      </m:nary>
                      <m:r>
                        <a:rPr lang="en-US" sz="20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𝐷𝑖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583" y="2679591"/>
                <a:ext cx="2582822" cy="83926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971800" y="3885131"/>
                <a:ext cx="2684389" cy="8392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𝐺𝑖</m:t>
                              </m:r>
                            </m:sub>
                          </m:sSub>
                        </m:e>
                      </m:nary>
                      <m:r>
                        <a:rPr lang="en-US" sz="20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𝐷𝑖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885131"/>
                <a:ext cx="2684389" cy="83926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8305800" y="2899170"/>
            <a:ext cx="6110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(23)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8305799" y="4104710"/>
            <a:ext cx="6110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(24)</a:t>
            </a:r>
          </a:p>
        </p:txBody>
      </p:sp>
    </p:spTree>
    <p:extLst>
      <p:ext uri="{BB962C8B-B14F-4D97-AF65-F5344CB8AC3E}">
        <p14:creationId xmlns:p14="http://schemas.microsoft.com/office/powerpoint/2010/main" val="93569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r>
              <a:rPr lang="en-US" dirty="0" smtClean="0"/>
              <a:t>Power Flow Solution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Once the non-linear power flow problem is properly formulated it is necessary to solve the equations.</a:t>
            </a:r>
          </a:p>
          <a:p>
            <a:endParaRPr lang="en-US" dirty="0"/>
          </a:p>
          <a:p>
            <a:r>
              <a:rPr lang="en-US" dirty="0" smtClean="0"/>
              <a:t>Since the problem is highly non-linear and an analytic solution is not readily available, iterative solver are commonly used. </a:t>
            </a:r>
          </a:p>
          <a:p>
            <a:endParaRPr lang="en-US" dirty="0"/>
          </a:p>
          <a:p>
            <a:r>
              <a:rPr lang="en-US" dirty="0" smtClean="0"/>
              <a:t>The following sections will examine some of the most common solution techniques.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Flow Solution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Review of balanced power </a:t>
            </a:r>
            <a:r>
              <a:rPr lang="en-US" u="sng" dirty="0" smtClean="0"/>
              <a:t>flow</a:t>
            </a:r>
          </a:p>
          <a:p>
            <a:pPr lvl="1"/>
            <a:r>
              <a:rPr lang="en-US" sz="2400" b="1" u="sng" dirty="0"/>
              <a:t>Gauss </a:t>
            </a:r>
            <a:r>
              <a:rPr lang="en-US" sz="2400" b="1" u="sng" dirty="0" smtClean="0"/>
              <a:t>Iterative Technique</a:t>
            </a:r>
            <a:endParaRPr lang="en-US" sz="2400" b="1" u="sng" dirty="0"/>
          </a:p>
          <a:p>
            <a:pPr lvl="1"/>
            <a:r>
              <a:rPr lang="en-US" sz="2400" dirty="0"/>
              <a:t>Gauss-Seidel Iterative </a:t>
            </a:r>
            <a:r>
              <a:rPr lang="en-US" sz="2400" dirty="0" smtClean="0"/>
              <a:t>Technique </a:t>
            </a:r>
          </a:p>
          <a:p>
            <a:pPr lvl="1"/>
            <a:r>
              <a:rPr lang="en-US" sz="2400" dirty="0" smtClean="0"/>
              <a:t>Newton </a:t>
            </a:r>
            <a:r>
              <a:rPr lang="en-US" sz="2400" dirty="0"/>
              <a:t>Raphson</a:t>
            </a:r>
          </a:p>
          <a:p>
            <a:pPr lvl="1"/>
            <a:r>
              <a:rPr lang="en-US" sz="2400" dirty="0"/>
              <a:t>Fast Decoupled </a:t>
            </a:r>
          </a:p>
          <a:p>
            <a:pPr lvl="1"/>
            <a:r>
              <a:rPr lang="en-US" sz="2400" dirty="0"/>
              <a:t>DC Power Flow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1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lvl="1" algn="ctr"/>
            <a:r>
              <a:rPr lang="en-US" sz="3200" kern="12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Gauss</a:t>
            </a:r>
            <a:r>
              <a:rPr lang="en-US" sz="2400" dirty="0" smtClean="0"/>
              <a:t> </a:t>
            </a:r>
            <a:r>
              <a:rPr lang="en-US" sz="3200" kern="12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Iterative Technique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066800"/>
                <a:ext cx="8763000" cy="57912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,……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, we need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,……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. 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Knowing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000" b="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 smtClean="0"/>
                  <a:t>……,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n</m:t>
                        </m:r>
                      </m:sub>
                    </m:sSub>
                    <m:r>
                      <a:rPr lang="en-US" sz="2000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 smtClean="0"/>
                  <a:t> it is possible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.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000" b="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 is already known,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000" b="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000" b="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……,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000" b="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/>
                  <a:t> need to be found. These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 smtClean="0"/>
                  <a:t> unknowns may be found from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 smtClean="0"/>
                  <a:t> equations of (26).</a:t>
                </a:r>
              </a:p>
              <a:p>
                <a:r>
                  <a:rPr lang="en-US" sz="2000" dirty="0" smtClean="0"/>
                  <a:t>Taking the complex conjugate, replace (25) and (26) by:</a:t>
                </a:r>
              </a:p>
              <a:p>
                <a:pPr marL="0" indent="0">
                  <a:buNone/>
                </a:pP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066800"/>
                <a:ext cx="8763000" cy="5791200"/>
              </a:xfrm>
              <a:blipFill rotWithShape="1">
                <a:blip r:embed="rId2"/>
                <a:stretch>
                  <a:fillRect l="-974" t="-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05000" y="5181600"/>
                <a:ext cx="5029200" cy="932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∗</m:t>
                          </m:r>
                        </m:sup>
                      </m:sSubSup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/>
                            </a:rPr>
                            <m:t>𝑘</m:t>
                          </m:r>
                          <m:r>
                            <a:rPr lang="en-US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𝑖𝑘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     </m:t>
                      </m:r>
                      <m:r>
                        <a:rPr lang="en-US" sz="2000" i="1">
                          <a:latin typeface="Cambria Math"/>
                        </a:rPr>
                        <m:t>𝑖</m:t>
                      </m:r>
                      <m:r>
                        <a:rPr lang="en-US" sz="2000" i="1">
                          <a:latin typeface="Cambria Math"/>
                        </a:rPr>
                        <m:t>=2,3,…,</m:t>
                      </m:r>
                      <m:r>
                        <a:rPr lang="en-US" sz="20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181600"/>
                <a:ext cx="5029200" cy="93262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7378433" y="5447859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(27)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819400" y="1658172"/>
                <a:ext cx="2209148" cy="9326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/>
                            </a:rPr>
                            <m:t>𝑘</m:t>
                          </m:r>
                          <m:r>
                            <a:rPr lang="en-US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1658172"/>
                <a:ext cx="2209148" cy="93262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895600" y="2648772"/>
                <a:ext cx="3691075" cy="9326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/>
                            </a:rPr>
                            <m:t>𝑘</m:t>
                          </m:r>
                          <m:r>
                            <a:rPr lang="en-US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𝑖𝑘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sz="2000" i="1">
                          <a:latin typeface="Cambria Math"/>
                        </a:rPr>
                        <m:t>     </m:t>
                      </m:r>
                      <m:r>
                        <a:rPr lang="en-US" sz="2000" i="1">
                          <a:latin typeface="Cambria Math"/>
                        </a:rPr>
                        <m:t>𝑖</m:t>
                      </m:r>
                      <m:r>
                        <a:rPr lang="en-US" sz="2000" i="1">
                          <a:latin typeface="Cambria Math"/>
                        </a:rPr>
                        <m:t>=2,3,…,</m:t>
                      </m:r>
                      <m:r>
                        <a:rPr lang="en-US" sz="20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648772"/>
                <a:ext cx="3691075" cy="93262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7480566" y="1924431"/>
            <a:ext cx="659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(25)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91400" y="2915031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(26)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77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lvl="1" algn="ctr"/>
            <a:r>
              <a:rPr lang="en-US" sz="3200" kern="12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Gauss</a:t>
            </a:r>
            <a:r>
              <a:rPr lang="en-US" sz="2400" dirty="0" smtClean="0"/>
              <a:t> </a:t>
            </a:r>
            <a:r>
              <a:rPr lang="en-US" sz="3200" kern="12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Iterative Technique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95400"/>
                <a:ext cx="8915400" cy="35052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Dividing (27)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 smtClean="0"/>
                  <a:t> and separating out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en-US" dirty="0" smtClean="0"/>
                  <a:t> term, (27) can be rewritten as: </a:t>
                </a:r>
              </a:p>
              <a:p>
                <a:pPr marL="457200" lvl="1" indent="0">
                  <a:buNone/>
                </a:pPr>
                <a:endParaRPr lang="en-US" sz="2400" b="1" dirty="0" smtClean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en-US" sz="2400" b="1" dirty="0" smtClean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en-US" sz="2400" b="1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en-US" sz="2400" dirty="0" smtClean="0"/>
              </a:p>
              <a:p>
                <a:pPr marL="457200" lvl="1" indent="0">
                  <a:buNone/>
                </a:pPr>
                <a:r>
                  <a:rPr lang="en-US" sz="2400" dirty="0" smtClean="0"/>
                  <a:t>or</a:t>
                </a:r>
                <a:r>
                  <a:rPr lang="en-US" sz="2400" dirty="0"/>
                  <a:t>, </a:t>
                </a:r>
                <a:r>
                  <a:rPr lang="en-US" sz="2400" dirty="0" smtClean="0"/>
                  <a:t>rearranging: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95400"/>
                <a:ext cx="8915400" cy="3505200"/>
              </a:xfrm>
              <a:blipFill rotWithShape="1">
                <a:blip r:embed="rId2"/>
                <a:stretch>
                  <a:fillRect l="-958" t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05000" y="2378441"/>
                <a:ext cx="5562600" cy="1138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∗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∗</m:t>
                              </m:r>
                            </m:sup>
                          </m:sSubSup>
                        </m:den>
                      </m:f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𝑖𝑖</m:t>
                          </m:r>
                        </m:sub>
                      </m:sSub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=2</m:t>
                                </m:r>
                              </m:e>
                            </m:mr>
                            <m:mr>
                              <m:e/>
                            </m:mr>
                          </m:m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𝑖𝑘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     </m:t>
                      </m:r>
                      <m:r>
                        <a:rPr lang="en-US" sz="2000" i="1">
                          <a:latin typeface="Cambria Math"/>
                        </a:rPr>
                        <m:t>𝑖</m:t>
                      </m:r>
                      <m:r>
                        <a:rPr lang="en-US" sz="2000" i="1">
                          <a:latin typeface="Cambria Math"/>
                        </a:rPr>
                        <m:t>=2,3,…,</m:t>
                      </m:r>
                      <m:r>
                        <a:rPr lang="en-US" sz="20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2378441"/>
                <a:ext cx="5562600" cy="11382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606950" y="4588376"/>
                <a:ext cx="4512454" cy="11382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naryPr>
                            <m:sub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=2</m:t>
                                    </m:r>
                                  </m:e>
                                </m:mr>
                                <m:mr>
                                  <m:e/>
                                </m:mr>
                              </m:m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𝑖𝑘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2000" i="1">
                          <a:latin typeface="Cambria Math"/>
                        </a:rPr>
                        <m:t>   </m:t>
                      </m:r>
                      <m:r>
                        <a:rPr lang="en-US" sz="2000" i="1">
                          <a:latin typeface="Cambria Math"/>
                        </a:rPr>
                        <m:t>𝑖</m:t>
                      </m:r>
                      <m:r>
                        <a:rPr lang="en-US" sz="2000" i="1">
                          <a:latin typeface="Cambria Math"/>
                        </a:rPr>
                        <m:t>=2,3,…,</m:t>
                      </m:r>
                      <m:r>
                        <a:rPr lang="en-US" sz="20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950" y="4588376"/>
                <a:ext cx="4512454" cy="11382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191500" y="2743200"/>
            <a:ext cx="800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(28)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18764" y="495300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(29)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6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914400"/>
                <a:ext cx="8839200" cy="5943600"/>
              </a:xfrm>
            </p:spPr>
            <p:txBody>
              <a:bodyPr>
                <a:normAutofit/>
              </a:bodyPr>
              <a:lstStyle/>
              <a:p>
                <a:pPr marL="400050"/>
                <a:r>
                  <a:rPr lang="en-US" dirty="0" smtClean="0"/>
                  <a:t>Thus</a:t>
                </a:r>
                <a:r>
                  <a:rPr lang="en-US" dirty="0"/>
                  <a:t>, we get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 implicit nonlinear algebraic equations in the unknown complex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the </a:t>
                </a:r>
                <a:r>
                  <a:rPr lang="en-US" dirty="0" smtClean="0"/>
                  <a:t>form:</a:t>
                </a:r>
              </a:p>
              <a:p>
                <a:pPr lvl="1"/>
                <a:endParaRPr lang="en-US" sz="2400" b="1" dirty="0">
                  <a:solidFill>
                    <a:srgbClr val="FF0000"/>
                  </a:solidFill>
                </a:endParaRPr>
              </a:p>
              <a:p>
                <a:pPr lvl="1"/>
                <a:endParaRPr lang="en-US" sz="2400" b="1" dirty="0" smtClean="0">
                  <a:solidFill>
                    <a:srgbClr val="FF0000"/>
                  </a:solidFill>
                </a:endParaRPr>
              </a:p>
              <a:p>
                <a:pPr lvl="1"/>
                <a:endParaRPr lang="en-US" sz="2400" b="1" dirty="0">
                  <a:solidFill>
                    <a:srgbClr val="FF0000"/>
                  </a:solidFill>
                </a:endParaRPr>
              </a:p>
              <a:p>
                <a:pPr marL="57150" indent="0">
                  <a:buNone/>
                </a:pPr>
                <a:r>
                  <a:rPr lang="en-US" dirty="0" smtClean="0"/>
                  <a:t>	</a:t>
                </a:r>
              </a:p>
              <a:p>
                <a:pPr marL="57150" indent="0">
                  <a:buNone/>
                </a:pPr>
                <a:r>
                  <a:rPr lang="en-US" dirty="0" smtClean="0"/>
                  <a:t>	</a:t>
                </a:r>
              </a:p>
              <a:p>
                <a:pPr marL="57150" indent="0">
                  <a:buNone/>
                </a:pPr>
                <a:endParaRPr lang="en-US" dirty="0"/>
              </a:p>
              <a:p>
                <a:pPr marL="57150" indent="0">
                  <a:buNone/>
                </a:pPr>
                <a:r>
                  <a:rPr lang="en-US" dirty="0" smtClean="0"/>
                  <a:t>	where </a:t>
                </a:r>
                <a:r>
                  <a:rPr lang="en-US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are given by </a:t>
                </a:r>
                <a:r>
                  <a:rPr lang="en-US" dirty="0" smtClean="0"/>
                  <a:t>(29). </a:t>
                </a:r>
              </a:p>
              <a:p>
                <a:pPr marL="57150" indent="0">
                  <a:buNone/>
                </a:pPr>
                <a:endParaRPr lang="en-US" dirty="0" smtClean="0"/>
              </a:p>
              <a:p>
                <a:pPr marL="400050"/>
                <a:r>
                  <a:rPr lang="en-US" dirty="0"/>
                  <a:t>The numbering of </a:t>
                </a:r>
                <a:r>
                  <a:rPr lang="en-US" dirty="0" smtClean="0"/>
                  <a:t>(30) can </a:t>
                </a:r>
                <a:r>
                  <a:rPr lang="en-US" dirty="0"/>
                  <a:t>be changed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3, 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14400"/>
                <a:ext cx="8839200" cy="5943600"/>
              </a:xfrm>
              <a:blipFill rotWithShape="1">
                <a:blip r:embed="rId2"/>
                <a:stretch>
                  <a:fillRect l="-276" t="-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lvl="1" algn="ctr"/>
            <a:r>
              <a:rPr lang="en-US" sz="3200" kern="12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Gauss</a:t>
            </a:r>
            <a:r>
              <a:rPr lang="en-US" sz="2400" dirty="0" smtClean="0"/>
              <a:t> </a:t>
            </a:r>
            <a:r>
              <a:rPr lang="en-US" sz="3200" kern="12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Iterative Technique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971800" y="2058443"/>
                <a:ext cx="4572000" cy="198015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i="1" dirty="0" smtClean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i="1" dirty="0" smtClean="0"/>
              </a:p>
              <a:p>
                <a:pPr>
                  <a:spcAft>
                    <a:spcPts val="1200"/>
                  </a:spcAft>
                </a:pPr>
                <a:r>
                  <a:rPr lang="en-US" sz="200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</a:rPr>
                      <m:t>⋮</m:t>
                    </m:r>
                  </m:oMath>
                </a14:m>
                <a:endParaRPr lang="en-US" sz="2000" i="1" dirty="0" smtClean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2058443"/>
                <a:ext cx="4572000" cy="198015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001000" y="27240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(30)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9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1 - Review of </a:t>
            </a:r>
            <a:r>
              <a:rPr lang="en-US" dirty="0" smtClean="0"/>
              <a:t>Balanced </a:t>
            </a:r>
            <a:r>
              <a:rPr lang="en-US" dirty="0"/>
              <a:t>P</a:t>
            </a:r>
            <a:r>
              <a:rPr lang="en-US" dirty="0" smtClean="0"/>
              <a:t>ower </a:t>
            </a:r>
            <a:r>
              <a:rPr lang="en-US" dirty="0"/>
              <a:t>F</a:t>
            </a:r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Powerflow is the fundamental analysis tool and provides the input information for many planning and operations tools.</a:t>
            </a:r>
          </a:p>
          <a:p>
            <a:endParaRPr lang="en-US" dirty="0" smtClean="0"/>
          </a:p>
          <a:p>
            <a:r>
              <a:rPr lang="en-US" dirty="0" smtClean="0"/>
              <a:t>Powerflow was originally developed only for the transmission level because of the cost of computing.</a:t>
            </a:r>
          </a:p>
          <a:p>
            <a:endParaRPr lang="en-US" dirty="0" smtClean="0"/>
          </a:p>
          <a:p>
            <a:r>
              <a:rPr lang="en-US" dirty="0" smtClean="0"/>
              <a:t>To further reduce computing requirements a number of assumptions were made:</a:t>
            </a:r>
          </a:p>
          <a:p>
            <a:pPr lvl="1"/>
            <a:r>
              <a:rPr lang="en-US" dirty="0" smtClean="0"/>
              <a:t>Balanced system</a:t>
            </a:r>
          </a:p>
          <a:p>
            <a:pPr lvl="1"/>
            <a:r>
              <a:rPr lang="en-US" dirty="0" smtClean="0"/>
              <a:t>Transposed transmission lines</a:t>
            </a:r>
          </a:p>
          <a:p>
            <a:pPr lvl="1"/>
            <a:r>
              <a:rPr lang="en-US" dirty="0" smtClean="0"/>
              <a:t>Loads are constant power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55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lvl="1" algn="ctr"/>
            <a:r>
              <a:rPr lang="en-US" sz="3200" kern="12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Gauss</a:t>
            </a:r>
            <a:r>
              <a:rPr lang="en-US" sz="2400" dirty="0" smtClean="0"/>
              <a:t> </a:t>
            </a:r>
            <a:r>
              <a:rPr lang="en-US" sz="3200" kern="12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Iterative Technique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686800" cy="45259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In vector notation, (30) </a:t>
                </a:r>
                <a:r>
                  <a:rPr lang="en-US" dirty="0"/>
                  <a:t>is written in the form </a:t>
                </a:r>
                <a:r>
                  <a:rPr lang="en-US" dirty="0" smtClean="0"/>
                  <a:t>:</a:t>
                </a:r>
              </a:p>
              <a:p>
                <a:endParaRPr lang="en-US" dirty="0"/>
              </a:p>
              <a:p>
                <a:pPr marL="0" indent="0" algn="just">
                  <a:buNone/>
                </a:pPr>
                <a:r>
                  <a:rPr lang="en-US" b="1" dirty="0" smtClean="0"/>
                  <a:t>			</a:t>
                </a:r>
                <a14:m>
                  <m:oMath xmlns:m="http://schemas.openxmlformats.org/officeDocument/2006/math">
                    <m:r>
                      <a:rPr lang="en-US" sz="2200" b="1" i="0">
                        <a:latin typeface="Cambria Math"/>
                      </a:rPr>
                      <m:t>𝐱</m:t>
                    </m:r>
                    <m:r>
                      <a:rPr lang="en-US" sz="2200" i="0">
                        <a:latin typeface="Cambria Math"/>
                      </a:rPr>
                      <m:t>=</m:t>
                    </m:r>
                    <m:r>
                      <a:rPr lang="en-US" sz="2200" b="1" i="0">
                        <a:latin typeface="Cambria Math"/>
                      </a:rPr>
                      <m:t>𝐡</m:t>
                    </m:r>
                    <m:r>
                      <a:rPr lang="en-US" sz="2200" i="0">
                        <a:latin typeface="Cambria Math"/>
                      </a:rPr>
                      <m:t>(</m:t>
                    </m:r>
                    <m:r>
                      <a:rPr lang="en-US" sz="2200" b="1" i="0">
                        <a:latin typeface="Cambria Math"/>
                      </a:rPr>
                      <m:t>𝐱</m:t>
                    </m:r>
                    <m:r>
                      <a:rPr lang="en-US" sz="2200" i="0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</a:rPr>
                  <a:t>				</a:t>
                </a:r>
                <a:r>
                  <a:rPr lang="en-US" sz="2200" dirty="0" smtClean="0"/>
                  <a:t>(31)</a:t>
                </a:r>
              </a:p>
              <a:p>
                <a:pPr marL="0" indent="0" algn="just">
                  <a:buNone/>
                </a:pPr>
                <a:endParaRPr lang="en-US" dirty="0" smtClean="0"/>
              </a:p>
              <a:p>
                <a:r>
                  <a:rPr lang="en-US" dirty="0" smtClean="0"/>
                  <a:t>Solving (31) </a:t>
                </a:r>
                <a:r>
                  <a:rPr lang="en-US" dirty="0"/>
                  <a:t>by </a:t>
                </a:r>
                <a:r>
                  <a:rPr lang="en-US" dirty="0" smtClean="0"/>
                  <a:t>iteration</a:t>
                </a:r>
                <a:r>
                  <a:rPr lang="en-US" dirty="0"/>
                  <a:t> </a:t>
                </a:r>
                <a:r>
                  <a:rPr lang="en-US" dirty="0" smtClean="0"/>
                  <a:t>we get</a:t>
                </a:r>
              </a:p>
              <a:p>
                <a:endParaRPr lang="en-US" dirty="0" smtClean="0"/>
              </a:p>
              <a:p>
                <a:pPr marL="0" indent="0" algn="just">
                  <a:buNone/>
                </a:pPr>
                <a:r>
                  <a:rPr lang="en-US" dirty="0" smtClean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 b="1" i="0">
                            <a:latin typeface="Cambria Math"/>
                          </a:rPr>
                          <m:t>𝐱</m:t>
                        </m:r>
                      </m:e>
                      <m:sup>
                        <m:r>
                          <a:rPr lang="en-US" sz="2200" i="1">
                            <a:latin typeface="Cambria Math"/>
                          </a:rPr>
                          <m:t>𝑣</m:t>
                        </m:r>
                        <m:r>
                          <a:rPr lang="en-US" sz="2200" i="1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b="1" i="0">
                        <a:latin typeface="Cambria Math"/>
                      </a:rPr>
                      <m:t>𝐡</m:t>
                    </m:r>
                    <m:d>
                      <m:dPr>
                        <m:ctrlPr>
                          <a:rPr lang="en-US" sz="22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200" b="1" i="0">
                                <a:latin typeface="Cambria Math"/>
                              </a:rPr>
                              <m:t>𝐱</m:t>
                            </m:r>
                          </m:e>
                          <m:sup>
                            <m:r>
                              <a:rPr lang="en-US" sz="2200" i="1">
                                <a:latin typeface="Cambria Math"/>
                              </a:rPr>
                              <m:t>𝑣</m:t>
                            </m:r>
                          </m:sup>
                        </m:sSup>
                      </m:e>
                    </m:d>
                    <m:r>
                      <a:rPr lang="en-US" sz="2200" i="1">
                        <a:latin typeface="Cambria Math"/>
                      </a:rPr>
                      <m:t>    </m:t>
                    </m:r>
                    <m:r>
                      <a:rPr lang="en-US" sz="2200" i="1">
                        <a:latin typeface="Cambria Math"/>
                      </a:rPr>
                      <m:t>𝑣</m:t>
                    </m:r>
                    <m:r>
                      <a:rPr lang="en-US" sz="2200" i="1">
                        <a:latin typeface="Cambria Math"/>
                      </a:rPr>
                      <m:t>=0,1,…</m:t>
                    </m:r>
                  </m:oMath>
                </a14:m>
                <a:r>
                  <a:rPr lang="en-US" sz="2200" dirty="0" smtClean="0"/>
                  <a:t>		(32)</a:t>
                </a:r>
                <a:endParaRPr lang="en-US" sz="2200" dirty="0"/>
              </a:p>
              <a:p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sz="2400" dirty="0" smtClean="0"/>
                  <a:t>where </a:t>
                </a:r>
                <a:r>
                  <a:rPr lang="en-US" sz="2400" dirty="0"/>
                  <a:t>the superscript </a:t>
                </a:r>
                <a:r>
                  <a:rPr lang="en-US" sz="2400" dirty="0" smtClean="0"/>
                  <a:t>indicates </a:t>
                </a:r>
                <a:r>
                  <a:rPr lang="en-US" sz="2400" dirty="0"/>
                  <a:t>the iteration </a:t>
                </a:r>
                <a:r>
                  <a:rPr lang="en-US" sz="2400" dirty="0" smtClean="0"/>
                  <a:t>number. </a:t>
                </a:r>
              </a:p>
              <a:p>
                <a:pPr marL="457200" lvl="1" indent="0">
                  <a:buNone/>
                </a:pPr>
                <a:endParaRPr lang="en-US" sz="2400" dirty="0" smtClean="0"/>
              </a:p>
              <a:p>
                <a:r>
                  <a:rPr lang="en-US" dirty="0" smtClean="0"/>
                  <a:t>Thus, starting with an initial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/>
                          </a:rPr>
                          <m:t>𝐱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 smtClean="0"/>
                  <a:t>, a sequence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0">
                            <a:latin typeface="Cambria Math"/>
                          </a:rPr>
                          <m:t>𝐱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i="1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0">
                            <a:latin typeface="Cambria Math"/>
                          </a:rPr>
                          <m:t>𝐱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0">
                            <a:latin typeface="Cambria Math"/>
                          </a:rPr>
                          <m:t>𝐱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……are generated until convergence is achieved.</a:t>
                </a:r>
                <a:endParaRPr lang="en-US" dirty="0"/>
              </a:p>
              <a:p>
                <a:pPr marL="457200" lvl="1" indent="0">
                  <a:buNone/>
                </a:pPr>
                <a:endParaRPr lang="en-US" sz="2400" b="1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686800" cy="4525963"/>
              </a:xfrm>
              <a:blipFill rotWithShape="1">
                <a:blip r:embed="rId2"/>
                <a:stretch>
                  <a:fillRect l="-702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2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lvl="1" algn="ctr"/>
            <a:r>
              <a:rPr lang="en-US" sz="3200" kern="12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Gauss</a:t>
            </a:r>
            <a:r>
              <a:rPr lang="en-US" sz="2400" dirty="0" smtClean="0"/>
              <a:t> </a:t>
            </a:r>
            <a:r>
              <a:rPr lang="en-US" sz="3200" kern="12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Iterative Technique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60437"/>
                <a:ext cx="8915400" cy="17065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In </a:t>
                </a:r>
                <a:r>
                  <a:rPr lang="en-US" dirty="0"/>
                  <a:t>practice, the iterations are stopped when </a:t>
                </a:r>
                <a:r>
                  <a:rPr lang="en-US" dirty="0" smtClean="0"/>
                  <a:t>the changes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0">
                            <a:latin typeface="Cambria Math"/>
                          </a:rPr>
                          <m:t>𝐱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/>
                  <a:t>become </a:t>
                </a:r>
                <a:r>
                  <a:rPr lang="en-US" dirty="0"/>
                  <a:t>very </a:t>
                </a:r>
                <a:r>
                  <a:rPr lang="en-US" dirty="0" smtClean="0"/>
                  <a:t>small. </a:t>
                </a:r>
                <a:r>
                  <a:rPr lang="en-US" sz="2400" dirty="0" smtClean="0"/>
                  <a:t>	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latin typeface="Cambria Math"/>
                                  <a:ea typeface="Cambria Math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sup>
                          </m:sSup>
                        </m:e>
                      </m:d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l-GR" sz="2000" i="1" smtClean="0"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n-US" sz="200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ea typeface="Cambria Math"/>
                  </a:rPr>
                  <a:t>	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ypically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dirty="0" smtClean="0"/>
                  <a:t> is the </a:t>
                </a:r>
                <a:r>
                  <a:rPr lang="en-US" i="1" dirty="0" smtClean="0"/>
                  <a:t>Euclidean norm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60437"/>
                <a:ext cx="8915400" cy="1706563"/>
              </a:xfrm>
              <a:blipFill rotWithShape="1">
                <a:blip r:embed="rId2"/>
                <a:stretch>
                  <a:fillRect l="-958" t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228600" y="3124200"/>
                <a:ext cx="8915400" cy="3124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Wingdings" pitchFamily="2" charset="2"/>
                  <a:buChar char="Ø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Wingdings" pitchFamily="2" charset="2"/>
                  <a:buChar char="Ø"/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Wingdings" pitchFamily="2" charset="2"/>
                  <a:buChar char="Ø"/>
                  <a:defRPr sz="18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Wingdings" pitchFamily="2" charset="2"/>
                  <a:buChar char="Ø"/>
                  <a:defRPr sz="16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Wingdings" pitchFamily="2" charset="2"/>
                  <a:buChar char="Ø"/>
                  <a:defRPr sz="16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Thus, Gauss </a:t>
                </a:r>
                <a:r>
                  <a:rPr lang="en-US" dirty="0"/>
                  <a:t>iteration, </a:t>
                </a:r>
                <a:r>
                  <a:rPr lang="en-US" i="1" dirty="0"/>
                  <a:t>v</a:t>
                </a:r>
                <a:r>
                  <a:rPr lang="en-US" dirty="0"/>
                  <a:t> = 0,1,2</a:t>
                </a:r>
                <a:r>
                  <a:rPr lang="en-US" dirty="0" smtClean="0"/>
                  <a:t>,…..:</a:t>
                </a:r>
              </a:p>
              <a:p>
                <a:endParaRPr lang="en-US" dirty="0" smtClean="0"/>
              </a:p>
              <a:p>
                <a:pPr marL="0" indent="0" algn="just">
                  <a:spcAft>
                    <a:spcPts val="1200"/>
                  </a:spcAft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𝑣</m:t>
                          </m:r>
                          <m:r>
                            <a:rPr lang="en-US" sz="2000" i="1">
                              <a:latin typeface="Cambria Math"/>
                            </a:rPr>
                            <m:t>+1</m:t>
                          </m:r>
                        </m:sup>
                      </m:sSubSup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𝑣</m:t>
                              </m:r>
                            </m:sup>
                          </m:sSubSup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𝑣</m:t>
                              </m:r>
                            </m:sup>
                          </m:sSubSup>
                          <m:r>
                            <a:rPr lang="en-US" sz="2000" i="1">
                              <a:latin typeface="Cambria Math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𝑣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000" i="1" dirty="0" smtClean="0"/>
              </a:p>
              <a:p>
                <a:pPr marL="0" indent="0" algn="just">
                  <a:spcAft>
                    <a:spcPts val="1200"/>
                  </a:spcAft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𝑣</m:t>
                          </m:r>
                          <m:r>
                            <a:rPr lang="en-US" sz="2000" i="1">
                              <a:latin typeface="Cambria Math"/>
                            </a:rPr>
                            <m:t>+1</m:t>
                          </m:r>
                        </m:sup>
                      </m:sSubSup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𝑣</m:t>
                              </m:r>
                            </m:sup>
                          </m:sSubSup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𝑣</m:t>
                              </m:r>
                            </m:sup>
                          </m:sSubSup>
                          <m:r>
                            <a:rPr lang="en-US" sz="2000" i="1">
                              <a:latin typeface="Cambria Math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𝑣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000" i="1" dirty="0" smtClean="0"/>
              </a:p>
              <a:p>
                <a:pPr marL="0" indent="0" algn="just">
                  <a:spcAft>
                    <a:spcPts val="1200"/>
                  </a:spcAft>
                  <a:buFont typeface="Wingdings" pitchFamily="2" charset="2"/>
                  <a:buNone/>
                </a:pPr>
                <a:r>
                  <a:rPr lang="en-US" sz="2000" dirty="0" smtClean="0">
                    <a:ea typeface="Cambria Math"/>
                  </a:rPr>
                  <a:t>			   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</a:rPr>
                      <m:t>⋮</m:t>
                    </m:r>
                  </m:oMath>
                </a14:m>
                <a:endParaRPr lang="en-US" sz="2000" i="1" dirty="0" smtClean="0"/>
              </a:p>
              <a:p>
                <a:pPr marL="0" indent="0" algn="just">
                  <a:spcAft>
                    <a:spcPts val="1200"/>
                  </a:spcAft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𝑁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𝑣</m:t>
                          </m:r>
                          <m:r>
                            <a:rPr lang="en-US" sz="2000" i="1">
                              <a:latin typeface="Cambria Math"/>
                            </a:rPr>
                            <m:t>+1</m:t>
                          </m:r>
                        </m:sup>
                      </m:sSubSup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𝑣</m:t>
                          </m:r>
                        </m:sup>
                      </m:sSubSup>
                      <m:r>
                        <a:rPr lang="en-US" sz="2000" i="1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𝑣</m:t>
                          </m:r>
                        </m:sup>
                      </m:sSubSup>
                      <m:r>
                        <a:rPr lang="en-US" sz="2000" i="1">
                          <a:latin typeface="Cambria Math"/>
                        </a:rPr>
                        <m:t>,…,</m:t>
                      </m:r>
                      <m:sSubSup>
                        <m:sSub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𝑁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𝑣</m:t>
                          </m:r>
                        </m:sup>
                      </m:sSubSup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124200"/>
                <a:ext cx="8915400" cy="3124200"/>
              </a:xfrm>
              <a:prstGeom prst="rect">
                <a:avLst/>
              </a:prstGeom>
              <a:blipFill rotWithShape="1">
                <a:blip r:embed="rId3"/>
                <a:stretch>
                  <a:fillRect l="-958" t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305800" y="46482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(33)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0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Flow Solution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of balanced power </a:t>
            </a:r>
            <a:r>
              <a:rPr lang="en-US" dirty="0" smtClean="0"/>
              <a:t>flow</a:t>
            </a:r>
          </a:p>
          <a:p>
            <a:pPr lvl="1"/>
            <a:r>
              <a:rPr lang="en-US" sz="2400" dirty="0"/>
              <a:t>Gauss </a:t>
            </a:r>
            <a:r>
              <a:rPr lang="en-US" sz="2400" dirty="0" smtClean="0"/>
              <a:t>Iterative Technique</a:t>
            </a:r>
            <a:endParaRPr lang="en-US" sz="2400" dirty="0"/>
          </a:p>
          <a:p>
            <a:pPr lvl="1"/>
            <a:r>
              <a:rPr lang="en-US" sz="2400" b="1" u="sng" dirty="0"/>
              <a:t>Gauss-Seidel Iterative </a:t>
            </a:r>
            <a:r>
              <a:rPr lang="en-US" sz="2400" b="1" u="sng" dirty="0" smtClean="0"/>
              <a:t>Technique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400" dirty="0"/>
              <a:t>Newton Raphson</a:t>
            </a:r>
          </a:p>
          <a:p>
            <a:pPr lvl="1"/>
            <a:r>
              <a:rPr lang="en-US" sz="2400" dirty="0"/>
              <a:t>Fast Decoupled </a:t>
            </a:r>
          </a:p>
          <a:p>
            <a:pPr lvl="1"/>
            <a:r>
              <a:rPr lang="en-US" sz="2400" dirty="0"/>
              <a:t>DC Power Flow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3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lvl="1"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Gauss-Seidel Iterative Technique</a:t>
            </a:r>
            <a:endParaRPr lang="en-US" sz="3200" kern="1200" dirty="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884237"/>
                <a:ext cx="8763000" cy="5973763"/>
              </a:xfrm>
            </p:spPr>
            <p:txBody>
              <a:bodyPr>
                <a:normAutofit/>
              </a:bodyPr>
              <a:lstStyle/>
              <a:p>
                <a:endParaRPr lang="en-US" dirty="0" smtClean="0"/>
              </a:p>
              <a:p>
                <a:r>
                  <a:rPr lang="en-US" dirty="0" smtClean="0"/>
                  <a:t>Recall: Gauss iteration, </a:t>
                </a:r>
                <a:r>
                  <a:rPr lang="en-US" i="1" dirty="0" smtClean="0"/>
                  <a:t>v</a:t>
                </a:r>
                <a:r>
                  <a:rPr lang="en-US" dirty="0" smtClean="0"/>
                  <a:t> = 0,1,2,…..:</a:t>
                </a:r>
              </a:p>
              <a:p>
                <a:endParaRPr lang="en-US" dirty="0" smtClean="0"/>
              </a:p>
              <a:p>
                <a:pPr marL="0" indent="0" algn="just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𝑣</m:t>
                          </m:r>
                          <m:r>
                            <a:rPr lang="en-US" sz="2000" i="1">
                              <a:latin typeface="Cambria Math"/>
                            </a:rPr>
                            <m:t>+1</m:t>
                          </m:r>
                        </m:sup>
                      </m:sSubSup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𝑣</m:t>
                              </m:r>
                            </m:sup>
                          </m:sSubSup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𝑣</m:t>
                              </m:r>
                            </m:sup>
                          </m:sSubSup>
                          <m:r>
                            <a:rPr lang="en-US" sz="2000" i="1">
                              <a:latin typeface="Cambria Math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𝑣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000" i="1" dirty="0"/>
              </a:p>
              <a:p>
                <a:pPr marL="0" indent="0" algn="just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𝑣</m:t>
                          </m:r>
                          <m:r>
                            <a:rPr lang="en-US" sz="2000" i="1">
                              <a:latin typeface="Cambria Math"/>
                            </a:rPr>
                            <m:t>+1</m:t>
                          </m:r>
                        </m:sup>
                      </m:sSubSup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𝑣</m:t>
                              </m:r>
                            </m:sup>
                          </m:sSubSup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𝑣</m:t>
                              </m:r>
                            </m:sup>
                          </m:sSubSup>
                          <m:r>
                            <a:rPr lang="en-US" sz="2000" i="1">
                              <a:latin typeface="Cambria Math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𝑣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000" i="1" dirty="0"/>
              </a:p>
              <a:p>
                <a:pPr marL="0" indent="0" algn="just">
                  <a:spcAft>
                    <a:spcPts val="1200"/>
                  </a:spcAft>
                  <a:buNone/>
                </a:pPr>
                <a:r>
                  <a:rPr lang="en-US" sz="2000" dirty="0">
                    <a:ea typeface="Cambria Math"/>
                  </a:rPr>
                  <a:t>			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⋮</m:t>
                    </m:r>
                  </m:oMath>
                </a14:m>
                <a:endParaRPr lang="en-US" sz="2000" i="1" dirty="0"/>
              </a:p>
              <a:p>
                <a:pPr marL="0" indent="0" algn="just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𝑁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𝑣</m:t>
                          </m:r>
                          <m:r>
                            <a:rPr lang="en-US" sz="2000" i="1">
                              <a:latin typeface="Cambria Math"/>
                            </a:rPr>
                            <m:t>+1</m:t>
                          </m:r>
                        </m:sup>
                      </m:sSubSup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𝑣</m:t>
                          </m:r>
                        </m:sup>
                      </m:sSubSup>
                      <m:r>
                        <a:rPr lang="en-US" sz="2000" i="1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𝑣</m:t>
                          </m:r>
                        </m:sup>
                      </m:sSubSup>
                      <m:r>
                        <a:rPr lang="en-US" sz="2000" i="1">
                          <a:latin typeface="Cambria Math"/>
                        </a:rPr>
                        <m:t>,…,</m:t>
                      </m:r>
                      <m:sSubSup>
                        <m:sSub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𝑁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𝑣</m:t>
                          </m:r>
                        </m:sup>
                      </m:sSubSup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400050"/>
                <a:r>
                  <a:rPr lang="en-US" dirty="0" smtClean="0"/>
                  <a:t>When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𝑣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is being solved,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𝑣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would be </a:t>
                </a:r>
                <a:r>
                  <a:rPr lang="en-US" dirty="0" smtClean="0"/>
                  <a:t>known. Since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𝑣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dirty="0"/>
                  <a:t>is </a:t>
                </a:r>
                <a:r>
                  <a:rPr lang="en-US" dirty="0" smtClean="0"/>
                  <a:t>a better estimate than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sup>
                    </m:sSubSup>
                  </m:oMath>
                </a14:m>
                <a:r>
                  <a:rPr lang="en-US" dirty="0" smtClean="0"/>
                  <a:t>, the </a:t>
                </a:r>
                <a:r>
                  <a:rPr lang="en-US" dirty="0"/>
                  <a:t>updated </a:t>
                </a:r>
                <a:r>
                  <a:rPr lang="en-US" dirty="0" smtClean="0"/>
                  <a:t>value</a:t>
                </a:r>
                <a:r>
                  <a:rPr lang="en-US" dirty="0"/>
                  <a:t> </a:t>
                </a:r>
                <a:r>
                  <a:rPr lang="en-US" dirty="0" smtClean="0"/>
                  <a:t>is used.</a:t>
                </a:r>
              </a:p>
              <a:p>
                <a:pPr marL="400050"/>
                <a:endParaRPr lang="en-US" dirty="0"/>
              </a:p>
              <a:p>
                <a:pPr marL="400050"/>
                <a:r>
                  <a:rPr lang="en-US" dirty="0" smtClean="0"/>
                  <a:t>Similarly, when solving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𝑣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b="1" dirty="0" smtClean="0"/>
                  <a:t>, </a:t>
                </a:r>
                <a:r>
                  <a:rPr lang="en-US" dirty="0" smtClean="0"/>
                  <a:t>then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𝑣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dirty="0"/>
                  <a:t>and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𝑣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dirty="0"/>
                  <a:t>can be used. This modification is </a:t>
                </a:r>
                <a:r>
                  <a:rPr lang="en-US" dirty="0" smtClean="0"/>
                  <a:t>called the </a:t>
                </a:r>
                <a:r>
                  <a:rPr lang="en-US" i="1" dirty="0" smtClean="0"/>
                  <a:t>Gauss-Seidel iteration</a:t>
                </a:r>
                <a:r>
                  <a:rPr lang="en-US" dirty="0" smtClean="0"/>
                  <a:t>.</a:t>
                </a:r>
              </a:p>
              <a:p>
                <a:pPr marL="400050"/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884237"/>
                <a:ext cx="8763000" cy="5973763"/>
              </a:xfrm>
              <a:blipFill rotWithShape="1">
                <a:blip r:embed="rId2"/>
                <a:stretch>
                  <a:fillRect l="-974" r="-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077200" y="25146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(33)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6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371600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Gauss-Seidel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iteration,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0,1,2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,…..: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lvl="1"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Gauss-Seidel Iterative Technique</a:t>
            </a:r>
            <a:endParaRPr lang="en-US" sz="3200" kern="1200" dirty="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0" y="2600765"/>
                <a:ext cx="9144000" cy="23251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1200"/>
                  </a:spcAft>
                </a:pPr>
                <a:r>
                  <a:rPr lang="en-US" sz="2400" dirty="0" smtClean="0"/>
                  <a:t>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𝑣</m:t>
                        </m:r>
                        <m:r>
                          <a:rPr lang="en-US" sz="2000" i="1">
                            <a:latin typeface="Cambria Math"/>
                          </a:rPr>
                          <m:t>+1</m:t>
                        </m:r>
                      </m:sup>
                    </m:sSubSup>
                    <m:r>
                      <a:rPr lang="en-U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</a:rPr>
                              <m:t>𝑣</m:t>
                            </m:r>
                          </m:sup>
                        </m:sSubSup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</a:rPr>
                              <m:t>𝑣</m:t>
                            </m:r>
                          </m:sup>
                        </m:sSubSup>
                        <m:r>
                          <a:rPr lang="en-US" sz="2000" i="1">
                            <a:latin typeface="Cambria Math"/>
                          </a:rPr>
                          <m:t>,…,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</a:rPr>
                              <m:t>𝑣</m:t>
                            </m:r>
                          </m:sup>
                        </m:sSubSup>
                      </m:e>
                    </m:d>
                  </m:oMath>
                </a14:m>
                <a:endParaRPr lang="en-US" sz="2000" i="1" dirty="0" smtClean="0"/>
              </a:p>
              <a:p>
                <a:pPr algn="just">
                  <a:spcAft>
                    <a:spcPts val="1200"/>
                  </a:spcAft>
                </a:pPr>
                <a:r>
                  <a:rPr lang="en-US" sz="2000" dirty="0" smtClean="0"/>
                  <a:t>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𝑣</m:t>
                        </m:r>
                        <m:r>
                          <a:rPr lang="en-US" sz="2000" i="1">
                            <a:latin typeface="Cambria Math"/>
                          </a:rPr>
                          <m:t>+1</m:t>
                        </m:r>
                      </m:sup>
                    </m:sSubSup>
                    <m:r>
                      <a:rPr lang="en-U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</a:rPr>
                              <m:t>𝑣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+1</m:t>
                            </m:r>
                          </m:sup>
                        </m:sSubSup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</a:rPr>
                              <m:t>𝑣</m:t>
                            </m:r>
                          </m:sup>
                        </m:sSubSup>
                        <m:r>
                          <a:rPr lang="en-US" sz="2000" i="1">
                            <a:latin typeface="Cambria Math"/>
                          </a:rPr>
                          <m:t>,…,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</a:rPr>
                              <m:t>𝑣</m:t>
                            </m:r>
                          </m:sup>
                        </m:sSubSup>
                      </m:e>
                    </m:d>
                  </m:oMath>
                </a14:m>
                <a:endParaRPr lang="en-US" sz="2000" i="1" dirty="0" smtClean="0"/>
              </a:p>
              <a:p>
                <a:pPr algn="just">
                  <a:spcAft>
                    <a:spcPts val="1200"/>
                  </a:spcAft>
                </a:pPr>
                <a:r>
                  <a:rPr lang="en-US" sz="2000" dirty="0" smtClean="0"/>
                  <a:t>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𝑣</m:t>
                        </m:r>
                        <m:r>
                          <a:rPr lang="en-US" sz="2000" i="1">
                            <a:latin typeface="Cambria Math"/>
                          </a:rPr>
                          <m:t>+1</m:t>
                        </m:r>
                      </m:sup>
                    </m:sSubSup>
                    <m:r>
                      <a:rPr lang="en-U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US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𝑣</m:t>
                        </m:r>
                        <m:r>
                          <a:rPr lang="en-US" sz="2000" i="1">
                            <a:latin typeface="Cambria Math"/>
                          </a:rPr>
                          <m:t>+1</m:t>
                        </m:r>
                      </m:sup>
                    </m:sSubSup>
                    <m:r>
                      <a:rPr lang="en-US" sz="2000" i="1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𝑣</m:t>
                        </m:r>
                        <m:r>
                          <a:rPr lang="en-US" sz="2000" i="1">
                            <a:latin typeface="Cambria Math"/>
                          </a:rPr>
                          <m:t>+1</m:t>
                        </m:r>
                      </m:sup>
                    </m:sSubSup>
                    <m:r>
                      <a:rPr lang="en-US" sz="2000" i="1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𝑣</m:t>
                        </m:r>
                      </m:sup>
                    </m:sSubSup>
                    <m:r>
                      <a:rPr lang="en-US" sz="2000" i="1">
                        <a:latin typeface="Cambria Math"/>
                      </a:rPr>
                      <m:t>…,</m:t>
                    </m:r>
                    <m:sSubSup>
                      <m:sSubSupPr>
                        <m:ctrlPr>
                          <a:rPr lang="en-US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𝑁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𝑣</m:t>
                        </m:r>
                      </m:sup>
                    </m:sSub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algn="just">
                  <a:spcAft>
                    <a:spcPts val="1200"/>
                  </a:spcAft>
                </a:pPr>
                <a:r>
                  <a:rPr lang="en-US" sz="2000" dirty="0" smtClean="0"/>
                  <a:t> 			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⋮</m:t>
                    </m:r>
                  </m:oMath>
                </a14:m>
                <a:endParaRPr lang="en-US" sz="2000" i="1" dirty="0" smtClean="0"/>
              </a:p>
              <a:p>
                <a:pPr algn="just">
                  <a:spcAft>
                    <a:spcPts val="1200"/>
                  </a:spcAft>
                </a:pPr>
                <a:r>
                  <a:rPr lang="en-US" sz="2000" dirty="0" smtClean="0"/>
                  <a:t>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𝑁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𝑣</m:t>
                        </m:r>
                        <m:r>
                          <a:rPr lang="en-US" sz="2000" i="1">
                            <a:latin typeface="Cambria Math"/>
                          </a:rPr>
                          <m:t>+1</m:t>
                        </m:r>
                      </m:sup>
                    </m:sSubSup>
                    <m:r>
                      <a:rPr lang="en-U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US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𝑣</m:t>
                        </m:r>
                        <m:r>
                          <a:rPr lang="en-US" sz="2000" i="1">
                            <a:latin typeface="Cambria Math"/>
                          </a:rPr>
                          <m:t>+1</m:t>
                        </m:r>
                      </m:sup>
                    </m:sSubSup>
                    <m:r>
                      <a:rPr lang="en-US" sz="2000" i="1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𝑣</m:t>
                        </m:r>
                        <m:r>
                          <a:rPr lang="en-US" sz="2000" i="1">
                            <a:latin typeface="Cambria Math"/>
                          </a:rPr>
                          <m:t>+1</m:t>
                        </m:r>
                      </m:sup>
                    </m:sSubSup>
                    <m:r>
                      <a:rPr lang="en-US" sz="2000" i="1">
                        <a:latin typeface="Cambria Math"/>
                      </a:rPr>
                      <m:t>,…,</m:t>
                    </m:r>
                    <m:sSubSup>
                      <m:sSubSupPr>
                        <m:ctrlPr>
                          <a:rPr lang="en-US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𝑁</m:t>
                        </m:r>
                        <m:r>
                          <a:rPr lang="en-US" sz="2000" i="1">
                            <a:latin typeface="Cambria Math"/>
                          </a:rPr>
                          <m:t>−1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𝑣</m:t>
                        </m:r>
                        <m:r>
                          <a:rPr lang="en-US" sz="2000" i="1">
                            <a:latin typeface="Cambria Math"/>
                          </a:rPr>
                          <m:t>+1</m:t>
                        </m:r>
                      </m:sup>
                    </m:sSubSup>
                    <m:r>
                      <a:rPr lang="en-US" sz="2000" i="1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𝑁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𝑣</m:t>
                        </m:r>
                      </m:sup>
                    </m:sSub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00765"/>
                <a:ext cx="9144000" cy="2325188"/>
              </a:xfrm>
              <a:prstGeom prst="rect">
                <a:avLst/>
              </a:prstGeom>
              <a:blipFill rotWithShape="1">
                <a:blip r:embed="rId2"/>
                <a:stretch>
                  <a:fillRect b="-1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077200" y="3200400"/>
            <a:ext cx="129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(34)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1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Flow Solution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of balanced power </a:t>
            </a:r>
            <a:r>
              <a:rPr lang="en-US" dirty="0" smtClean="0"/>
              <a:t>flow</a:t>
            </a:r>
          </a:p>
          <a:p>
            <a:pPr lvl="1"/>
            <a:r>
              <a:rPr lang="en-US" sz="2400" dirty="0"/>
              <a:t>Gauss </a:t>
            </a:r>
            <a:r>
              <a:rPr lang="en-US" sz="2400" dirty="0" smtClean="0"/>
              <a:t>Iterative Technique</a:t>
            </a:r>
            <a:endParaRPr lang="en-US" sz="2400" dirty="0"/>
          </a:p>
          <a:p>
            <a:pPr lvl="1"/>
            <a:r>
              <a:rPr lang="en-US" sz="2400" dirty="0"/>
              <a:t>Gauss-Seidel Iterative </a:t>
            </a:r>
            <a:r>
              <a:rPr lang="en-US" sz="2400" dirty="0" smtClean="0"/>
              <a:t>Technique </a:t>
            </a:r>
          </a:p>
          <a:p>
            <a:pPr lvl="1"/>
            <a:r>
              <a:rPr lang="en-US" sz="2400" b="1" u="sng" dirty="0" smtClean="0"/>
              <a:t>Newton </a:t>
            </a:r>
            <a:r>
              <a:rPr lang="en-US" sz="2400" b="1" u="sng" dirty="0"/>
              <a:t>Raphson</a:t>
            </a:r>
          </a:p>
          <a:p>
            <a:pPr lvl="1"/>
            <a:r>
              <a:rPr lang="en-US" sz="2400" dirty="0"/>
              <a:t>Fast Decoupled </a:t>
            </a:r>
          </a:p>
          <a:p>
            <a:pPr lvl="1"/>
            <a:r>
              <a:rPr lang="en-US" sz="2400" dirty="0"/>
              <a:t>DC Power Flow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Newton Raphson Method</a:t>
            </a:r>
            <a:endParaRPr lang="en-US" sz="3200" kern="1200" dirty="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00050">
              <a:spcAft>
                <a:spcPts val="1800"/>
              </a:spcAft>
            </a:pPr>
            <a:r>
              <a:rPr lang="en-US" sz="2000" dirty="0" smtClean="0"/>
              <a:t>Newton-</a:t>
            </a:r>
            <a:r>
              <a:rPr lang="en-US" sz="2000" dirty="0" err="1" smtClean="0"/>
              <a:t>Raphson</a:t>
            </a:r>
            <a:r>
              <a:rPr lang="en-US" sz="2000" dirty="0" smtClean="0"/>
              <a:t> </a:t>
            </a:r>
            <a:r>
              <a:rPr lang="en-US" sz="2000" dirty="0"/>
              <a:t>Methods were originally developed for use on transmission level analysis</a:t>
            </a:r>
            <a:r>
              <a:rPr lang="en-US" sz="2000" dirty="0" smtClean="0"/>
              <a:t>.</a:t>
            </a:r>
          </a:p>
          <a:p>
            <a:pPr>
              <a:spcAft>
                <a:spcPts val="1800"/>
              </a:spcAft>
            </a:pPr>
            <a:r>
              <a:rPr lang="en-US" sz="2000" dirty="0" smtClean="0"/>
              <a:t>They </a:t>
            </a:r>
            <a:r>
              <a:rPr lang="en-US" sz="2000" dirty="0"/>
              <a:t>are based on the power injections at each node, both real and reactive</a:t>
            </a:r>
            <a:r>
              <a:rPr lang="en-US" sz="2000" dirty="0" smtClean="0"/>
              <a:t>.</a:t>
            </a:r>
          </a:p>
          <a:p>
            <a:pPr>
              <a:spcAft>
                <a:spcPts val="1800"/>
              </a:spcAft>
            </a:pPr>
            <a:r>
              <a:rPr lang="en-US" sz="2000" dirty="0" smtClean="0"/>
              <a:t>These </a:t>
            </a:r>
            <a:r>
              <a:rPr lang="en-US" sz="2000" dirty="0"/>
              <a:t>power injections are then used to update the voltage and voltage angle</a:t>
            </a:r>
            <a:r>
              <a:rPr lang="en-US" sz="2000" dirty="0" smtClean="0"/>
              <a:t>.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endParaRPr lang="en-US" sz="2000" dirty="0" smtClean="0">
              <a:solidFill>
                <a:srgbClr val="000000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2000" dirty="0" smtClean="0">
                <a:solidFill>
                  <a:srgbClr val="000000"/>
                </a:solidFill>
              </a:rPr>
              <a:t>The </a:t>
            </a:r>
            <a:r>
              <a:rPr lang="en-US" sz="2000" dirty="0">
                <a:solidFill>
                  <a:srgbClr val="000000"/>
                </a:solidFill>
              </a:rPr>
              <a:t>NR method is a powerful method of solving a system of non-linear algebraic </a:t>
            </a:r>
            <a:r>
              <a:rPr lang="en-US" sz="2000" dirty="0" smtClean="0">
                <a:solidFill>
                  <a:srgbClr val="000000"/>
                </a:solidFill>
              </a:rPr>
              <a:t>equations</a:t>
            </a:r>
            <a:r>
              <a:rPr lang="en-US" sz="2000" dirty="0">
                <a:solidFill>
                  <a:srgbClr val="000000"/>
                </a:solidFill>
              </a:rPr>
              <a:t>,</a:t>
            </a:r>
            <a:r>
              <a:rPr lang="en-US" sz="2000" dirty="0" smtClean="0"/>
              <a:t> requiring </a:t>
            </a:r>
            <a:r>
              <a:rPr lang="en-US" sz="2000" dirty="0"/>
              <a:t>the </a:t>
            </a:r>
            <a:r>
              <a:rPr lang="en-US" sz="2000" dirty="0" smtClean="0"/>
              <a:t>calculation </a:t>
            </a:r>
            <a:r>
              <a:rPr lang="en-US" sz="2000" dirty="0"/>
              <a:t>and inversion of a Jacobian matrix, which is computationally intensive</a:t>
            </a:r>
            <a:r>
              <a:rPr lang="en-US" sz="2000" dirty="0" smtClean="0"/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It </a:t>
            </a:r>
            <a:r>
              <a:rPr lang="en-US" sz="2000" dirty="0" smtClean="0">
                <a:solidFill>
                  <a:srgbClr val="000000"/>
                </a:solidFill>
              </a:rPr>
              <a:t>solves in a relatively few number of iterations.</a:t>
            </a:r>
            <a:endParaRPr lang="en-US" sz="20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It is the most widely used method for solving power flow problem.</a:t>
            </a:r>
          </a:p>
          <a:p>
            <a:pPr marL="0" indent="0">
              <a:spcAft>
                <a:spcPts val="1800"/>
              </a:spcAft>
              <a:buNone/>
            </a:pPr>
            <a:endParaRPr lang="en-US" sz="2000" dirty="0"/>
          </a:p>
          <a:p>
            <a:pPr>
              <a:spcAft>
                <a:spcPts val="1800"/>
              </a:spcAft>
            </a:pPr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51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630" name="Text Box 6"/>
              <p:cNvSpPr txBox="1">
                <a:spLocks noChangeArrowheads="1"/>
              </p:cNvSpPr>
              <p:nvPr/>
            </p:nvSpPr>
            <p:spPr bwMode="auto">
              <a:xfrm>
                <a:off x="228600" y="1416333"/>
                <a:ext cx="8915400" cy="4908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42900" indent="-342900" fontAlgn="base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Char char="Ø"/>
                </a:pPr>
                <a:r>
                  <a:rPr lang="en-US" sz="24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Consider a set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/>
                        <a:cs typeface="Times New Roman" pitchFamily="18" charset="0"/>
                      </a:rPr>
                      <m:t>𝑛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non-linear algebraic equations:</a:t>
                </a:r>
              </a:p>
              <a:p>
                <a:pPr marL="342900" indent="-342900" fontAlgn="base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Char char="Ø"/>
                </a:pPr>
                <a:endParaRPr lang="en-US" sz="2400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/>
                      </a:rPr>
                      <m:t>=0       </m:t>
                    </m:r>
                    <m:r>
                      <a:rPr lang="en-US" sz="2000" i="1">
                        <a:latin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</a:rPr>
                      <m:t>=1,2,…,</m:t>
                    </m:r>
                    <m:r>
                      <a:rPr lang="en-US" sz="20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			       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(35)</a:t>
                </a: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 fontAlgn="base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Char char="Ø"/>
                </a:pPr>
                <a:r>
                  <a:rPr lang="en-US" sz="24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Assume initial values of unknowns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,…,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. </a:t>
                </a:r>
              </a:p>
              <a:p>
                <a:pPr marL="342900" indent="-342900" fontAlgn="base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Char char="Ø"/>
                </a:pPr>
                <a:endParaRPr lang="en-US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 fontAlgn="base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Char char="Ø"/>
                </a:pPr>
                <a:r>
                  <a:rPr lang="en-US" sz="24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Let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∆</m:t>
                        </m:r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∆</m:t>
                        </m:r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,…,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∆</m:t>
                        </m:r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p>
                    </m:sSubSup>
                    <m:r>
                      <a:rPr lang="en-US" sz="24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be the corrections, which upon being added to the initial guess, give the actual solution.</a:t>
                </a:r>
              </a:p>
              <a:p>
                <a:pPr marL="342900" indent="-342900" fontAlgn="base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Char char="Ø"/>
                </a:pPr>
                <a:endParaRPr lang="en-US" sz="2400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 fontAlgn="base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Char char="Ø"/>
                </a:pPr>
                <a:r>
                  <a:rPr lang="en-US" sz="24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Therefore:</a:t>
                </a: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∆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  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∆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  <m:r>
                          <a:rPr lang="en-US" sz="2000" i="1">
                            <a:latin typeface="Cambria Math"/>
                          </a:rPr>
                          <m:t>,…,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  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∆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e>
                    </m:d>
                    <m:r>
                      <a:rPr lang="en-US" sz="2000" i="1">
                        <a:latin typeface="Cambria Math"/>
                      </a:rPr>
                      <m:t>=0       </m:t>
                    </m:r>
                    <m:r>
                      <a:rPr lang="en-US" sz="2000" i="1">
                        <a:latin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</a:rPr>
                      <m:t>=1,2,…,</m:t>
                    </m:r>
                    <m:r>
                      <a:rPr lang="en-US" sz="20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       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(36)</a:t>
                </a: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 fontAlgn="base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Char char="Ø"/>
                </a:pPr>
                <a:endParaRPr lang="en-US" sz="2400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 fontAlgn="base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Char char="Ø"/>
                </a:pPr>
                <a:endParaRPr lang="en-US" sz="2400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66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1416333"/>
                <a:ext cx="8915400" cy="4908267"/>
              </a:xfrm>
              <a:prstGeom prst="rect">
                <a:avLst/>
              </a:prstGeom>
              <a:blipFill rotWithShape="1">
                <a:blip r:embed="rId2"/>
                <a:stretch>
                  <a:fillRect l="-958" t="-99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97133"/>
            <a:ext cx="8229600" cy="762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Newton Raphson General Form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553200"/>
            <a:ext cx="2133600" cy="304800"/>
          </a:xfrm>
        </p:spPr>
        <p:txBody>
          <a:bodyPr/>
          <a:lstStyle/>
          <a:p>
            <a:fld id="{E5D8A156-7E7B-4ADD-B438-3FFBD138C913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pPr/>
              <a:t>37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77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52400" y="1302603"/>
            <a:ext cx="8991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Expanding these equations in Taylor series around the initial guess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gives: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6" name="Text Box 6"/>
              <p:cNvSpPr txBox="1">
                <a:spLocks noChangeArrowheads="1"/>
              </p:cNvSpPr>
              <p:nvPr/>
            </p:nvSpPr>
            <p:spPr bwMode="auto">
              <a:xfrm>
                <a:off x="152400" y="4536664"/>
                <a:ext cx="8991599" cy="11312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	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,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sz="2400" b="0" i="0" smtClean="0">
                        <a:latin typeface="Cambria Math"/>
                      </a:rPr>
                      <m:t>,…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are the derivatives of </a:t>
                </a:r>
                <a:r>
                  <a:rPr lang="en-US" sz="2400" i="1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f</a:t>
                </a:r>
                <a:r>
                  <a:rPr lang="en-US" sz="2400" i="1" baseline="-250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i </a:t>
                </a:r>
                <a:r>
                  <a:rPr lang="en-US" sz="2400" baseline="-250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with respect to </a:t>
                </a:r>
                <a:r>
                  <a:rPr lang="en-US" sz="2400" i="1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r>
                  <a:rPr lang="en-US" sz="2400" i="1" baseline="-250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r>
                  <a:rPr lang="en-US" sz="2400" i="1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, x</a:t>
                </a:r>
                <a:r>
                  <a:rPr lang="en-US" sz="2400" i="1" baseline="-250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r>
                  <a:rPr lang="en-US" sz="2400" i="1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, …., </a:t>
                </a:r>
                <a:r>
                  <a:rPr lang="en-US" sz="2400" i="1" dirty="0" err="1" smtClean="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r>
                  <a:rPr lang="en-US" sz="2400" i="1" baseline="-25000" dirty="0" err="1" smtClean="0">
                    <a:solidFill>
                      <a:srgbClr val="000000"/>
                    </a:solidFill>
                    <a:latin typeface="Times New Roman" pitchFamily="18" charset="0"/>
                  </a:rPr>
                  <a:t>n</a:t>
                </a:r>
                <a:r>
                  <a:rPr lang="en-US" sz="2400" i="1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evaluated at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p>
                    </m:sSubSup>
                    <m:r>
                      <a:rPr lang="en-US" sz="2400" i="1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p>
                    </m:sSubSup>
                    <m:r>
                      <a:rPr lang="en-US" sz="2400" i="1">
                        <a:latin typeface="Cambria Math"/>
                      </a:rPr>
                      <m:t>,…,</m:t>
                    </m:r>
                    <m:sSubSup>
                      <m:sSubSupPr>
                        <m:ctrlPr>
                          <a:rPr lang="en-US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 . </a:t>
                </a:r>
              </a:p>
            </p:txBody>
          </p:sp>
        </mc:Choice>
        <mc:Fallback xmlns="">
          <p:sp>
            <p:nvSpPr>
              <p:cNvPr id="3584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4536664"/>
                <a:ext cx="8991599" cy="1131207"/>
              </a:xfrm>
              <a:prstGeom prst="rect">
                <a:avLst/>
              </a:prstGeom>
              <a:blipFill rotWithShape="1">
                <a:blip r:embed="rId2"/>
                <a:stretch>
                  <a:fillRect l="-1017" b="-1129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228600"/>
            <a:ext cx="8229600" cy="762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Newton Raphson General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2680744"/>
                <a:ext cx="9144000" cy="9058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sz="2000" i="1">
                              <a:latin typeface="Cambria Math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∆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sz="2000" i="1">
                              <a:latin typeface="Cambria Math"/>
                            </a:rPr>
                            <m:t>+⋯+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∆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latin typeface="Cambria Math"/>
                        </a:rPr>
                        <m:t>h𝑖𝑔h𝑒𝑟</m:t>
                      </m:r>
                      <m:r>
                        <a:rPr lang="en-US" sz="2000" i="1">
                          <a:latin typeface="Cambria Math"/>
                        </a:rPr>
                        <m:t> </m:t>
                      </m:r>
                      <m:r>
                        <a:rPr lang="en-US" sz="2000" i="1">
                          <a:latin typeface="Cambria Math"/>
                        </a:rPr>
                        <m:t>𝑜𝑟𝑑𝑒𝑟</m:t>
                      </m:r>
                      <m:r>
                        <a:rPr lang="en-US" sz="2000" i="1">
                          <a:latin typeface="Cambria Math"/>
                        </a:rPr>
                        <m:t> </m:t>
                      </m:r>
                      <m:r>
                        <a:rPr lang="en-US" sz="2000" i="1">
                          <a:latin typeface="Cambria Math"/>
                        </a:rPr>
                        <m:t>𝑡𝑒𝑟𝑚𝑠</m:t>
                      </m:r>
                      <m:r>
                        <a:rPr lang="en-US" sz="20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80744"/>
                <a:ext cx="9144000" cy="90588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8458200" y="350520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(37)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</p:spPr>
        <p:txBody>
          <a:bodyPr/>
          <a:lstStyle/>
          <a:p>
            <a:fld id="{E5D8A156-7E7B-4ADD-B438-3FFBD138C913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pPr/>
              <a:t>38</a:t>
            </a:fld>
            <a:endParaRPr lang="en-US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28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457200" y="2819400"/>
            <a:ext cx="8686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Neglecting higher order terms, write the above 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quation in matrix form.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228600"/>
            <a:ext cx="8229600" cy="762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Newton Raphson General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0" y="1461544"/>
                <a:ext cx="9144000" cy="9058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sz="2000" i="1">
                              <a:latin typeface="Cambria Math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∆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sz="2000" i="1">
                              <a:latin typeface="Cambria Math"/>
                            </a:rPr>
                            <m:t>+⋯+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∆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latin typeface="Cambria Math"/>
                        </a:rPr>
                        <m:t>h𝑖𝑔h𝑒𝑟</m:t>
                      </m:r>
                      <m:r>
                        <a:rPr lang="en-US" sz="2000" i="1">
                          <a:latin typeface="Cambria Math"/>
                        </a:rPr>
                        <m:t> </m:t>
                      </m:r>
                      <m:r>
                        <a:rPr lang="en-US" sz="2000" i="1">
                          <a:latin typeface="Cambria Math"/>
                        </a:rPr>
                        <m:t>𝑜𝑟𝑑𝑒𝑟</m:t>
                      </m:r>
                      <m:r>
                        <a:rPr lang="en-US" sz="2000" i="1">
                          <a:latin typeface="Cambria Math"/>
                        </a:rPr>
                        <m:t> </m:t>
                      </m:r>
                      <m:r>
                        <a:rPr lang="en-US" sz="2000" i="1">
                          <a:latin typeface="Cambria Math"/>
                        </a:rPr>
                        <m:t>𝑡𝑒𝑟𝑚𝑠</m:t>
                      </m:r>
                      <m:r>
                        <a:rPr lang="en-US" sz="20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61544"/>
                <a:ext cx="9144000" cy="90588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759181" y="3505200"/>
                <a:ext cx="4946419" cy="18884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000" i="1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000" i="1">
                                                <a:latin typeface="Cambria Math"/>
                                              </a:rPr>
                                              <m:t>𝜕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0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>
                                                    <a:latin typeface="Cambria Math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0" i="1" smtClean="0"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US" sz="2000" i="1">
                                                <a:latin typeface="Cambria Math"/>
                                              </a:rPr>
                                              <m:t>𝜕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0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i="1"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000" i="1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000" i="1">
                                                <a:latin typeface="Cambria Math"/>
                                              </a:rPr>
                                              <m:t>𝜕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0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>
                                                    <a:latin typeface="Cambria Math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0" i="1" smtClean="0"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US" sz="2000" i="1">
                                                <a:latin typeface="Cambria Math"/>
                                              </a:rPr>
                                              <m:t>𝜕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0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i="1">
                                                    <a:latin typeface="Cambria Math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000" i="1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000" i="1">
                                                <a:latin typeface="Cambria Math"/>
                                              </a:rPr>
                                              <m:t>𝜕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0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>
                                                    <a:latin typeface="Cambria Math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i="1">
                                                    <a:latin typeface="Cambria Math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US" sz="2000" i="1">
                                                <a:latin typeface="Cambria Math"/>
                                              </a:rPr>
                                              <m:t>𝜕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0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i="1"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000" i="1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000" i="1">
                                                <a:latin typeface="Cambria Math"/>
                                              </a:rPr>
                                              <m:t>𝜕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0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>
                                                    <a:latin typeface="Cambria Math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i="1">
                                                    <a:latin typeface="Cambria Math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US" sz="2000" i="1">
                                                <a:latin typeface="Cambria Math"/>
                                              </a:rPr>
                                              <m:t>𝜕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0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i="1">
                                                    <a:latin typeface="Cambria Math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∆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∆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181" y="3505200"/>
                <a:ext cx="4946419" cy="188846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382000" y="47244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(38)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</p:spPr>
        <p:txBody>
          <a:bodyPr/>
          <a:lstStyle/>
          <a:p>
            <a:fld id="{E5D8A156-7E7B-4ADD-B438-3FFBD138C913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pPr/>
              <a:t>39</a:t>
            </a:fld>
            <a:endParaRPr lang="en-US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24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4708525" y="8763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Powerflow Problem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142999"/>
          </a:xfrm>
        </p:spPr>
        <p:txBody>
          <a:bodyPr>
            <a:normAutofit lnSpcReduction="10000"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The goal of </a:t>
            </a:r>
            <a:r>
              <a:rPr lang="en-US" dirty="0" smtClean="0">
                <a:solidFill>
                  <a:srgbClr val="000000"/>
                </a:solidFill>
              </a:rPr>
              <a:t>powerflow </a:t>
            </a:r>
            <a:r>
              <a:rPr lang="en-US" dirty="0">
                <a:solidFill>
                  <a:srgbClr val="000000"/>
                </a:solidFill>
              </a:rPr>
              <a:t>is to determine the voltage and angle at all nodes in the </a:t>
            </a:r>
            <a:r>
              <a:rPr lang="en-US" dirty="0" smtClean="0">
                <a:solidFill>
                  <a:srgbClr val="000000"/>
                </a:solidFill>
              </a:rPr>
              <a:t>system, when given the end-use load and generator inputs.</a:t>
            </a:r>
            <a:endParaRPr lang="en-US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2AD4-BF72-49AE-BDB2-4EA763B65872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205222"/>
              </p:ext>
            </p:extLst>
          </p:nvPr>
        </p:nvGraphicFramePr>
        <p:xfrm>
          <a:off x="2590800" y="2582863"/>
          <a:ext cx="74612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4" name="Equation" r:id="rId3" imgW="317160" imgH="228600" progId="Equation.3">
                  <p:embed/>
                </p:oleObj>
              </mc:Choice>
              <mc:Fallback>
                <p:oleObj name="Equation" r:id="rId3" imgW="317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582863"/>
                        <a:ext cx="746125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Content Placeholder 9"/>
          <p:cNvSpPr txBox="1">
            <a:spLocks/>
          </p:cNvSpPr>
          <p:nvPr/>
        </p:nvSpPr>
        <p:spPr>
          <a:xfrm>
            <a:off x="457200" y="3581400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16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16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</a:rPr>
              <a:t>To relate the two sets of variables the powerflow problem breaks the system into two concepts: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</a:rPr>
              <a:t>Power injections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</a:rPr>
              <a:t>Network formulation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367691"/>
              </p:ext>
            </p:extLst>
          </p:nvPr>
        </p:nvGraphicFramePr>
        <p:xfrm>
          <a:off x="4314825" y="2582863"/>
          <a:ext cx="233045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5" name="Equation" r:id="rId5" imgW="990360" imgH="228600" progId="Equation.3">
                  <p:embed/>
                </p:oleObj>
              </mc:Choice>
              <mc:Fallback>
                <p:oleObj name="Equation" r:id="rId5" imgW="990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4825" y="2582863"/>
                        <a:ext cx="233045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62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228600" y="1138535"/>
            <a:ext cx="8915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Equation (38) can also be expressed as: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8216285" y="1748135"/>
            <a:ext cx="6110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(39)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23" name="Text Box 7"/>
              <p:cNvSpPr txBox="1">
                <a:spLocks noChangeArrowheads="1"/>
              </p:cNvSpPr>
              <p:nvPr/>
            </p:nvSpPr>
            <p:spPr bwMode="auto">
              <a:xfrm>
                <a:off x="228600" y="3048000"/>
                <a:ext cx="8915400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42900" indent="-342900" fontAlgn="base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/>
                          </a:rPr>
                          <m:t>𝐉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 is known as the </a:t>
                </a:r>
                <a:r>
                  <a:rPr lang="en-US" sz="2400" i="1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Jacobian matrix 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(obtained by differentiating the function vector </a:t>
                </a:r>
                <a:r>
                  <a:rPr lang="en-US" sz="2400" b="1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f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 with respect to </a:t>
                </a:r>
                <a:r>
                  <a:rPr lang="en-US" sz="2400" i="1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 and evaluating it at </a:t>
                </a:r>
                <a:r>
                  <a:rPr lang="en-US" sz="2400" b="1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r>
                  <a:rPr lang="en-US" sz="2400" baseline="300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sz="2400" i="1" baseline="30000" dirty="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34823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3048000"/>
                <a:ext cx="8915400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958" t="-5882" b="-161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228600" y="4796135"/>
            <a:ext cx="8915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Equation (39) can be rearranged:</a:t>
            </a:r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8293228" y="5634335"/>
            <a:ext cx="6110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(40)</a:t>
            </a: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457200" y="228600"/>
            <a:ext cx="8229600" cy="762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Newton Raphson General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584993" y="1782016"/>
                <a:ext cx="183903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/>
                            </a:rPr>
                            <m:t>𝐟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0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/>
                            </a:rPr>
                            <m:t>𝐉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0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∆</m:t>
                          </m:r>
                          <m:r>
                            <a:rPr lang="en-US" sz="2000" b="1" i="1">
                              <a:latin typeface="Cambria Math"/>
                            </a:rPr>
                            <m:t>𝐱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0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b="1" i="1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93" y="1782016"/>
                <a:ext cx="1839030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652987" y="5668216"/>
                <a:ext cx="164237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/>
                            </a:rPr>
                            <m:t>𝐟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0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/>
                            </a:rPr>
                            <m:t>𝐉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0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∆</m:t>
                          </m:r>
                          <m:r>
                            <a:rPr lang="en-US" sz="2000" b="1" i="1">
                              <a:latin typeface="Cambria Math"/>
                            </a:rPr>
                            <m:t>𝐱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987" y="5668216"/>
                <a:ext cx="1642373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</p:spPr>
        <p:txBody>
          <a:bodyPr/>
          <a:lstStyle/>
          <a:p>
            <a:fld id="{E5D8A156-7E7B-4ADD-B438-3FFBD138C913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pPr/>
              <a:t>40</a:t>
            </a:fld>
            <a:endParaRPr lang="en-US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04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4" grpId="0"/>
      <p:bldP spid="34826" grpId="0"/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12"/>
              <p:cNvSpPr txBox="1">
                <a:spLocks noChangeArrowheads="1"/>
              </p:cNvSpPr>
              <p:nvPr/>
            </p:nvSpPr>
            <p:spPr bwMode="auto">
              <a:xfrm>
                <a:off x="304800" y="1966023"/>
                <a:ext cx="8839200" cy="1015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285750" indent="-285750" fontAlgn="base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Char char="Ø"/>
                </a:pPr>
                <a:r>
                  <a:rPr lang="en-US" sz="20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Approximate values of corrections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∆</m:t>
                        </m:r>
                        <m:r>
                          <a:rPr lang="en-US" sz="2000" b="1" i="1">
                            <a:latin typeface="Cambria Math"/>
                          </a:rPr>
                          <m:t>𝐱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 can be obtained from Eq. (40). These being a set of linear algebraic equations that can be solved efficiently by </a:t>
                </a:r>
                <a:r>
                  <a:rPr lang="en-US" sz="2000" i="1" dirty="0" err="1" smtClean="0">
                    <a:solidFill>
                      <a:srgbClr val="000000"/>
                    </a:solidFill>
                    <a:latin typeface="Times New Roman" pitchFamily="18" charset="0"/>
                  </a:rPr>
                  <a:t>triangularization</a:t>
                </a:r>
                <a:r>
                  <a:rPr lang="en-US" sz="2000" i="1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 and back substitution.</a:t>
                </a:r>
                <a:endParaRPr lang="en-US" sz="2000" dirty="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8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966023"/>
                <a:ext cx="8839200" cy="1015663"/>
              </a:xfrm>
              <a:prstGeom prst="rect">
                <a:avLst/>
              </a:prstGeom>
              <a:blipFill rotWithShape="1">
                <a:blip r:embed="rId2"/>
                <a:stretch>
                  <a:fillRect l="-552" t="-3012" b="-1024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5"/>
              <p:cNvSpPr txBox="1">
                <a:spLocks noChangeArrowheads="1"/>
              </p:cNvSpPr>
              <p:nvPr/>
            </p:nvSpPr>
            <p:spPr bwMode="auto">
              <a:xfrm>
                <a:off x="304800" y="3290588"/>
                <a:ext cx="8839200" cy="22919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42900" indent="-342900" fontAlgn="base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Char char="Ø"/>
                </a:pPr>
                <a:r>
                  <a:rPr lang="en-US" sz="20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For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a:rPr lang="en-US" sz="2000" b="0" i="1" dirty="0" smtClean="0">
                        <a:solidFill>
                          <a:srgbClr val="00000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/>
                      </a:rPr>
                      <m:t> + 1)</m:t>
                    </m:r>
                  </m:oMath>
                </a14:m>
                <a:r>
                  <a:rPr lang="en-US" sz="20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th iteration:</a:t>
                </a:r>
              </a:p>
              <a:p>
                <a:pPr marL="342900" indent="-342900" fontAlgn="base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Char char="Ø"/>
                </a:pPr>
                <a:endParaRPr lang="en-US" sz="2000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 smtClean="0"/>
                  <a:t>	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2000" i="1" smtClean="0"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∆</m:t>
                        </m:r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                            	   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 fontAlgn="base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Char char="Ø"/>
                </a:pPr>
                <a:r>
                  <a:rPr lang="en-US" sz="20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Iterations are continued until Eq. (35) is satisfied to any desired accuracy, i.e.,</a:t>
                </a:r>
              </a:p>
              <a:p>
                <a:pPr marL="342900" indent="-342900" fontAlgn="base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Char char="Ø"/>
                </a:pPr>
                <a:endParaRPr lang="en-US" sz="2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&lt;</m:t>
                    </m:r>
                    <m:r>
                      <a:rPr lang="en-US" sz="2000" i="1">
                        <a:latin typeface="Cambria Math"/>
                      </a:rPr>
                      <m:t>𝜀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latin typeface="Times New Roman" pitchFamily="18" charset="0"/>
                        <a:cs typeface="Times New Roman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>
                        <a:latin typeface="Times New Roman" pitchFamily="18" charset="0"/>
                        <a:cs typeface="Times New Roman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000"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latin typeface="Times New Roman" pitchFamily="18" charset="0"/>
                        <a:cs typeface="Times New Roman" pitchFamily="18" charset="0"/>
                      </a:rPr>
                      <m:t>specified</m:t>
                    </m:r>
                    <m:r>
                      <m:rPr>
                        <m:nor/>
                      </m:rPr>
                      <a:rPr lang="en-US" sz="2000"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latin typeface="Times New Roman" pitchFamily="18" charset="0"/>
                        <a:cs typeface="Times New Roman" pitchFamily="18" charset="0"/>
                      </a:rPr>
                      <m:t>value</m:t>
                    </m:r>
                    <m:r>
                      <m:rPr>
                        <m:nor/>
                      </m:rPr>
                      <a:rPr lang="en-US" sz="2000">
                        <a:latin typeface="Times New Roman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</a:rPr>
                      <m:t>=1,2,…,</m:t>
                    </m:r>
                    <m:r>
                      <a:rPr lang="en-US" sz="2000" i="1">
                        <a:latin typeface="Cambria Math"/>
                      </a:rPr>
                      <m:t>𝑛</m:t>
                    </m:r>
                    <m:r>
                      <a:rPr lang="en-US" sz="20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 	                  </a:t>
                </a:r>
              </a:p>
            </p:txBody>
          </p:sp>
        </mc:Choice>
        <mc:Fallback xmlns="">
          <p:sp>
            <p:nvSpPr>
              <p:cNvPr id="10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3290588"/>
                <a:ext cx="8839200" cy="2291909"/>
              </a:xfrm>
              <a:prstGeom prst="rect">
                <a:avLst/>
              </a:prstGeom>
              <a:blipFill rotWithShape="1">
                <a:blip r:embed="rId3"/>
                <a:stretch>
                  <a:fillRect l="-552" t="-1330" b="-106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457200" y="228600"/>
            <a:ext cx="8229600" cy="762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Newton Raphson General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438400" y="1096216"/>
                <a:ext cx="4037131" cy="581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  <m:r>
                            <a:rPr lang="en-US" sz="2400" i="1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096216"/>
                <a:ext cx="4037131" cy="58137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</p:spPr>
        <p:txBody>
          <a:bodyPr/>
          <a:lstStyle/>
          <a:p>
            <a:fld id="{E5D8A156-7E7B-4ADD-B438-3FFBD138C913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pPr/>
              <a:t>41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75600" y="118685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(41)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75600" y="3869304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(42)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69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dirty="0" smtClean="0"/>
              <a:t>Newton Raphson For Power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371600" y="1600200"/>
                <a:ext cx="6781800" cy="9578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</a:rPr>
                        <m:t>∆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/>
                            </a:rPr>
                            <m:t>𝑘</m:t>
                          </m:r>
                          <m:r>
                            <a:rPr lang="en-US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𝑖𝑘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000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𝑖𝑘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func>
                            </m:e>
                          </m:d>
                        </m:e>
                      </m:nary>
                      <m:r>
                        <a:rPr lang="en-US" sz="20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600200"/>
                <a:ext cx="6781800" cy="95782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371600" y="2590800"/>
                <a:ext cx="6400800" cy="9578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∆</m:t>
                          </m:r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/>
                            </a:rPr>
                            <m:t>𝑘</m:t>
                          </m:r>
                          <m:r>
                            <a:rPr lang="en-US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𝑖𝑘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000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𝑖𝑘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𝑖𝑘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func>
                            </m:e>
                          </m:d>
                          <m:r>
                            <a:rPr lang="en-US" sz="2000" i="1">
                              <a:latin typeface="Cambria Math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590800"/>
                <a:ext cx="6400800" cy="95782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01000" y="2558026"/>
            <a:ext cx="876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(43)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29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dirty="0"/>
              <a:t>Newton Raphson For Power Systems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8600" y="1367135"/>
            <a:ext cx="891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Consider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equations in 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43) re-written: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8600" y="3069025"/>
                <a:ext cx="8763000" cy="3535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	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b="0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b="0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are functions of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/>
                      </a:rPr>
                      <m:t>𝑥</m:t>
                    </m:r>
                    <m:r>
                      <a:rPr lang="en-US" sz="2400" b="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b="0" i="1">
                                  <a:latin typeface="Cambria Math"/>
                                </a:rPr>
                                <m:t>𝜃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, with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/>
                      </a:rPr>
                      <m:t>𝜃</m:t>
                    </m:r>
                  </m:oMath>
                </a14:m>
                <a:endParaRPr lang="en-US" sz="2400" b="0" dirty="0" smtClean="0">
                  <a:latin typeface="Times New Roman" pitchFamily="18" charset="0"/>
                </a:endParaRPr>
              </a:p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           being the vector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’s,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>
                            <a:latin typeface="Cambria Math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the vector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’s. </a:t>
                </a:r>
              </a:p>
              <a:p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The vector </a:t>
                </a:r>
                <a:r>
                  <a:rPr lang="en-US" sz="2400" i="1" dirty="0" smtClean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2400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) may be expressed as: </a:t>
                </a:r>
              </a:p>
              <a:p>
                <a:pPr marL="342900" indent="-342900">
                  <a:buFont typeface="Wingdings" pitchFamily="2" charset="2"/>
                  <a:buChar char="Ø"/>
                </a:pPr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b="0" i="1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>
                                    <a:latin typeface="Cambria Math"/>
                                  </a:rPr>
                                  <m:t>∆</m:t>
                                </m:r>
                                <m:r>
                                  <a:rPr lang="en-US" sz="2000" b="0" i="1">
                                    <a:latin typeface="Cambria Math"/>
                                  </a:rPr>
                                  <m:t>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>
                                    <a:latin typeface="Cambria Math"/>
                                  </a:rPr>
                                  <m:t>∆</m:t>
                                </m:r>
                                <m:r>
                                  <a:rPr lang="en-US" sz="2000" b="0" i="1">
                                    <a:latin typeface="Cambria Math"/>
                                  </a:rPr>
                                  <m:t>𝑄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	</a:t>
                </a:r>
              </a:p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/>
                      </a:rPr>
                      <m:t>∆</m:t>
                    </m:r>
                    <m:r>
                      <a:rPr lang="en-US" sz="2400" b="0" i="1">
                        <a:latin typeface="Cambria Math"/>
                      </a:rPr>
                      <m:t>𝑃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is the vector of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b="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’s, and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/>
                      </a:rPr>
                      <m:t>∆</m:t>
                    </m:r>
                    <m:r>
                      <a:rPr lang="en-US" sz="2400" b="0" i="1">
                        <a:latin typeface="Cambria Math"/>
                      </a:rPr>
                      <m:t>𝑄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the vector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/>
                          </a:rPr>
                          <m:t>∆</m:t>
                        </m:r>
                        <m:r>
                          <a:rPr lang="en-US" sz="2400" b="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b="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’s. 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069025"/>
                <a:ext cx="8763000" cy="3535840"/>
              </a:xfrm>
              <a:prstGeom prst="rect">
                <a:avLst/>
              </a:prstGeom>
              <a:blipFill rotWithShape="1">
                <a:blip r:embed="rId2"/>
                <a:stretch>
                  <a:fillRect l="-974" b="-3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2362200" y="1958010"/>
            <a:ext cx="6096000" cy="707886"/>
            <a:chOff x="2362200" y="1524000"/>
            <a:chExt cx="6096000" cy="707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2362200" y="1524000"/>
                  <a:ext cx="4572000" cy="707886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>
                            <a:latin typeface="Cambria Math"/>
                          </a:rPr>
                          <m:t>=−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>
                            <a:latin typeface="Cambria Math"/>
                          </a:rPr>
                          <m:t>+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0" i="0" smtClean="0">
                            <a:latin typeface="Cambria Math"/>
                          </a:rPr>
                          <m:t>0</m:t>
                        </m:r>
                      </m:oMath>
                    </m:oMathPara>
                  </a14:m>
                  <a:endParaRPr lang="en-US" sz="2400" dirty="0" smtClean="0">
                    <a:latin typeface="Times New Roman" pitchFamily="18" charset="0"/>
                    <a:cs typeface="Times New Roman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latin typeface="Cambria Math"/>
                              </a:rPr>
                              <m:t>∆</m:t>
                            </m:r>
                            <m:r>
                              <a:rPr lang="en-US" sz="2000" b="0" i="1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b="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000" b="0" i="1">
                            <a:latin typeface="Cambria Math"/>
                          </a:rPr>
                          <m:t>=−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b="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b="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=0</m:t>
                        </m:r>
                      </m:oMath>
                    </m:oMathPara>
                  </a14:m>
                  <a:endParaRPr lang="en-US" sz="2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1524000"/>
                  <a:ext cx="4572000" cy="70788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51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/>
            <p:cNvSpPr txBox="1"/>
            <p:nvPr/>
          </p:nvSpPr>
          <p:spPr>
            <a:xfrm>
              <a:off x="7543800" y="167640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(44)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2945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55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81000" y="1447800"/>
                <a:ext cx="8763000" cy="41495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itchFamily="2" charset="2"/>
                  <a:buChar char="Ø"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From equation (40): </a:t>
                </a:r>
              </a:p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		            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/>
                      </a:rPr>
                      <m:t>𝐟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−</m:t>
                    </m:r>
                    <m:r>
                      <a:rPr lang="en-US" sz="2000" b="1" i="0" smtClean="0">
                        <a:latin typeface="Cambria Math"/>
                      </a:rPr>
                      <m:t>𝐉</m:t>
                    </m:r>
                    <m:r>
                      <a:rPr lang="en-US" sz="2000" b="1" i="0" smtClean="0"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sz="2000" b="1" i="0" smtClean="0">
                        <a:latin typeface="Cambria Math"/>
                        <a:ea typeface="Cambria Math"/>
                      </a:rPr>
                      <m:t>𝐱</m:t>
                    </m:r>
                  </m:oMath>
                </a14:m>
                <a:endParaRPr lang="en-US" sz="2000" b="1" dirty="0" smtClean="0">
                  <a:latin typeface="Times New Roman" pitchFamily="18" charset="0"/>
                  <a:ea typeface="Cambria Math"/>
                </a:endParaRPr>
              </a:p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∆</m:t>
                                </m:r>
                                <m:r>
                                  <a:rPr lang="en-US" sz="2000" b="1" i="1">
                                    <a:latin typeface="Cambria Math"/>
                                  </a:rPr>
                                  <m:t>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∆</m:t>
                                </m:r>
                                <m:r>
                                  <a:rPr lang="en-US" sz="2000" b="1" i="1">
                                    <a:latin typeface="Cambria Math"/>
                                  </a:rPr>
                                  <m:t>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1" i="1"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latin typeface="Cambria Math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0" smtClean="0">
                              <a:latin typeface="Cambria Math"/>
                            </a:rPr>
                            <m:t>𝐉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sz="2000" b="1" i="1">
                                    <a:latin typeface="Cambria Math"/>
                                  </a:rPr>
                                  <m:t>𝛉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>
                                        <a:latin typeface="Cambria Math"/>
                                      </a:rPr>
                                      <m:t>𝐕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b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0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sz="2000" b="1" i="1">
                                    <a:latin typeface="Cambria Math"/>
                                  </a:rPr>
                                  <m:t>𝛉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>
                                        <a:latin typeface="Cambria Math"/>
                                      </a:rPr>
                                      <m:t>𝐕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>
                                  <a:latin typeface="Cambria Math"/>
                                </a:rPr>
                                <m:t>𝐉</m:t>
                              </m:r>
                            </m:e>
                          </m:d>
                        </m:e>
                        <m:sup>
                          <m:r>
                            <a:rPr lang="en-US" sz="2000" b="1" i="1">
                              <a:latin typeface="Cambria Math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/>
                            </a:rPr>
                            <m:t>𝟏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∆</m:t>
                                </m:r>
                                <m:r>
                                  <a:rPr lang="en-US" sz="2000" b="1" i="1">
                                    <a:latin typeface="Cambria Math"/>
                                  </a:rPr>
                                  <m:t>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∆</m:t>
                                </m:r>
                                <m:r>
                                  <a:rPr lang="en-US" sz="2000" b="1" i="1">
                                    <a:latin typeface="Cambria Math"/>
                                  </a:rPr>
                                  <m:t>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b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0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b="1" i="1">
                                        <a:latin typeface="Cambria Math"/>
                                      </a:rPr>
                                      <m:t>𝛉</m:t>
                                    </m:r>
                                  </m:e>
                                </m:mr>
                                <m:m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1" i="1">
                                            <a:latin typeface="Cambria Math"/>
                                          </a:rPr>
                                          <m:t>𝐕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sz="2000" b="1" i="1" smtClean="0">
                              <a:latin typeface="Cambria Math"/>
                            </a:rPr>
                            <m:t>𝒌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000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1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b="1" i="1">
                                        <a:latin typeface="Cambria Math"/>
                                      </a:rPr>
                                      <m:t>𝛉</m:t>
                                    </m:r>
                                  </m:e>
                                </m:mr>
                                <m:m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1" i="1">
                                            <a:latin typeface="Cambria Math"/>
                                          </a:rPr>
                                          <m:t>𝐕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sz="2000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sz="2000" b="1" i="1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0" smtClean="0">
                                  <a:latin typeface="Cambria Math"/>
                                </a:rPr>
                                <m:t>𝐉</m:t>
                              </m:r>
                            </m:e>
                          </m:d>
                        </m:e>
                        <m:sub>
                          <m:r>
                            <a:rPr lang="en-US" sz="2000" b="1" i="1" smtClean="0">
                              <a:latin typeface="Cambria Math"/>
                            </a:rPr>
                            <m:t>𝒌</m:t>
                          </m:r>
                        </m:sub>
                        <m:sup>
                          <m:r>
                            <a:rPr lang="en-US" sz="20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𝟏</m:t>
                          </m:r>
                        </m:sup>
                      </m:sSubSup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∆</m:t>
                                    </m:r>
                                    <m:r>
                                      <a:rPr lang="en-US" sz="2000" b="1" i="1">
                                        <a:latin typeface="Cambria Math"/>
                                      </a:rPr>
                                      <m:t>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∆</m:t>
                                    </m:r>
                                    <m:r>
                                      <a:rPr lang="en-US" sz="2000" b="1" i="1">
                                        <a:latin typeface="Cambria Math"/>
                                      </a:rPr>
                                      <m:t>𝐐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sz="2000" b="1" i="1" smtClean="0">
                              <a:latin typeface="Cambria Math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sz="2000" b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000" b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000" b="1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447800"/>
                <a:ext cx="8763000" cy="4149598"/>
              </a:xfrm>
              <a:prstGeom prst="rect">
                <a:avLst/>
              </a:prstGeom>
              <a:blipFill rotWithShape="1">
                <a:blip r:embed="rId2"/>
                <a:stretch>
                  <a:fillRect l="-974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dirty="0"/>
              <a:t>Newton Raphson For Power Systems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696200" y="441960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(45)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7382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51816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Equation (45) shows how the state variable can be solved for each iteration.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number of iterations depends on the desired accuracy.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77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Worked Powerflow Examples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Gauss </a:t>
            </a:r>
            <a:r>
              <a:rPr lang="en-US" sz="2800" dirty="0" err="1" smtClean="0"/>
              <a:t>Siedel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Newton Raphson</a:t>
            </a:r>
            <a:endParaRPr lang="en-US" sz="2800" dirty="0"/>
          </a:p>
          <a:p>
            <a:pPr marL="3086100" lvl="6" indent="-342900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47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04" y="2209800"/>
            <a:ext cx="8527144" cy="4572000"/>
          </a:xfrm>
        </p:spPr>
      </p:pic>
      <p:sp>
        <p:nvSpPr>
          <p:cNvPr id="5" name="TextBox 4"/>
          <p:cNvSpPr txBox="1"/>
          <p:nvPr/>
        </p:nvSpPr>
        <p:spPr>
          <a:xfrm>
            <a:off x="130629" y="1143000"/>
            <a:ext cx="670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figure below shows a single-line diagram of a five-bus power system. The four tables on the following slides contain input data.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467600" cy="1143000"/>
          </a:xfrm>
        </p:spPr>
        <p:txBody>
          <a:bodyPr>
            <a:normAutofit/>
          </a:bodyPr>
          <a:lstStyle/>
          <a:p>
            <a:pPr lvl="1"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Gauss-Seidel Worked Example</a:t>
            </a:r>
            <a:endParaRPr lang="en-US" sz="3200" kern="1200" dirty="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8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33589308"/>
                  </p:ext>
                </p:extLst>
              </p:nvPr>
            </p:nvGraphicFramePr>
            <p:xfrm>
              <a:off x="457200" y="1371600"/>
              <a:ext cx="8229600" cy="30429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22960"/>
                    <a:gridCol w="1005840"/>
                    <a:gridCol w="640080"/>
                    <a:gridCol w="960120"/>
                    <a:gridCol w="685800"/>
                    <a:gridCol w="822960"/>
                    <a:gridCol w="822960"/>
                    <a:gridCol w="822960"/>
                    <a:gridCol w="822960"/>
                    <a:gridCol w="822960"/>
                  </a:tblGrid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b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Bus</a:t>
                          </a:r>
                          <a:endParaRPr lang="en-US" b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Type</a:t>
                          </a:r>
                          <a:endParaRPr lang="en-US" b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V per unit</a:t>
                          </a:r>
                          <a:endParaRPr lang="en-US" b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𝛿</m:t>
                              </m:r>
                            </m:oMath>
                          </a14:m>
                          <a:r>
                            <a:rPr lang="en-US" b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degrees</a:t>
                          </a:r>
                          <a:endParaRPr lang="en-US" b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𝐺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per unit</a:t>
                          </a:r>
                          <a:endParaRPr lang="en-US" b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𝐺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per unit</a:t>
                          </a:r>
                          <a:endParaRPr lang="en-US" b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endParaRPr lang="en-US" b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𝐿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per unit</a:t>
                          </a:r>
                          <a:endParaRPr lang="en-US" b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endParaRPr lang="en-US" b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𝐿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per unit</a:t>
                          </a:r>
                          <a:endParaRPr lang="en-US" b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endParaRPr lang="en-US" b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𝐺𝑚𝑎𝑥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per unit</a:t>
                          </a:r>
                          <a:endParaRPr lang="en-US" b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endParaRPr lang="en-US" b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𝐺𝑚𝑖𝑛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per unit</a:t>
                          </a:r>
                          <a:endParaRPr lang="en-US" b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endParaRPr lang="en-US" b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Swing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1.0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-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-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PQ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-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-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8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2.8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-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-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3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PV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1.05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-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5.2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-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.8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.4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-2.8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PQ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-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-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-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-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5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PQ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-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-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-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-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33589308"/>
                  </p:ext>
                </p:extLst>
              </p:nvPr>
            </p:nvGraphicFramePr>
            <p:xfrm>
              <a:off x="457200" y="1371600"/>
              <a:ext cx="8229600" cy="30429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22960"/>
                    <a:gridCol w="1005840"/>
                    <a:gridCol w="640080"/>
                    <a:gridCol w="960120"/>
                    <a:gridCol w="685800"/>
                    <a:gridCol w="822960"/>
                    <a:gridCol w="822960"/>
                    <a:gridCol w="822960"/>
                    <a:gridCol w="822960"/>
                    <a:gridCol w="822960"/>
                  </a:tblGrid>
                  <a:tr h="1188720">
                    <a:tc>
                      <a:txBody>
                        <a:bodyPr/>
                        <a:lstStyle/>
                        <a:p>
                          <a:r>
                            <a:rPr lang="en-US" b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Bus</a:t>
                          </a:r>
                          <a:endParaRPr lang="en-US" b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Type</a:t>
                          </a:r>
                          <a:endParaRPr lang="en-US" b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V per unit</a:t>
                          </a:r>
                          <a:endParaRPr lang="en-US" b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56329" t="-2564" r="-498101" b="-163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2679" t="-2564" r="-602679" b="-163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0000" t="-2564" r="-400000" b="-163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00000" t="-2564" r="-300000" b="-163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00000" t="-2564" r="-200000" b="-163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00000" t="-2564" r="-100000" b="-163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00000" t="-2564" b="-163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Swing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1.0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-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-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PQ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-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-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8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2.8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-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-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3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PV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1.05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-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5.2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-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.8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.4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-2.8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PQ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-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-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-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-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5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PQ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-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-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-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-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457200" y="83820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Bus input Data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876800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Bus 1 has a generator connected and is a swing bus.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Bus 3 has a generator and a load connected. It is a voltage controlled bus.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Buses 2,3, and 5 are all load buses.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993903" y="6492089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21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358015"/>
              </p:ext>
            </p:extLst>
          </p:nvPr>
        </p:nvGraphicFramePr>
        <p:xfrm>
          <a:off x="533400" y="990600"/>
          <a:ext cx="6858000" cy="2026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Bus-to-Bus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R’ per unit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X’ per unit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B’ per unit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Maximum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MVA per unit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2-4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0.0090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0.100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1.72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12.0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2-5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0.0045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0.050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0.88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12.0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4-5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0.00225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0.025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0.44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12.0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6205267"/>
                  </p:ext>
                </p:extLst>
              </p:nvPr>
            </p:nvGraphicFramePr>
            <p:xfrm>
              <a:off x="545592" y="4267200"/>
              <a:ext cx="7053942" cy="1930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5657"/>
                    <a:gridCol w="1175657"/>
                    <a:gridCol w="1175657"/>
                    <a:gridCol w="1175657"/>
                    <a:gridCol w="1175657"/>
                    <a:gridCol w="1175657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Bus-to-Bus</a:t>
                          </a:r>
                          <a:endParaRPr lang="en-US" b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R per unit</a:t>
                          </a:r>
                          <a:endParaRPr lang="en-US" b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X per unit</a:t>
                          </a:r>
                          <a:endParaRPr lang="en-US" b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per unit</a:t>
                          </a:r>
                          <a:endParaRPr lang="en-US" b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endParaRPr lang="en-US" b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Maximum MVA per unit</a:t>
                          </a:r>
                          <a:endParaRPr lang="en-US" b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Maximum</a:t>
                          </a:r>
                          <a:r>
                            <a:rPr lang="en-US" b="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TAP Setting per unit</a:t>
                          </a:r>
                          <a:endParaRPr lang="en-US" b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1-5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0.00150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0.02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6.0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-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3-4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0.00075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0.01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10.0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-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6205267"/>
                  </p:ext>
                </p:extLst>
              </p:nvPr>
            </p:nvGraphicFramePr>
            <p:xfrm>
              <a:off x="545592" y="4267200"/>
              <a:ext cx="7053942" cy="1930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5657"/>
                    <a:gridCol w="1175657"/>
                    <a:gridCol w="1175657"/>
                    <a:gridCol w="1175657"/>
                    <a:gridCol w="1175657"/>
                    <a:gridCol w="1175657"/>
                  </a:tblGrid>
                  <a:tr h="1188720">
                    <a:tc>
                      <a:txBody>
                        <a:bodyPr/>
                        <a:lstStyle/>
                        <a:p>
                          <a:r>
                            <a:rPr lang="en-US" b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Bus-to-Bus</a:t>
                          </a:r>
                          <a:endParaRPr lang="en-US" b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R per unit</a:t>
                          </a:r>
                          <a:endParaRPr lang="en-US" b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X per unit</a:t>
                          </a:r>
                          <a:endParaRPr lang="en-US" b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2083" t="-2564" r="-201042" b="-70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Maximum MVA per unit</a:t>
                          </a:r>
                          <a:endParaRPr lang="en-US" b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Maximum</a:t>
                          </a:r>
                          <a:r>
                            <a:rPr lang="en-US" b="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TAP Setting per unit</a:t>
                          </a:r>
                          <a:endParaRPr lang="en-US" b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1-5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0.00150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0.02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6.0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-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3-4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0.00075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0.01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10.0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-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533400" y="528935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Line input Data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3805535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Transformer input Data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993903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94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52687565"/>
                  </p:ext>
                </p:extLst>
              </p:nvPr>
            </p:nvGraphicFramePr>
            <p:xfrm>
              <a:off x="441960" y="996568"/>
              <a:ext cx="8229600" cy="2763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62000"/>
                    <a:gridCol w="4724400"/>
                    <a:gridCol w="27432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Bus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Input</a:t>
                          </a:r>
                          <a:r>
                            <a:rPr lang="en-US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Data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Unknowns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mtClean="0">
                                    <a:latin typeface="Cambria Math"/>
                                  </a:rPr>
                                  <m:t>=1.0, 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mtClean="0">
                                    <a:latin typeface="Cambria Math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𝐺</m:t>
                                    </m:r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𝐿</m:t>
                                    </m:r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mtClean="0">
                                    <a:latin typeface="Cambria Math"/>
                                  </a:rPr>
                                  <m:t>=−8</m:t>
                                </m:r>
                              </m:oMath>
                            </m:oMathPara>
                          </a14:m>
                          <a:endParaRPr lang="en-US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𝐺</m:t>
                                    </m:r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𝐿</m:t>
                                    </m:r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mtClean="0">
                                    <a:latin typeface="Cambria Math"/>
                                  </a:rPr>
                                  <m:t>=−</m:t>
                                </m:r>
                                <m:r>
                                  <a:rPr lang="en-US" b="0" i="0" smtClean="0">
                                    <a:latin typeface="Cambria Math"/>
                                  </a:rPr>
                                  <m:t>2.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3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mtClean="0">
                                    <a:latin typeface="Cambria Math"/>
                                  </a:rPr>
                                  <m:t>=1.05</m:t>
                                </m:r>
                              </m:oMath>
                            </m:oMathPara>
                          </a14:m>
                          <a:endParaRPr lang="en-US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𝐺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𝐿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0" i="0" smtClean="0">
                                    <a:latin typeface="Cambria Math"/>
                                  </a:rPr>
                                  <m:t>4.4</m:t>
                                </m:r>
                              </m:oMath>
                            </m:oMathPara>
                          </a14:m>
                          <a:endParaRPr lang="en-US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mtClean="0">
                                    <a:latin typeface="Cambria Math"/>
                                  </a:rPr>
                                  <m:t>=0, 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mtClean="0">
                                    <a:latin typeface="Cambria Math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5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mtClean="0">
                                    <a:latin typeface="Cambria Math"/>
                                  </a:rPr>
                                  <m:t>=0, 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mtClean="0">
                                    <a:latin typeface="Cambria Math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74985305"/>
                  </p:ext>
                </p:extLst>
              </p:nvPr>
            </p:nvGraphicFramePr>
            <p:xfrm>
              <a:off x="441960" y="996568"/>
              <a:ext cx="8229600" cy="281343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62000"/>
                    <a:gridCol w="4724400"/>
                    <a:gridCol w="27432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Bus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Input</a:t>
                          </a:r>
                          <a:r>
                            <a:rPr lang="en-US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Data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Unknowns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387033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258" t="-104762" r="-58065" b="-55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222" t="-104762" b="-555556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258" t="-121698" r="-58065" b="-2301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222" t="-121698" b="-230189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3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258" t="-223810" r="-58065" b="-13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222" t="-223810" b="-132381"/>
                          </a:stretch>
                        </a:blipFill>
                      </a:tcPr>
                    </a:tc>
                  </a:tr>
                  <a:tr h="387033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258" t="-539683" r="-58065" b="-1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222" t="-539683" b="-120635"/>
                          </a:stretch>
                        </a:blipFill>
                      </a:tcPr>
                    </a:tc>
                  </a:tr>
                  <a:tr h="388366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5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258" t="-629688" r="-58065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222" t="-629688" b="-1875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432816" y="381000"/>
            <a:ext cx="7336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Input Data and Unknowns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32816" y="4114800"/>
                <a:ext cx="8253984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Now compute the elements of  the second row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𝑏𝑢𝑠</m:t>
                        </m:r>
                      </m:sub>
                    </m:sSub>
                    <m:r>
                      <a:rPr lang="en-US" sz="2400">
                        <a:latin typeface="Cambria Math"/>
                      </a:rPr>
                      <m:t>.</m:t>
                    </m:r>
                  </m:oMath>
                </a14:m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Since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buses 1 and 3 are not directly connected to bus 2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,</a:t>
                </a:r>
              </a:p>
              <a:p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23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endParaRPr lang="en-US" sz="24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16" y="4114800"/>
                <a:ext cx="8253984" cy="1938992"/>
              </a:xfrm>
              <a:prstGeom prst="rect">
                <a:avLst/>
              </a:prstGeom>
              <a:blipFill rotWithShape="1">
                <a:blip r:embed="rId3"/>
                <a:stretch>
                  <a:fillRect l="-1108" t="-2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92089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4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81200"/>
            <a:ext cx="5534705" cy="3674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4708525" y="8763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Powerflow Problem Cont.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2AD4-BF72-49AE-BDB2-4EA763B65872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52600" y="1600200"/>
            <a:ext cx="1752600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752600" y="4800600"/>
            <a:ext cx="1752600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477555" y="4800600"/>
            <a:ext cx="1752600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477555" y="1600200"/>
            <a:ext cx="1752600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85800" y="2590799"/>
            <a:ext cx="7315200" cy="24554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81400" y="12308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Power Injections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52800" y="583513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Network Formulation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32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5" grpId="0"/>
      <p:bldP spid="5" grpId="1"/>
      <p:bldP spid="1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Gauss-Seidel Worked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8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By using values from the Line input Data, compute the following.</a:t>
                </a:r>
              </a:p>
              <a:p>
                <a:pPr marL="0" indent="0">
                  <a:buNone/>
                </a:pPr>
                <a:r>
                  <a:rPr lang="en-US" sz="2000" i="1" dirty="0"/>
                  <a:t>	</a:t>
                </a:r>
                <a:r>
                  <a:rPr lang="en-US" sz="2000" i="1" dirty="0" smtClean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24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−1</m:t>
                        </m:r>
                      </m:num>
                      <m:den>
                        <m:sSubSup>
                          <m:sSub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24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latin typeface="Cambria Math"/>
                          </a:rPr>
                          <m:t>𝑗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24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den>
                    </m:f>
                    <m:r>
                      <a:rPr lang="en-US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−1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0.009+</m:t>
                        </m:r>
                        <m:r>
                          <a:rPr lang="en-US" sz="2000" i="1">
                            <a:latin typeface="Cambria Math"/>
                          </a:rPr>
                          <m:t>𝑗</m:t>
                        </m:r>
                        <m:r>
                          <a:rPr lang="en-US" sz="2000" i="1">
                            <a:latin typeface="Cambria Math"/>
                          </a:rPr>
                          <m:t>0.1</m:t>
                        </m:r>
                      </m:den>
                    </m:f>
                  </m:oMath>
                </a14:m>
                <a:endParaRPr lang="en-US" sz="2000" i="1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=−0.89276+</m:t>
                    </m:r>
                    <m:r>
                      <a:rPr lang="en-US" sz="2000" i="1">
                        <a:latin typeface="Cambria Math"/>
                      </a:rPr>
                      <m:t>𝑗</m:t>
                    </m:r>
                    <m:r>
                      <a:rPr lang="en-US" sz="2000" i="1">
                        <a:latin typeface="Cambria Math"/>
                      </a:rPr>
                      <m:t>9.91964=9.95972∠95.143°</m:t>
                    </m:r>
                  </m:oMath>
                </a14:m>
                <a:r>
                  <a:rPr lang="en-US" sz="2000" dirty="0" smtClean="0"/>
                  <a:t> per unit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25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−1</m:t>
                        </m:r>
                      </m:num>
                      <m:den>
                        <m:sSubSup>
                          <m:sSub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25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latin typeface="Cambria Math"/>
                          </a:rPr>
                          <m:t>𝑗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25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den>
                    </m:f>
                    <m:r>
                      <a:rPr lang="en-US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−1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0.0045+</m:t>
                        </m:r>
                        <m:r>
                          <a:rPr lang="en-US" sz="2000" i="1">
                            <a:latin typeface="Cambria Math"/>
                          </a:rPr>
                          <m:t>𝑗</m:t>
                        </m:r>
                        <m:r>
                          <a:rPr lang="en-US" sz="2000" i="1">
                            <a:latin typeface="Cambria Math"/>
                          </a:rPr>
                          <m:t>0.05</m:t>
                        </m:r>
                      </m:den>
                    </m:f>
                  </m:oMath>
                </a14:m>
                <a:endParaRPr lang="en-US" sz="2000" i="1" dirty="0" smtClean="0"/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=−1.78552+</m:t>
                    </m:r>
                    <m:r>
                      <a:rPr lang="en-US" sz="2000" i="1">
                        <a:latin typeface="Cambria Math"/>
                      </a:rPr>
                      <m:t>𝑗</m:t>
                    </m:r>
                    <m:r>
                      <a:rPr lang="en-US" sz="2000" i="1">
                        <a:latin typeface="Cambria Math"/>
                      </a:rPr>
                      <m:t>19.83932=19.9195∠95.143°</m:t>
                    </m:r>
                  </m:oMath>
                </a14:m>
                <a:r>
                  <a:rPr lang="en-US" sz="2000" dirty="0" smtClean="0"/>
                  <a:t> per unit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	 </a:t>
                </a:r>
                <a:r>
                  <a:rPr lang="en-US" sz="200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24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latin typeface="Cambria Math"/>
                          </a:rPr>
                          <m:t>𝑗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24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den>
                    </m:f>
                    <m:r>
                      <a:rPr lang="en-US" sz="20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25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latin typeface="Cambria Math"/>
                          </a:rPr>
                          <m:t>𝑗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25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den>
                    </m:f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𝑗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24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𝑗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25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000" i="1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0.89276−</m:t>
                        </m:r>
                        <m:r>
                          <a:rPr lang="en-US" sz="2000" i="1">
                            <a:latin typeface="Cambria Math"/>
                          </a:rPr>
                          <m:t>𝑗</m:t>
                        </m:r>
                        <m:r>
                          <a:rPr lang="en-US" sz="2000" i="1">
                            <a:latin typeface="Cambria Math"/>
                          </a:rPr>
                          <m:t>9.91964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1.78552−</m:t>
                        </m:r>
                        <m:r>
                          <a:rPr lang="en-US" sz="2000" i="1">
                            <a:latin typeface="Cambria Math"/>
                          </a:rPr>
                          <m:t>𝑗</m:t>
                        </m:r>
                        <m:r>
                          <a:rPr lang="en-US" sz="2000" i="1">
                            <a:latin typeface="Cambria Math"/>
                          </a:rPr>
                          <m:t>19.83932</m:t>
                        </m:r>
                      </m:e>
                    </m:d>
                  </m:oMath>
                </a14:m>
                <a:endParaRPr lang="en-US" sz="2000" i="1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	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𝑗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1.72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𝑗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0.88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000" i="1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=2.67828−</m:t>
                    </m:r>
                    <m:r>
                      <a:rPr lang="en-US" sz="2000" i="1">
                        <a:latin typeface="Cambria Math"/>
                      </a:rPr>
                      <m:t>𝑗</m:t>
                    </m:r>
                    <m:r>
                      <a:rPr lang="en-US" sz="2000" i="1">
                        <a:latin typeface="Cambria Math"/>
                      </a:rPr>
                      <m:t>28.4590=28.5847∠−84.624°</m:t>
                    </m:r>
                  </m:oMath>
                </a14:m>
                <a:r>
                  <a:rPr lang="en-US" sz="2000" dirty="0" smtClean="0"/>
                  <a:t> per unit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8152"/>
              </a:xfrm>
              <a:prstGeom prst="rect">
                <a:avLst/>
              </a:prstGeom>
              <a:blipFill rotWithShape="1">
                <a:blip r:embed="rId2"/>
                <a:stretch>
                  <a:fillRect l="-741" t="-615" b="-1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65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Gauss-Seidel Worked </a:t>
            </a:r>
            <a:r>
              <a:rPr lang="en-US" dirty="0" smtClean="0"/>
              <a:t>Example Cont.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sz="2000" dirty="0" smtClean="0"/>
                  <a:t>Note that half the shunt admittance of each line connected to bus 2 is included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sz="2000" dirty="0" smtClean="0"/>
                  <a:t>, and the other half is at the other end of these lines.</a:t>
                </a:r>
              </a:p>
              <a:p>
                <a:r>
                  <a:rPr lang="en-US" sz="2000" dirty="0" smtClean="0"/>
                  <a:t>Nodal equations for the power system network may now be written as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𝑰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𝑏𝑢𝑠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2000" dirty="0" smtClean="0"/>
                  <a:t>For each load bus,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/>
                  <a:t> is calculated by 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r>
                  <a:rPr lang="en-US" sz="2000" dirty="0" smtClean="0"/>
                  <a:t> </a:t>
                </a:r>
                <a:r>
                  <a:rPr lang="en-US" sz="2000" dirty="0"/>
                  <a:t>A</a:t>
                </a:r>
                <a:r>
                  <a:rPr lang="en-US" sz="2000" dirty="0" smtClean="0"/>
                  <a:t>pplying the Gauss-Seidel power flow method to the nodal equations,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/>
                  <a:t> as expressed above, gives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𝑘𝑘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𝑗𝑄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0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𝑘𝑛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nary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𝑘𝑛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 smtClean="0"/>
                  <a:t>The above equation can be applied twice during each iteration, first using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, then replacing that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latin typeface="Cambria Math"/>
                      </a:rPr>
                      <m:t>+1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on the right side.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593" t="-1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13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Gauss-Seidel Worked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sz="2000" dirty="0" smtClean="0"/>
                  <a:t>For a voltage-controlled bus,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/>
                  <a:t> is unknown, but can be calculated from the following.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𝑖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sz="2000" dirty="0" smtClean="0"/>
                  <a:t>Now, use Gauss-Seidel to calculate the voltage at load bus 2 after the first iteration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1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).</a:t>
                </a:r>
              </a:p>
              <a:p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𝑗𝑄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000" i="1">
                                  <a:latin typeface="Cambria Math"/>
                                </a:rPr>
                                <m:t>(0)</m:t>
                              </m:r>
                            </m:den>
                          </m:f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(1)+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(0)+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(0)+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25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(0)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i="1" dirty="0" smtClean="0"/>
              </a:p>
              <a:p>
                <a:pPr marL="0" indent="0">
                  <a:buNone/>
                </a:pPr>
                <a:endParaRPr lang="en-US" sz="2000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28.5847∠−84.624°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−8−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(−2.8)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1.0∠0°</m:t>
                              </m:r>
                            </m:den>
                          </m:f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−1.78552+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19.83932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1.0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−.89276+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9.91964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1.0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000" i="1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−8+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2.8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−2.67828+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29.7589</m:t>
                            </m:r>
                          </m:e>
                        </m:d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28.5847∠−84.624°</m:t>
                        </m:r>
                      </m:den>
                    </m:f>
                    <m:r>
                      <a:rPr lang="en-US" sz="2000" i="1">
                        <a:latin typeface="Cambria Math"/>
                      </a:rPr>
                      <m:t>=0.96132∠−16.543°</m:t>
                    </m:r>
                  </m:oMath>
                </a14:m>
                <a:r>
                  <a:rPr lang="en-US" sz="2000" dirty="0"/>
                  <a:t> per unit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90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Gauss-Seidel Worked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 smtClean="0"/>
                  <a:t>Now recalculate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 smtClean="0"/>
                  <a:t> using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 smtClean="0"/>
                  <a:t> =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0.96132∠16.543°</m:t>
                    </m:r>
                  </m:oMath>
                </a14:m>
                <a:r>
                  <a:rPr lang="en-US" sz="2000" dirty="0" smtClean="0"/>
                  <a:t> in place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sz="2000" i="1">
                        <a:latin typeface="Cambria Math"/>
                      </a:rPr>
                      <m:t>(0)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28.5847∠−84.624°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−8+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2.8</m:t>
                            </m:r>
                          </m:num>
                          <m:den>
                            <m:r>
                              <a:rPr lang="en-US" sz="2000" i="1">
                                <a:latin typeface="Cambria Math"/>
                              </a:rPr>
                              <m:t>0.96132∠16.543°</m:t>
                            </m:r>
                          </m:den>
                        </m:f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−2.67828+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29.75829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i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−4.4698−</m:t>
                        </m:r>
                        <m:r>
                          <a:rPr lang="en-US" sz="2000" i="1">
                            <a:latin typeface="Cambria Math"/>
                          </a:rPr>
                          <m:t>𝑗</m:t>
                        </m:r>
                        <m:r>
                          <a:rPr lang="en-US" sz="2000" i="1">
                            <a:latin typeface="Cambria Math"/>
                          </a:rPr>
                          <m:t>24.5973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28.5847∠−84.624°</m:t>
                        </m:r>
                      </m:den>
                    </m:f>
                    <m:r>
                      <a:rPr lang="en-US" sz="2000" i="1">
                        <a:latin typeface="Cambria Math"/>
                      </a:rPr>
                      <m:t>=0.87460∠−15.675°</m:t>
                    </m:r>
                  </m:oMath>
                </a14:m>
                <a:r>
                  <a:rPr lang="en-US" sz="2000" dirty="0"/>
                  <a:t> per unit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2000" dirty="0" smtClean="0"/>
                  <a:t>After performing computations at buses 3, 4, and 5, the first Guess-Seidel iteration will be complete.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61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Newton Raphson Worked Example</a:t>
            </a:r>
            <a:br>
              <a:rPr lang="en-US" dirty="0" smtClean="0"/>
            </a:br>
            <a:endParaRPr lang="en-US" sz="1300" dirty="0"/>
          </a:p>
        </p:txBody>
      </p:sp>
      <p:graphicFrame>
        <p:nvGraphicFramePr>
          <p:cNvPr id="136199" name="Object 7"/>
          <p:cNvGraphicFramePr>
            <a:graphicFrameLocks noGrp="1" noChangeAspect="1"/>
          </p:cNvGraphicFramePr>
          <p:nvPr>
            <p:ph sz="half" idx="1"/>
          </p:nvPr>
        </p:nvGraphicFramePr>
        <p:xfrm>
          <a:off x="457200" y="2800350"/>
          <a:ext cx="4038600" cy="212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6" name="Visio" r:id="rId3" imgW="4704486" imgH="2475637" progId="Visio.Drawing.11">
                  <p:embed/>
                </p:oleObj>
              </mc:Choice>
              <mc:Fallback>
                <p:oleObj name="Visio" r:id="rId3" imgW="4704486" imgH="247563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800350"/>
                        <a:ext cx="4038600" cy="212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This is a transmission level system.</a:t>
            </a:r>
          </a:p>
          <a:p>
            <a:pPr lvl="1"/>
            <a:r>
              <a:rPr lang="en-US" sz="1800" dirty="0" smtClean="0"/>
              <a:t>3 nodes</a:t>
            </a:r>
          </a:p>
          <a:p>
            <a:pPr lvl="1"/>
            <a:r>
              <a:rPr lang="en-US" sz="1800" dirty="0" smtClean="0"/>
              <a:t>2 generators</a:t>
            </a:r>
          </a:p>
          <a:p>
            <a:pPr lvl="1"/>
            <a:r>
              <a:rPr lang="en-US" sz="1800" dirty="0" smtClean="0"/>
              <a:t>1 load</a:t>
            </a:r>
          </a:p>
          <a:p>
            <a:endParaRPr lang="en-US" sz="2000" dirty="0" smtClean="0"/>
          </a:p>
          <a:p>
            <a:r>
              <a:rPr lang="en-US" sz="2000" dirty="0" smtClean="0"/>
              <a:t>The transmission lines are assumed to be purely inductive, with no resistance.</a:t>
            </a:r>
          </a:p>
          <a:p>
            <a:endParaRPr lang="en-US" sz="2000" dirty="0" smtClean="0"/>
          </a:p>
          <a:p>
            <a:r>
              <a:rPr lang="en-US" sz="2000" dirty="0" smtClean="0"/>
              <a:t>Node types:</a:t>
            </a:r>
          </a:p>
          <a:p>
            <a:pPr lvl="1"/>
            <a:r>
              <a:rPr lang="en-US" sz="1600" dirty="0" smtClean="0"/>
              <a:t>Node1 :Swing bus</a:t>
            </a:r>
          </a:p>
          <a:p>
            <a:pPr lvl="1"/>
            <a:r>
              <a:rPr lang="en-US" sz="1600" dirty="0" smtClean="0"/>
              <a:t>Node 2: PV bus</a:t>
            </a:r>
          </a:p>
          <a:p>
            <a:pPr lvl="1"/>
            <a:r>
              <a:rPr lang="en-US" sz="1600" dirty="0" smtClean="0"/>
              <a:t>Node 3: PQ bus</a:t>
            </a: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6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 Raphson Worked </a:t>
            </a:r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139271" name="Object 7"/>
          <p:cNvGraphicFramePr>
            <a:graphicFrameLocks noGrp="1" noChangeAspect="1"/>
          </p:cNvGraphicFramePr>
          <p:nvPr>
            <p:ph sz="half" idx="1"/>
          </p:nvPr>
        </p:nvGraphicFramePr>
        <p:xfrm>
          <a:off x="2422525" y="405923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14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4059238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80" name="Rectangle 1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927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425601"/>
              </p:ext>
            </p:extLst>
          </p:nvPr>
        </p:nvGraphicFramePr>
        <p:xfrm>
          <a:off x="2219325" y="1716088"/>
          <a:ext cx="3916363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15" name="Equation" r:id="rId5" imgW="1866600" imgH="482400" progId="Equation.3">
                  <p:embed/>
                </p:oleObj>
              </mc:Choice>
              <mc:Fallback>
                <p:oleObj name="Equation" r:id="rId5" imgW="18666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325" y="1716088"/>
                        <a:ext cx="3916363" cy="10080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998649"/>
              </p:ext>
            </p:extLst>
          </p:nvPr>
        </p:nvGraphicFramePr>
        <p:xfrm>
          <a:off x="3124200" y="3047999"/>
          <a:ext cx="1965255" cy="1277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16" name="Equation" r:id="rId7" imgW="1167893" imgH="761669" progId="Equation.3">
                  <p:embed/>
                </p:oleObj>
              </mc:Choice>
              <mc:Fallback>
                <p:oleObj name="Equation" r:id="rId7" imgW="1167893" imgH="7616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047999"/>
                        <a:ext cx="1965255" cy="127769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82" name="Rectangle 18"/>
          <p:cNvSpPr>
            <a:spLocks noChangeArrowheads="1"/>
          </p:cNvSpPr>
          <p:nvPr/>
        </p:nvSpPr>
        <p:spPr bwMode="auto">
          <a:xfrm>
            <a:off x="0" y="3467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927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911417"/>
              </p:ext>
            </p:extLst>
          </p:nvPr>
        </p:nvGraphicFramePr>
        <p:xfrm>
          <a:off x="3048000" y="4876800"/>
          <a:ext cx="268446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17" name="Equation" r:id="rId9" imgW="1536480" imgH="457200" progId="Equation.3">
                  <p:embed/>
                </p:oleObj>
              </mc:Choice>
              <mc:Fallback>
                <p:oleObj name="Equation" r:id="rId9" imgW="15364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876800"/>
                        <a:ext cx="2684462" cy="7969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83" name="Rectangle 19"/>
          <p:cNvSpPr>
            <a:spLocks noChangeArrowheads="1"/>
          </p:cNvSpPr>
          <p:nvPr/>
        </p:nvSpPr>
        <p:spPr bwMode="auto">
          <a:xfrm>
            <a:off x="0" y="3924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9285" name="Rectangle 21"/>
          <p:cNvSpPr>
            <a:spLocks noChangeArrowheads="1"/>
          </p:cNvSpPr>
          <p:nvPr/>
        </p:nvSpPr>
        <p:spPr bwMode="auto">
          <a:xfrm>
            <a:off x="0" y="2781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772400" y="2057399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(46)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72400" y="3505199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(47)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72400" y="5105399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(48)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7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 Raphson Worked </a:t>
            </a:r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149508" name="Object 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32640019"/>
              </p:ext>
            </p:extLst>
          </p:nvPr>
        </p:nvGraphicFramePr>
        <p:xfrm>
          <a:off x="2743200" y="2743200"/>
          <a:ext cx="3810000" cy="882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94" name="Equation" r:id="rId3" imgW="2082600" imgH="482400" progId="Equation.3">
                  <p:embed/>
                </p:oleObj>
              </mc:Choice>
              <mc:Fallback>
                <p:oleObj name="Equation" r:id="rId3" imgW="20826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743200"/>
                        <a:ext cx="3810000" cy="88211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0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2292350" y="4038600"/>
          <a:ext cx="4711700" cy="187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95" name="Equation" r:id="rId5" imgW="3263760" imgH="1295280" progId="Equation.3">
                  <p:embed/>
                </p:oleObj>
              </mc:Choice>
              <mc:Fallback>
                <p:oleObj name="Equation" r:id="rId5" imgW="3263760" imgH="1295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350" y="4038600"/>
                        <a:ext cx="4711700" cy="187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77200" y="30480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(49)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53400" y="48006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(50)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60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69" name="Rectangle 16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 Raphson Worked </a:t>
            </a: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45568" name="Picture 160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371600" y="3203448"/>
            <a:ext cx="6364288" cy="1165225"/>
          </a:xfrm>
          <a:noFill/>
          <a:ln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92089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14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1 - Review of balanced power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Review of balanced power </a:t>
            </a:r>
            <a:r>
              <a:rPr lang="en-US" b="1" u="sng" dirty="0" smtClean="0"/>
              <a:t>flow</a:t>
            </a:r>
          </a:p>
          <a:p>
            <a:pPr lvl="1"/>
            <a:r>
              <a:rPr lang="en-US" sz="2400" dirty="0"/>
              <a:t>Gauss </a:t>
            </a:r>
            <a:r>
              <a:rPr lang="en-US" sz="2400" dirty="0" smtClean="0"/>
              <a:t>Iterative Technique</a:t>
            </a:r>
            <a:endParaRPr lang="en-US" sz="2400" dirty="0"/>
          </a:p>
          <a:p>
            <a:pPr lvl="1"/>
            <a:r>
              <a:rPr lang="en-US" sz="2400" dirty="0"/>
              <a:t>Gauss-Seidel Iterative </a:t>
            </a:r>
            <a:r>
              <a:rPr lang="en-US" sz="2400" dirty="0" smtClean="0"/>
              <a:t>Technique </a:t>
            </a:r>
          </a:p>
          <a:p>
            <a:pPr lvl="1"/>
            <a:r>
              <a:rPr lang="en-US" sz="2400" dirty="0" smtClean="0"/>
              <a:t>Newton </a:t>
            </a:r>
            <a:r>
              <a:rPr lang="en-US" sz="2400" dirty="0"/>
              <a:t>Raphson</a:t>
            </a:r>
          </a:p>
          <a:p>
            <a:pPr lvl="1"/>
            <a:r>
              <a:rPr lang="en-US" sz="2400" b="1" u="sng" dirty="0"/>
              <a:t>Fast Decoupled </a:t>
            </a:r>
          </a:p>
          <a:p>
            <a:pPr lvl="1"/>
            <a:r>
              <a:rPr lang="en-US" sz="2400" dirty="0"/>
              <a:t>DC Power Flow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1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69" name="Rectangle 161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Fast Decoupled Power Flow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382000" cy="5486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As described in the Newton Raphson section, the Jacobian Matrix can be expressed as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0">
                          <a:latin typeface="Cambria Math"/>
                        </a:rPr>
                        <m:t>𝐉</m:t>
                      </m:r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𝜕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𝜕𝜃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𝜕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𝜕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𝑉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𝜕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𝑄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𝜕𝜃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𝜕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𝑄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𝜕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𝑉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The values of the off-diagonal sub-matrices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</a:rPr>
                              <m:t>𝑉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and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</a:rPr>
                              <m:t>𝑄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𝜕𝜃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are small and can be approximated to zero.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Hence, the power flow problem can be decoupled.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382000" cy="5486400"/>
              </a:xfrm>
              <a:blipFill rotWithShape="1">
                <a:blip r:embed="rId2"/>
                <a:stretch>
                  <a:fillRect l="-945" t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8153400" y="24384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(51)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2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82000" cy="808038"/>
          </a:xfrm>
        </p:spPr>
        <p:txBody>
          <a:bodyPr>
            <a:normAutofit/>
          </a:bodyPr>
          <a:lstStyle/>
          <a:p>
            <a:pPr lvl="1"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Power Injections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Box 115"/>
          <p:cNvSpPr txBox="1">
            <a:spLocks noChangeArrowheads="1"/>
          </p:cNvSpPr>
          <p:nvPr/>
        </p:nvSpPr>
        <p:spPr bwMode="auto">
          <a:xfrm>
            <a:off x="304800" y="1226403"/>
            <a:ext cx="838200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Injection of power at a node is from the perspective of the interconnecting transmission system.</a:t>
            </a:r>
            <a:endParaRPr 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positive injection indicates generated power.</a:t>
            </a:r>
          </a:p>
          <a:p>
            <a:pPr marL="800100" lvl="1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negative injection indicates consumed power.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en-US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node injections are generally known for all but one bus in advance.  This is known as the swing or slack bus.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en-US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net complex power injected into 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bus is given by</a:t>
            </a:r>
            <a:endParaRPr lang="en-US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Box 118"/>
          <p:cNvSpPr txBox="1">
            <a:spLocks noChangeArrowheads="1"/>
          </p:cNvSpPr>
          <p:nvPr/>
        </p:nvSpPr>
        <p:spPr bwMode="auto">
          <a:xfrm>
            <a:off x="0" y="4900155"/>
            <a:ext cx="9220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where complex power supplied by the generator is:</a:t>
            </a:r>
          </a:p>
        </p:txBody>
      </p:sp>
      <p:sp>
        <p:nvSpPr>
          <p:cNvPr id="10" name="Text Box 119"/>
          <p:cNvSpPr txBox="1">
            <a:spLocks noChangeArrowheads="1"/>
          </p:cNvSpPr>
          <p:nvPr/>
        </p:nvSpPr>
        <p:spPr bwMode="auto">
          <a:xfrm>
            <a:off x="0" y="5738355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and the complex power consumed by the loads 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0" y="4267200"/>
                <a:ext cx="9144000" cy="4135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𝑗𝑄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𝐺𝑖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𝐷𝑖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𝑗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𝐺𝑖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𝐷𝑖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	                 (1)</a:t>
                </a: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67200"/>
                <a:ext cx="9144000" cy="413511"/>
              </a:xfrm>
              <a:prstGeom prst="rect">
                <a:avLst/>
              </a:prstGeom>
              <a:blipFill rotWithShape="1">
                <a:blip r:embed="rId3"/>
                <a:stretch>
                  <a:fillRect t="-8824" b="-2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0" y="5281155"/>
                <a:ext cx="91440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000" dirty="0" smtClean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𝐺𝑖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𝐺𝑖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𝑗𝑄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𝐺𝑖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			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	   (2)</a:t>
                </a: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81155"/>
                <a:ext cx="9144000" cy="400110"/>
              </a:xfrm>
              <a:prstGeom prst="rect">
                <a:avLst/>
              </a:prstGeom>
              <a:blipFill rotWithShape="1">
                <a:blip r:embed="rId4"/>
                <a:stretch>
                  <a:fillRect t="-909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0" y="6119355"/>
                <a:ext cx="91440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𝐷𝑖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𝐷𝑖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𝑗𝑄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𝐷𝑖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				   (3)</a:t>
                </a: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119355"/>
                <a:ext cx="9144000" cy="400110"/>
              </a:xfrm>
              <a:prstGeom prst="rect">
                <a:avLst/>
              </a:prstGeom>
              <a:blipFill rotWithShape="1">
                <a:blip r:embed="rId5"/>
                <a:stretch>
                  <a:fillRect t="-9231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/>
              <a:t>6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8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3" grpId="0"/>
      <p:bldP spid="1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69" name="Rectangle 161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Fast Decoupled Power Flow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19200"/>
                <a:ext cx="8881844" cy="4973972"/>
              </a:xfrm>
            </p:spPr>
            <p:txBody>
              <a:bodyPr/>
              <a:lstStyle/>
              <a:p>
                <a:r>
                  <a:rPr lang="en-US" dirty="0" smtClean="0"/>
                  <a:t>Substitute approximations into Eq. (48).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𝑃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𝜕𝜃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𝑄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𝛿𝜕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𝑉</m:t>
                                      </m:r>
                                    </m:den>
                                  </m:f>
                                </m:e>
                              </m:d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∆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𝜃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∆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𝑉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∆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𝑃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∆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𝑄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 smtClean="0"/>
                  <a:t>Then,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𝜕𝜃</m:t>
                              </m:r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∆</m:t>
                          </m:r>
                          <m:r>
                            <a:rPr lang="en-US" sz="2000" i="1">
                              <a:latin typeface="Cambria Math"/>
                            </a:rPr>
                            <m:t>𝜃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∆</m:t>
                          </m:r>
                          <m:r>
                            <a:rPr lang="en-US" sz="2000" i="1">
                              <a:latin typeface="Cambria Math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𝑄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𝑉</m:t>
                              </m:r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∆</m:t>
                          </m:r>
                          <m:r>
                            <a:rPr lang="en-US" sz="2000" i="1">
                              <a:latin typeface="Cambria Math"/>
                            </a:rPr>
                            <m:t>𝑉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∆</m:t>
                          </m:r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19200"/>
                <a:ext cx="8881844" cy="4973972"/>
              </a:xfrm>
              <a:blipFill rotWithShape="1">
                <a:blip r:embed="rId2"/>
                <a:stretch>
                  <a:fillRect l="-96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8001000" y="487680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(52)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5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69" name="Rectangle 16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Decoupled Power Flow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Further assumptions can be made about the terms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𝜕𝜃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</a:rPr>
                              <m:t>𝑄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</a:rPr>
                              <m:t>𝑉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Usually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terms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𝑏𝑢𝑠</m:t>
                        </m:r>
                      </m:sub>
                    </m:sSub>
                  </m:oMath>
                </a14:m>
                <a:r>
                  <a:rPr lang="en-US" dirty="0" smtClean="0"/>
                  <a:t> are smaller than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and can be ignored.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All per unit bus voltage magnitudes are considered approximately equal and difference between bus angles are considered small.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88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52400" y="1600200"/>
                <a:ext cx="8686800" cy="35061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itchFamily="2" charset="2"/>
                  <a:buChar char="Ø"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Then, the diagonal terms of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𝑃</m:t>
                            </m:r>
                          </m:num>
                          <m:den>
                            <m:r>
                              <a:rPr lang="en-US" sz="2000" i="1">
                                <a:latin typeface="Cambria Math"/>
                              </a:rPr>
                              <m:t>𝜕𝜃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and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𝑄</m:t>
                            </m:r>
                          </m:num>
                          <m:den>
                            <m:r>
                              <a:rPr lang="en-US" sz="2000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𝑉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can be written as: </a:t>
                </a:r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>
                  <a:buFont typeface="Wingdings" pitchFamily="2" charset="2"/>
                  <a:buChar char="Ø"/>
                </a:pPr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>
                  <a:buFont typeface="Wingdings" pitchFamily="2" charset="2"/>
                  <a:buChar char="Ø"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 smtClean="0"/>
                  <a:t>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𝑖𝑖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≈</m:t>
                    </m:r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/>
                          </a:rPr>
                          <m:t>𝑘</m:t>
                        </m:r>
                        <m:r>
                          <a:rPr lang="en-US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𝑖𝑘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𝑖𝑖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≈−</m:t>
                        </m:r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         (53)</a:t>
                </a:r>
              </a:p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									</a:t>
                </a:r>
              </a:p>
              <a:p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𝜕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0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𝑖𝑖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/>
                      </a:rPr>
                      <m:t>≈−</m:t>
                    </m:r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/>
                          </a:rPr>
                          <m:t>𝑘</m:t>
                        </m:r>
                        <m:r>
                          <a:rPr lang="en-US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𝑖𝑘</m:t>
                            </m:r>
                          </m:sub>
                        </m:sSub>
                      </m:e>
                    </m:nary>
                    <m:r>
                      <a:rPr lang="en-US" sz="2000" i="1">
                        <a:latin typeface="Cambria Math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≈−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                 (54)</a:t>
                </a:r>
              </a:p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									</a:t>
                </a: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600200"/>
                <a:ext cx="8686800" cy="3506153"/>
              </a:xfrm>
              <a:prstGeom prst="rect">
                <a:avLst/>
              </a:prstGeom>
              <a:blipFill rotWithShape="1">
                <a:blip r:embed="rId2"/>
                <a:stretch>
                  <a:fillRect l="-912" t="-696" r="-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161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Fast Decoupled Power Flow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2945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6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04800" y="1514428"/>
                <a:ext cx="8534400" cy="36296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itchFamily="2" charset="2"/>
                  <a:buChar char="Ø"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The off-diagonal terms of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𝑃</m:t>
                            </m:r>
                          </m:num>
                          <m:den>
                            <m:r>
                              <a:rPr lang="en-US" sz="2000" i="1">
                                <a:latin typeface="Cambria Math"/>
                              </a:rPr>
                              <m:t>𝜕𝜃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and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𝑄</m:t>
                            </m:r>
                          </m:num>
                          <m:den>
                            <m:r>
                              <a:rPr lang="en-US" sz="2000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𝑉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can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be written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as: </a:t>
                </a:r>
              </a:p>
              <a:p>
                <a:pPr marL="342900" indent="-342900">
                  <a:buFont typeface="Wingdings" pitchFamily="2" charset="2"/>
                  <a:buChar char="Ø"/>
                </a:pPr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endParaRPr lang="en-US" sz="2000" i="1" dirty="0" smtClean="0">
                  <a:latin typeface="Cambria Math"/>
                </a:endParaRPr>
              </a:p>
              <a:p>
                <a:pPr algn="ctr"/>
                <a:endParaRPr lang="en-US" sz="20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func>
                          <m:func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func>
                          </m:e>
                        </m:func>
                      </m:e>
                    </m:d>
                    <m:r>
                      <a:rPr lang="en-US" sz="2000" i="1">
                        <a:latin typeface="Cambria Math"/>
                      </a:rPr>
                      <m:t>≈−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                        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𝜕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000" i="1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func>
                          <m:func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func>
                          </m:e>
                        </m:func>
                      </m:e>
                    </m:d>
                    <m:r>
                      <a:rPr lang="en-US" sz="2000" i="1">
                        <a:latin typeface="Cambria Math"/>
                      </a:rPr>
                      <m:t>≈−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	 </a:t>
                </a:r>
                <a:r>
                  <a:rPr lang="en-US" sz="2000" dirty="0" smtClean="0"/>
                  <a:t>  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(55) </a:t>
                </a:r>
              </a:p>
              <a:p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514428"/>
                <a:ext cx="8534400" cy="3629648"/>
              </a:xfrm>
              <a:prstGeom prst="rect">
                <a:avLst/>
              </a:prstGeom>
              <a:blipFill rotWithShape="1">
                <a:blip r:embed="rId2"/>
                <a:stretch>
                  <a:fillRect l="-929" t="-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161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Fast Decoupled Power Flow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7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04800" y="1219200"/>
                <a:ext cx="8839200" cy="41222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itchFamily="2" charset="2"/>
                  <a:buChar char="Ø"/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Consider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𝐕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≜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𝐁</m:t>
                    </m:r>
                    <m:r>
                      <a:rPr lang="en-US" sz="2000" i="1">
                        <a:latin typeface="Cambria Math"/>
                      </a:rPr>
                      <m:t>≜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sz="2000" i="1">
                            <a:latin typeface="Cambria Math"/>
                          </a:rPr>
                          <m:t>  ⋯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342900" indent="-342900">
                  <a:buFont typeface="Wingdings" pitchFamily="2" charset="2"/>
                  <a:buChar char="Ø"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where </a:t>
                </a:r>
                <a:r>
                  <a:rPr lang="en-US" sz="2000" b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may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obtained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>
                            <a:latin typeface="Cambria Math"/>
                          </a:rPr>
                          <m:t>𝐘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𝑏𝑢𝑠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by stripping away the first row and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column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and then taking the imaginary part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Then,</a:t>
                </a: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𝜕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𝜕𝜃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/>
                            </a:rPr>
                            <m:t>𝐕</m:t>
                          </m:r>
                        </m:e>
                      </m:d>
                      <m:r>
                        <a:rPr lang="en-US" sz="2000" b="1">
                          <a:latin typeface="Cambria Math"/>
                        </a:rPr>
                        <m:t>𝐁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/>
                            </a:rPr>
                            <m:t>𝐕</m:t>
                          </m:r>
                        </m:e>
                      </m:d>
                    </m:oMath>
                  </m:oMathPara>
                </a14:m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𝜕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𝑄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𝜕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/>
                            </a:rPr>
                            <m:t>𝐕</m:t>
                          </m:r>
                        </m:e>
                      </m:d>
                      <m:r>
                        <a:rPr lang="en-US" sz="2000" b="1">
                          <a:latin typeface="Cambria Math"/>
                        </a:rPr>
                        <m:t>𝐁</m:t>
                      </m:r>
                    </m:oMath>
                  </m:oMathPara>
                </a14:m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219200"/>
                <a:ext cx="8839200" cy="4122282"/>
              </a:xfrm>
              <a:prstGeom prst="rect">
                <a:avLst/>
              </a:prstGeom>
              <a:blipFill rotWithShape="1">
                <a:blip r:embed="rId2"/>
                <a:stretch>
                  <a:fillRect l="-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161"/>
          <p:cNvSpPr txBox="1">
            <a:spLocks noChangeArrowheads="1"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 smtClean="0"/>
              <a:t>Fast Decoupled Power Flow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63619" y="470529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(56)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9925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64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685800"/>
                <a:ext cx="9144000" cy="5355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Substitute into equation (52) to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get</a:t>
                </a:r>
              </a:p>
              <a:p>
                <a:pPr marL="457200" indent="-457200">
                  <a:buFont typeface="Wingdings" pitchFamily="2" charset="2"/>
                  <a:buChar char="Ø"/>
                </a:pPr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/>
                            </a:rPr>
                            <m:t>𝐕</m:t>
                          </m:r>
                        </m:e>
                      </m:d>
                      <m:r>
                        <a:rPr lang="en-US" sz="2000" b="1">
                          <a:latin typeface="Cambria Math"/>
                        </a:rPr>
                        <m:t>𝐁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/>
                            </a:rPr>
                            <m:t>𝐕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∆</m:t>
                          </m:r>
                          <m:r>
                            <a:rPr lang="en-US" sz="2000" i="1">
                              <a:latin typeface="Cambria Math"/>
                            </a:rPr>
                            <m:t>𝜃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∆</m:t>
                          </m:r>
                          <m:r>
                            <a:rPr lang="en-US" sz="2000" i="1">
                              <a:latin typeface="Cambria Math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/>
                            </a:rPr>
                            <m:t>𝐕</m:t>
                          </m:r>
                        </m:e>
                      </m:d>
                      <m:r>
                        <a:rPr lang="en-US" sz="2000" b="1">
                          <a:latin typeface="Cambria Math"/>
                        </a:rPr>
                        <m:t>𝐁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∆</m:t>
                          </m:r>
                          <m:r>
                            <a:rPr lang="en-US" sz="2000" i="1">
                              <a:latin typeface="Cambria Math"/>
                            </a:rPr>
                            <m:t>𝑉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∆</m:t>
                          </m:r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Because of the assumption that all per unit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are equal, assume the second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</a:rPr>
                          <m:t>𝐕</m:t>
                        </m:r>
                      </m:e>
                    </m:d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in (57) is the identity matrix. </a:t>
                </a:r>
              </a:p>
              <a:p>
                <a:pPr marL="342900" indent="-342900">
                  <a:buFont typeface="Wingdings" pitchFamily="2" charset="2"/>
                  <a:buChar char="Ø"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Thus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−</m:t>
                      </m:r>
                      <m:r>
                        <a:rPr lang="en-US" sz="2000" b="1" i="1">
                          <a:latin typeface="Cambria Math"/>
                        </a:rPr>
                        <m:t>𝐁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∆</m:t>
                          </m:r>
                          <m:r>
                            <a:rPr lang="en-US" sz="2000" i="1">
                              <a:latin typeface="Cambria Math"/>
                            </a:rPr>
                            <m:t>𝜃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𝐕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∆</m:t>
                          </m:r>
                          <m:r>
                            <a:rPr lang="en-US" sz="2000" i="1">
                              <a:latin typeface="Cambria Math"/>
                            </a:rPr>
                            <m:t>𝑃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∆</m:t>
                          </m:r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−</m:t>
                    </m:r>
                    <m:r>
                      <a:rPr lang="en-US" sz="2000" b="1" i="1">
                        <a:latin typeface="Cambria Math"/>
                      </a:rPr>
                      <m:t>𝐁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∆</m:t>
                        </m:r>
                        <m:r>
                          <a:rPr lang="en-US" sz="2000" i="1">
                            <a:latin typeface="Cambria Math"/>
                          </a:rPr>
                          <m:t>𝑉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𝐕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∆</m:t>
                        </m:r>
                        <m:r>
                          <a:rPr lang="en-US" sz="2000" i="1">
                            <a:latin typeface="Cambria Math"/>
                          </a:rPr>
                          <m:t>𝑄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∆</m:t>
                        </m:r>
                        <m:acc>
                          <m:accPr>
                            <m:chr m:val="̃"/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𝑄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algn="ctr"/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Note that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∆</m:t>
                        </m:r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∆</m:t>
                        </m:r>
                        <m:acc>
                          <m:accPr>
                            <m:chr m:val="̃"/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𝑄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are just scaled versions of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∆</m:t>
                        </m:r>
                        <m:r>
                          <a:rPr lang="en-US" sz="2400" i="1">
                            <a:latin typeface="Cambria Math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∆</m:t>
                        </m:r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85800"/>
                <a:ext cx="9144000" cy="5355697"/>
              </a:xfrm>
              <a:prstGeom prst="rect">
                <a:avLst/>
              </a:prstGeom>
              <a:blipFill rotWithShape="1">
                <a:blip r:embed="rId2"/>
                <a:stretch>
                  <a:fillRect l="-867" t="-911" b="-1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161"/>
          <p:cNvSpPr txBox="1">
            <a:spLocks noChangeArrowheads="1"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 smtClean="0"/>
              <a:t>Fast Decoupled Power Flow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0" y="1718246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(57)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0" y="48768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(58)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79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69" name="Rectangle 16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Decoupled Power 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An important observation is that </a:t>
            </a:r>
            <a:r>
              <a:rPr lang="en-US" b="1" dirty="0" smtClean="0"/>
              <a:t>B</a:t>
            </a:r>
            <a:r>
              <a:rPr lang="en-US" dirty="0" smtClean="0"/>
              <a:t> is a constant matrix, independent of iteration count. Thus, only one matrix inversion of </a:t>
            </a:r>
            <a:r>
              <a:rPr lang="en-US" b="1" dirty="0" smtClean="0"/>
              <a:t>B</a:t>
            </a:r>
            <a:r>
              <a:rPr lang="en-US" dirty="0" smtClean="0"/>
              <a:t> is required. </a:t>
            </a:r>
          </a:p>
          <a:p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equations are known as the </a:t>
            </a:r>
            <a:r>
              <a:rPr lang="en-US" i="1" dirty="0"/>
              <a:t>fast-decoupled</a:t>
            </a:r>
            <a:r>
              <a:rPr lang="en-US" dirty="0"/>
              <a:t> power flow </a:t>
            </a:r>
            <a:r>
              <a:rPr lang="en-US" dirty="0" smtClean="0"/>
              <a:t>equations and this is most commonly used as the power flow solver in commercial packages.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46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1 - Review of balanced power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Review of balanced power </a:t>
            </a:r>
            <a:r>
              <a:rPr lang="en-US" b="1" u="sng" dirty="0" smtClean="0"/>
              <a:t>flow</a:t>
            </a:r>
          </a:p>
          <a:p>
            <a:pPr lvl="1"/>
            <a:r>
              <a:rPr lang="en-US" sz="2400" dirty="0"/>
              <a:t>Gauss </a:t>
            </a:r>
            <a:r>
              <a:rPr lang="en-US" sz="2400" dirty="0" smtClean="0"/>
              <a:t>Iterative Technique</a:t>
            </a:r>
            <a:endParaRPr lang="en-US" sz="2400" dirty="0"/>
          </a:p>
          <a:p>
            <a:pPr lvl="1"/>
            <a:r>
              <a:rPr lang="en-US" sz="2400" dirty="0"/>
              <a:t>Gauss-Seidel Iterative </a:t>
            </a:r>
            <a:r>
              <a:rPr lang="en-US" sz="2400" dirty="0" smtClean="0"/>
              <a:t>Technique </a:t>
            </a:r>
          </a:p>
          <a:p>
            <a:pPr lvl="1"/>
            <a:r>
              <a:rPr lang="en-US" sz="2400" dirty="0" smtClean="0"/>
              <a:t>Newton </a:t>
            </a:r>
            <a:r>
              <a:rPr lang="en-US" sz="2400" dirty="0"/>
              <a:t>Raphson</a:t>
            </a:r>
          </a:p>
          <a:p>
            <a:pPr lvl="1"/>
            <a:r>
              <a:rPr lang="en-US" sz="2400" dirty="0"/>
              <a:t>Fast Decoupled </a:t>
            </a:r>
          </a:p>
          <a:p>
            <a:pPr lvl="1"/>
            <a:r>
              <a:rPr lang="en-US" sz="2400" b="1" u="sng" dirty="0"/>
              <a:t>DC Power Flow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1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69" name="Rectangle 16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Power Flow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DC powerflow is a non-iterative solution because of various assumptions.</a:t>
                </a:r>
              </a:p>
              <a:p>
                <a:pPr lvl="1"/>
                <a:r>
                  <a:rPr lang="en-US" dirty="0" smtClean="0"/>
                  <a:t>Reactive power flows are ignored.</a:t>
                </a:r>
              </a:p>
              <a:p>
                <a:pPr lvl="1"/>
                <a:r>
                  <a:rPr lang="en-US" dirty="0" smtClean="0"/>
                  <a:t>All node voltages are assumed to be 1 per unit.</a:t>
                </a:r>
              </a:p>
              <a:p>
                <a:pPr lvl="1"/>
                <a:r>
                  <a:rPr lang="en-US" dirty="0" smtClean="0"/>
                  <a:t>The entire problem reduced to a single set of linear equations:</a:t>
                </a:r>
              </a:p>
              <a:p>
                <a:pPr lvl="1"/>
                <a:endParaRPr lang="en-US" dirty="0"/>
              </a:p>
              <a:p>
                <a:pPr marL="1371600" lvl="3" indent="0">
                  <a:buNone/>
                </a:pPr>
                <a:r>
                  <a:rPr lang="en-US" sz="2400" dirty="0" smtClean="0">
                    <a:ea typeface="Cambria Math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 smtClean="0"/>
                  <a:t>P</a:t>
                </a:r>
              </a:p>
              <a:p>
                <a:pPr marL="457200"/>
                <a:endParaRPr lang="en-US" dirty="0" smtClean="0"/>
              </a:p>
              <a:p>
                <a:pPr marL="457200"/>
                <a:r>
                  <a:rPr lang="en-US" dirty="0" smtClean="0"/>
                  <a:t>The </a:t>
                </a:r>
                <a:r>
                  <a:rPr lang="en-US" dirty="0"/>
                  <a:t>name DC Power Flow is derived from the fact that the equations are linear and the solution of the equations is real </a:t>
                </a:r>
                <a:r>
                  <a:rPr lang="en-US" dirty="0" smtClean="0"/>
                  <a:t>power.</a:t>
                </a:r>
              </a:p>
              <a:p>
                <a:pPr marL="457200"/>
                <a:endParaRPr lang="en-US" dirty="0" smtClean="0"/>
              </a:p>
              <a:p>
                <a:pPr marL="457200"/>
                <a:r>
                  <a:rPr lang="en-US" dirty="0" smtClean="0"/>
                  <a:t>DC Power Flow is used in Optimal Power Flow (OPF) solvers, Location Marginal Price (LMP) solvers, and Contingency Analysis (CA).</a:t>
                </a: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  <a:blipFill rotWithShape="1">
                <a:blip r:embed="rId2"/>
                <a:stretch>
                  <a:fillRect l="-741" t="-706" r="-593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8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2 - Forward </a:t>
            </a:r>
            <a:r>
              <a:rPr lang="en-US" dirty="0" smtClean="0"/>
              <a:t>Backward </a:t>
            </a:r>
            <a:r>
              <a:rPr lang="en-US" dirty="0"/>
              <a:t>Sweep (FBS)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distribution level the assumption of a three phase balanced system is not longer appropriate.</a:t>
            </a:r>
          </a:p>
          <a:p>
            <a:endParaRPr lang="en-US" dirty="0"/>
          </a:p>
          <a:p>
            <a:r>
              <a:rPr lang="en-US" dirty="0"/>
              <a:t>For distribution feeders which are generally operated in a radial configuration, the FBS method is an effective unbalanced power flow solution method. </a:t>
            </a:r>
          </a:p>
          <a:p>
            <a:endParaRPr lang="en-US" dirty="0"/>
          </a:p>
          <a:p>
            <a:r>
              <a:rPr lang="en-US" dirty="0"/>
              <a:t>The FBS method will not work for a looped or meshed system.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9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Network Formulation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addition to the power injections that occur due to the generators and the loads, power flows into and out of each node on the interconnecting lines.</a:t>
            </a:r>
          </a:p>
          <a:p>
            <a:endParaRPr lang="en-US" dirty="0" smtClean="0"/>
          </a:p>
          <a:p>
            <a:r>
              <a:rPr lang="en-US" dirty="0" smtClean="0"/>
              <a:t>These flows are not injections from the perspective of the transmission system, they are simple flows between nodes.</a:t>
            </a:r>
          </a:p>
          <a:p>
            <a:endParaRPr lang="en-US" dirty="0"/>
          </a:p>
          <a:p>
            <a:r>
              <a:rPr lang="en-US" dirty="0" smtClean="0"/>
              <a:t>Given the voltage and angle at the nodes on either end of a line, the flows can be determined.</a:t>
            </a:r>
          </a:p>
          <a:p>
            <a:endParaRPr lang="en-US" dirty="0"/>
          </a:p>
          <a:p>
            <a:r>
              <a:rPr lang="en-US" dirty="0" smtClean="0"/>
              <a:t>Because of the potentially large number of nodes and links, these equations are formulated with sets of equations.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74F4C-6F3E-484F-A934-9CF2ACF3304B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pPr/>
              <a:t>7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83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Forward Backward </a:t>
            </a:r>
            <a:r>
              <a:rPr lang="en-US" dirty="0"/>
              <a:t>Sweep (FBS)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722" y="3048000"/>
            <a:ext cx="8496651" cy="3459163"/>
          </a:xfrm>
        </p:spPr>
        <p:txBody>
          <a:bodyPr>
            <a:normAutofit/>
          </a:bodyPr>
          <a:lstStyle/>
          <a:p>
            <a:r>
              <a:rPr lang="en-US" dirty="0" smtClean="0"/>
              <a:t>The ‘Forward’ sweep computes the voltage at node 5 under no-load condition. </a:t>
            </a:r>
          </a:p>
          <a:p>
            <a:r>
              <a:rPr lang="en-US" dirty="0" smtClean="0"/>
              <a:t>With no load currents, there are no line currents.</a:t>
            </a:r>
          </a:p>
          <a:p>
            <a:r>
              <a:rPr lang="en-US" dirty="0" smtClean="0"/>
              <a:t>Thus the node 5 voltage will equal that of the specified source voltage.</a:t>
            </a:r>
          </a:p>
          <a:p>
            <a:r>
              <a:rPr lang="en-US" dirty="0" smtClean="0"/>
              <a:t>The ‘Backward’ sweep commences by computing the load current at node 5.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23" y="1219200"/>
            <a:ext cx="8496650" cy="162596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7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Backward </a:t>
            </a:r>
            <a:r>
              <a:rPr lang="en-US" dirty="0"/>
              <a:t>Sweep (FBS) </a:t>
            </a:r>
            <a:r>
              <a:rPr lang="en-US" dirty="0" smtClean="0"/>
              <a:t>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</a:t>
                </a:r>
                <a:r>
                  <a:rPr lang="en-US" dirty="0" smtClean="0"/>
                  <a:t>he load current at each node is computed by:</a:t>
                </a:r>
              </a:p>
              <a:p>
                <a:endParaRPr lang="en-US" dirty="0" smtClean="0"/>
              </a:p>
              <a:p>
                <a:pPr marL="914400" lvl="2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/>
                  <a:t>	</a:t>
                </a:r>
                <a:r>
                  <a:rPr lang="en-US" dirty="0" smtClean="0"/>
                  <a:t>	</a:t>
                </a:r>
                <a:r>
                  <a:rPr lang="en-US" sz="2400" dirty="0" smtClean="0"/>
                  <a:t>(59)</a:t>
                </a:r>
              </a:p>
              <a:p>
                <a:pPr marL="914400" lvl="2" indent="0" algn="ctr">
                  <a:buNone/>
                </a:pPr>
                <a:endParaRPr lang="en-US" sz="2400" dirty="0" smtClean="0"/>
              </a:p>
              <a:p>
                <a:r>
                  <a:rPr lang="en-US" dirty="0"/>
                  <a:t>The backward sweep will determine a computed source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. </a:t>
                </a:r>
              </a:p>
              <a:p>
                <a:endParaRPr lang="en-US" dirty="0"/>
              </a:p>
              <a:p>
                <a:r>
                  <a:rPr lang="en-US" dirty="0" smtClean="0"/>
                  <a:t>However, the first iteration will produce a voltage that is not equal to the specified source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Because the system is non-linear, the solution must be found by again doing an iteration of the ‘Forward’ sweep.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98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Backward </a:t>
            </a:r>
            <a:r>
              <a:rPr lang="en-US" dirty="0"/>
              <a:t>Sweep (FBS) </a:t>
            </a:r>
            <a:r>
              <a:rPr lang="en-US" dirty="0" smtClean="0"/>
              <a:t>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The ‘Forward’ sweep is conducted with the specified source voltage and the line currents from the previous backward sweep.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Using KVL for the line between node 1 and node 2 gives:</a:t>
                </a:r>
              </a:p>
              <a:p>
                <a:endParaRPr lang="en-US" dirty="0" smtClean="0"/>
              </a:p>
              <a:p>
                <a:pPr marL="0" lvl="2" indent="0">
                  <a:buNone/>
                </a:pPr>
                <a:r>
                  <a:rPr lang="en-US" b="1" dirty="0" smtClean="0">
                    <a:solidFill>
                      <a:srgbClr val="FF0000"/>
                    </a:solidFill>
                  </a:rPr>
                  <a:t>	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∙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2400" b="1" dirty="0" smtClean="0">
                    <a:solidFill>
                      <a:srgbClr val="FF0000"/>
                    </a:solidFill>
                  </a:rPr>
                  <a:t>			  </a:t>
                </a:r>
                <a:r>
                  <a:rPr lang="en-US" sz="2400" dirty="0" smtClean="0"/>
                  <a:t>(60)</a:t>
                </a:r>
              </a:p>
              <a:p>
                <a:pPr marL="0" lvl="2" indent="0" algn="ctr">
                  <a:buNone/>
                </a:pPr>
                <a:endParaRPr lang="en-US" sz="2400" dirty="0"/>
              </a:p>
              <a:p>
                <a:pPr marL="342900" lvl="2" indent="-342900"/>
                <a:r>
                  <a:rPr lang="en-US" sz="2400" dirty="0"/>
                  <a:t>This procedure is </a:t>
                </a:r>
                <a:r>
                  <a:rPr lang="en-US" sz="2400" dirty="0" smtClean="0"/>
                  <a:t>repeated for each line segment until a “new” voltage is determined at node 5. </a:t>
                </a:r>
              </a:p>
              <a:p>
                <a:pPr marL="342900" lvl="2" indent="-342900"/>
                <a:endParaRPr lang="en-US" sz="2400" dirty="0"/>
              </a:p>
              <a:p>
                <a:pPr marL="342900" lvl="2" indent="-342900"/>
                <a:r>
                  <a:rPr lang="en-US" sz="2400" dirty="0"/>
                  <a:t>Using the new voltage a backward sweep is started that will lead to a new source current.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482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98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571500"/>
            <a:ext cx="8229600" cy="5715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FBS Example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990600" y="3962400"/>
                <a:ext cx="647056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Nominal Voltage: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2400</m:t>
                    </m:r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V</a:t>
                </a:r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The following matrix is the standard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impedance matrix from the IEEE 4 node test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feeder.</a:t>
                </a:r>
              </a:p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962400"/>
                <a:ext cx="6470561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660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914400" y="4915010"/>
                <a:ext cx="7543800" cy="11047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𝑏𝑎𝑠𝑒</m:t>
                        </m:r>
                      </m:sub>
                    </m:sSub>
                    <m:r>
                      <a:rPr lang="en-US" i="1">
                        <a:effectLst/>
                        <a:latin typeface="Cambria Math"/>
                        <a:ea typeface="Calibri"/>
                        <a:cs typeface="Times New Roman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0.4013+</m:t>
                              </m:r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𝑗</m:t>
                              </m:r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1.4133</m:t>
                              </m:r>
                            </m:e>
                            <m:e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0.0953+</m:t>
                              </m:r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𝑗</m:t>
                              </m:r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0.8515</m:t>
                              </m:r>
                            </m:e>
                            <m:e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0.0953+</m:t>
                              </m:r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𝑗</m:t>
                              </m:r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0.7266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0.0953+</m:t>
                              </m:r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𝑗</m:t>
                              </m:r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0.8515</m:t>
                              </m:r>
                            </m:e>
                            <m:e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0.413+</m:t>
                              </m:r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𝑗</m:t>
                              </m:r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1.4133</m:t>
                              </m:r>
                            </m:e>
                            <m:e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0.0953+</m:t>
                              </m:r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𝑗</m:t>
                              </m:r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0.7802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0.0953+</m:t>
                              </m:r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𝑗</m:t>
                              </m:r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0.7266</m:t>
                              </m:r>
                            </m:e>
                            <m:e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0.0953+</m:t>
                              </m:r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𝑗</m:t>
                              </m:r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0.7802</m:t>
                              </m:r>
                            </m:e>
                            <m:e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0.4013+</m:t>
                              </m:r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𝑗</m:t>
                              </m:r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1.4133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>
                    <a:ea typeface="Calibri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</a:rPr>
                          <m:t>Ω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i="0">
                            <a:solidFill>
                              <a:srgbClr val="000000"/>
                            </a:solidFill>
                            <a:latin typeface="Times New Roman" pitchFamily="18" charset="0"/>
                            <a:ea typeface="Calibri"/>
                            <a:cs typeface="Times New Roman" pitchFamily="18" charset="0"/>
                          </a:rPr>
                          <m:t>mile</m:t>
                        </m:r>
                      </m:den>
                    </m:f>
                  </m:oMath>
                </a14:m>
                <a:endParaRPr lang="en-US" dirty="0">
                  <a:ea typeface="Calibri"/>
                  <a:cs typeface="Times New Roman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915010"/>
                <a:ext cx="7543800" cy="110479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/>
          <p:cNvGrpSpPr/>
          <p:nvPr/>
        </p:nvGrpSpPr>
        <p:grpSpPr>
          <a:xfrm>
            <a:off x="1600200" y="1524000"/>
            <a:ext cx="6259513" cy="2286000"/>
            <a:chOff x="1600200" y="1524000"/>
            <a:chExt cx="6259513" cy="2286000"/>
          </a:xfrm>
        </p:grpSpPr>
        <p:grpSp>
          <p:nvGrpSpPr>
            <p:cNvPr id="8" name="Group 4"/>
            <p:cNvGrpSpPr>
              <a:grpSpLocks noChangeAspect="1"/>
            </p:cNvGrpSpPr>
            <p:nvPr/>
          </p:nvGrpSpPr>
          <p:grpSpPr bwMode="auto">
            <a:xfrm>
              <a:off x="1600200" y="1524000"/>
              <a:ext cx="6259513" cy="1981200"/>
              <a:chOff x="1008" y="960"/>
              <a:chExt cx="3943" cy="1248"/>
            </a:xfrm>
          </p:grpSpPr>
          <p:sp>
            <p:nvSpPr>
              <p:cNvPr id="9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008" y="960"/>
                <a:ext cx="3909" cy="1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5"/>
              <p:cNvSpPr>
                <a:spLocks/>
              </p:cNvSpPr>
              <p:nvPr/>
            </p:nvSpPr>
            <p:spPr bwMode="auto">
              <a:xfrm>
                <a:off x="1061" y="1362"/>
                <a:ext cx="317" cy="317"/>
              </a:xfrm>
              <a:custGeom>
                <a:avLst/>
                <a:gdLst>
                  <a:gd name="T0" fmla="*/ 1 w 633"/>
                  <a:gd name="T1" fmla="*/ 285 h 635"/>
                  <a:gd name="T2" fmla="*/ 9 w 633"/>
                  <a:gd name="T3" fmla="*/ 239 h 635"/>
                  <a:gd name="T4" fmla="*/ 24 w 633"/>
                  <a:gd name="T5" fmla="*/ 194 h 635"/>
                  <a:gd name="T6" fmla="*/ 46 w 633"/>
                  <a:gd name="T7" fmla="*/ 153 h 635"/>
                  <a:gd name="T8" fmla="*/ 73 w 633"/>
                  <a:gd name="T9" fmla="*/ 117 h 635"/>
                  <a:gd name="T10" fmla="*/ 103 w 633"/>
                  <a:gd name="T11" fmla="*/ 83 h 635"/>
                  <a:gd name="T12" fmla="*/ 140 w 633"/>
                  <a:gd name="T13" fmla="*/ 54 h 635"/>
                  <a:gd name="T14" fmla="*/ 180 w 633"/>
                  <a:gd name="T15" fmla="*/ 32 h 635"/>
                  <a:gd name="T16" fmla="*/ 222 w 633"/>
                  <a:gd name="T17" fmla="*/ 15 h 635"/>
                  <a:gd name="T18" fmla="*/ 269 w 633"/>
                  <a:gd name="T19" fmla="*/ 4 h 635"/>
                  <a:gd name="T20" fmla="*/ 317 w 633"/>
                  <a:gd name="T21" fmla="*/ 0 h 635"/>
                  <a:gd name="T22" fmla="*/ 365 w 633"/>
                  <a:gd name="T23" fmla="*/ 4 h 635"/>
                  <a:gd name="T24" fmla="*/ 411 w 633"/>
                  <a:gd name="T25" fmla="*/ 15 h 635"/>
                  <a:gd name="T26" fmla="*/ 455 w 633"/>
                  <a:gd name="T27" fmla="*/ 32 h 635"/>
                  <a:gd name="T28" fmla="*/ 493 w 633"/>
                  <a:gd name="T29" fmla="*/ 54 h 635"/>
                  <a:gd name="T30" fmla="*/ 530 w 633"/>
                  <a:gd name="T31" fmla="*/ 83 h 635"/>
                  <a:gd name="T32" fmla="*/ 562 w 633"/>
                  <a:gd name="T33" fmla="*/ 117 h 635"/>
                  <a:gd name="T34" fmla="*/ 588 w 633"/>
                  <a:gd name="T35" fmla="*/ 153 h 635"/>
                  <a:gd name="T36" fmla="*/ 609 w 633"/>
                  <a:gd name="T37" fmla="*/ 194 h 635"/>
                  <a:gd name="T38" fmla="*/ 624 w 633"/>
                  <a:gd name="T39" fmla="*/ 239 h 635"/>
                  <a:gd name="T40" fmla="*/ 632 w 633"/>
                  <a:gd name="T41" fmla="*/ 285 h 635"/>
                  <a:gd name="T42" fmla="*/ 633 w 633"/>
                  <a:gd name="T43" fmla="*/ 317 h 635"/>
                  <a:gd name="T44" fmla="*/ 630 w 633"/>
                  <a:gd name="T45" fmla="*/ 366 h 635"/>
                  <a:gd name="T46" fmla="*/ 619 w 633"/>
                  <a:gd name="T47" fmla="*/ 412 h 635"/>
                  <a:gd name="T48" fmla="*/ 603 w 633"/>
                  <a:gd name="T49" fmla="*/ 456 h 635"/>
                  <a:gd name="T50" fmla="*/ 579 w 633"/>
                  <a:gd name="T51" fmla="*/ 494 h 635"/>
                  <a:gd name="T52" fmla="*/ 551 w 633"/>
                  <a:gd name="T53" fmla="*/ 531 h 635"/>
                  <a:gd name="T54" fmla="*/ 518 w 633"/>
                  <a:gd name="T55" fmla="*/ 562 h 635"/>
                  <a:gd name="T56" fmla="*/ 482 w 633"/>
                  <a:gd name="T57" fmla="*/ 588 h 635"/>
                  <a:gd name="T58" fmla="*/ 441 w 633"/>
                  <a:gd name="T59" fmla="*/ 609 h 635"/>
                  <a:gd name="T60" fmla="*/ 396 w 633"/>
                  <a:gd name="T61" fmla="*/ 624 h 635"/>
                  <a:gd name="T62" fmla="*/ 349 w 633"/>
                  <a:gd name="T63" fmla="*/ 633 h 635"/>
                  <a:gd name="T64" fmla="*/ 301 w 633"/>
                  <a:gd name="T65" fmla="*/ 634 h 635"/>
                  <a:gd name="T66" fmla="*/ 253 w 633"/>
                  <a:gd name="T67" fmla="*/ 628 h 635"/>
                  <a:gd name="T68" fmla="*/ 208 w 633"/>
                  <a:gd name="T69" fmla="*/ 615 h 635"/>
                  <a:gd name="T70" fmla="*/ 166 w 633"/>
                  <a:gd name="T71" fmla="*/ 596 h 635"/>
                  <a:gd name="T72" fmla="*/ 127 w 633"/>
                  <a:gd name="T73" fmla="*/ 572 h 635"/>
                  <a:gd name="T74" fmla="*/ 93 w 633"/>
                  <a:gd name="T75" fmla="*/ 541 h 635"/>
                  <a:gd name="T76" fmla="*/ 63 w 633"/>
                  <a:gd name="T77" fmla="*/ 507 h 635"/>
                  <a:gd name="T78" fmla="*/ 37 w 633"/>
                  <a:gd name="T79" fmla="*/ 468 h 635"/>
                  <a:gd name="T80" fmla="*/ 19 w 633"/>
                  <a:gd name="T81" fmla="*/ 426 h 635"/>
                  <a:gd name="T82" fmla="*/ 6 w 633"/>
                  <a:gd name="T83" fmla="*/ 382 h 635"/>
                  <a:gd name="T84" fmla="*/ 0 w 633"/>
                  <a:gd name="T85" fmla="*/ 33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33" h="635">
                    <a:moveTo>
                      <a:pt x="0" y="317"/>
                    </a:moveTo>
                    <a:lnTo>
                      <a:pt x="0" y="301"/>
                    </a:lnTo>
                    <a:lnTo>
                      <a:pt x="1" y="285"/>
                    </a:lnTo>
                    <a:lnTo>
                      <a:pt x="3" y="269"/>
                    </a:lnTo>
                    <a:lnTo>
                      <a:pt x="6" y="254"/>
                    </a:lnTo>
                    <a:lnTo>
                      <a:pt x="9" y="239"/>
                    </a:lnTo>
                    <a:lnTo>
                      <a:pt x="14" y="223"/>
                    </a:lnTo>
                    <a:lnTo>
                      <a:pt x="19" y="208"/>
                    </a:lnTo>
                    <a:lnTo>
                      <a:pt x="24" y="194"/>
                    </a:lnTo>
                    <a:lnTo>
                      <a:pt x="32" y="180"/>
                    </a:lnTo>
                    <a:lnTo>
                      <a:pt x="37" y="167"/>
                    </a:lnTo>
                    <a:lnTo>
                      <a:pt x="46" y="153"/>
                    </a:lnTo>
                    <a:lnTo>
                      <a:pt x="54" y="140"/>
                    </a:lnTo>
                    <a:lnTo>
                      <a:pt x="63" y="128"/>
                    </a:lnTo>
                    <a:lnTo>
                      <a:pt x="73" y="117"/>
                    </a:lnTo>
                    <a:lnTo>
                      <a:pt x="82" y="105"/>
                    </a:lnTo>
                    <a:lnTo>
                      <a:pt x="93" y="93"/>
                    </a:lnTo>
                    <a:lnTo>
                      <a:pt x="103" y="83"/>
                    </a:lnTo>
                    <a:lnTo>
                      <a:pt x="115" y="73"/>
                    </a:lnTo>
                    <a:lnTo>
                      <a:pt x="127" y="64"/>
                    </a:lnTo>
                    <a:lnTo>
                      <a:pt x="140" y="54"/>
                    </a:lnTo>
                    <a:lnTo>
                      <a:pt x="153" y="46"/>
                    </a:lnTo>
                    <a:lnTo>
                      <a:pt x="166" y="39"/>
                    </a:lnTo>
                    <a:lnTo>
                      <a:pt x="180" y="32"/>
                    </a:lnTo>
                    <a:lnTo>
                      <a:pt x="194" y="25"/>
                    </a:lnTo>
                    <a:lnTo>
                      <a:pt x="208" y="20"/>
                    </a:lnTo>
                    <a:lnTo>
                      <a:pt x="222" y="15"/>
                    </a:lnTo>
                    <a:lnTo>
                      <a:pt x="237" y="11"/>
                    </a:lnTo>
                    <a:lnTo>
                      <a:pt x="253" y="7"/>
                    </a:lnTo>
                    <a:lnTo>
                      <a:pt x="269" y="4"/>
                    </a:lnTo>
                    <a:lnTo>
                      <a:pt x="284" y="3"/>
                    </a:lnTo>
                    <a:lnTo>
                      <a:pt x="301" y="2"/>
                    </a:lnTo>
                    <a:lnTo>
                      <a:pt x="317" y="0"/>
                    </a:lnTo>
                    <a:lnTo>
                      <a:pt x="334" y="2"/>
                    </a:lnTo>
                    <a:lnTo>
                      <a:pt x="349" y="3"/>
                    </a:lnTo>
                    <a:lnTo>
                      <a:pt x="365" y="4"/>
                    </a:lnTo>
                    <a:lnTo>
                      <a:pt x="381" y="7"/>
                    </a:lnTo>
                    <a:lnTo>
                      <a:pt x="396" y="11"/>
                    </a:lnTo>
                    <a:lnTo>
                      <a:pt x="411" y="15"/>
                    </a:lnTo>
                    <a:lnTo>
                      <a:pt x="425" y="20"/>
                    </a:lnTo>
                    <a:lnTo>
                      <a:pt x="441" y="25"/>
                    </a:lnTo>
                    <a:lnTo>
                      <a:pt x="455" y="32"/>
                    </a:lnTo>
                    <a:lnTo>
                      <a:pt x="468" y="39"/>
                    </a:lnTo>
                    <a:lnTo>
                      <a:pt x="482" y="46"/>
                    </a:lnTo>
                    <a:lnTo>
                      <a:pt x="493" y="54"/>
                    </a:lnTo>
                    <a:lnTo>
                      <a:pt x="506" y="64"/>
                    </a:lnTo>
                    <a:lnTo>
                      <a:pt x="518" y="73"/>
                    </a:lnTo>
                    <a:lnTo>
                      <a:pt x="530" y="83"/>
                    </a:lnTo>
                    <a:lnTo>
                      <a:pt x="541" y="93"/>
                    </a:lnTo>
                    <a:lnTo>
                      <a:pt x="551" y="105"/>
                    </a:lnTo>
                    <a:lnTo>
                      <a:pt x="562" y="117"/>
                    </a:lnTo>
                    <a:lnTo>
                      <a:pt x="571" y="128"/>
                    </a:lnTo>
                    <a:lnTo>
                      <a:pt x="579" y="140"/>
                    </a:lnTo>
                    <a:lnTo>
                      <a:pt x="588" y="153"/>
                    </a:lnTo>
                    <a:lnTo>
                      <a:pt x="596" y="167"/>
                    </a:lnTo>
                    <a:lnTo>
                      <a:pt x="603" y="180"/>
                    </a:lnTo>
                    <a:lnTo>
                      <a:pt x="609" y="194"/>
                    </a:lnTo>
                    <a:lnTo>
                      <a:pt x="615" y="208"/>
                    </a:lnTo>
                    <a:lnTo>
                      <a:pt x="619" y="223"/>
                    </a:lnTo>
                    <a:lnTo>
                      <a:pt x="624" y="239"/>
                    </a:lnTo>
                    <a:lnTo>
                      <a:pt x="627" y="254"/>
                    </a:lnTo>
                    <a:lnTo>
                      <a:pt x="630" y="269"/>
                    </a:lnTo>
                    <a:lnTo>
                      <a:pt x="632" y="285"/>
                    </a:lnTo>
                    <a:lnTo>
                      <a:pt x="633" y="301"/>
                    </a:lnTo>
                    <a:lnTo>
                      <a:pt x="633" y="317"/>
                    </a:lnTo>
                    <a:lnTo>
                      <a:pt x="633" y="317"/>
                    </a:lnTo>
                    <a:lnTo>
                      <a:pt x="633" y="334"/>
                    </a:lnTo>
                    <a:lnTo>
                      <a:pt x="632" y="350"/>
                    </a:lnTo>
                    <a:lnTo>
                      <a:pt x="630" y="366"/>
                    </a:lnTo>
                    <a:lnTo>
                      <a:pt x="627" y="382"/>
                    </a:lnTo>
                    <a:lnTo>
                      <a:pt x="624" y="397"/>
                    </a:lnTo>
                    <a:lnTo>
                      <a:pt x="619" y="412"/>
                    </a:lnTo>
                    <a:lnTo>
                      <a:pt x="615" y="426"/>
                    </a:lnTo>
                    <a:lnTo>
                      <a:pt x="609" y="441"/>
                    </a:lnTo>
                    <a:lnTo>
                      <a:pt x="603" y="456"/>
                    </a:lnTo>
                    <a:lnTo>
                      <a:pt x="596" y="468"/>
                    </a:lnTo>
                    <a:lnTo>
                      <a:pt x="588" y="481"/>
                    </a:lnTo>
                    <a:lnTo>
                      <a:pt x="579" y="494"/>
                    </a:lnTo>
                    <a:lnTo>
                      <a:pt x="571" y="507"/>
                    </a:lnTo>
                    <a:lnTo>
                      <a:pt x="562" y="519"/>
                    </a:lnTo>
                    <a:lnTo>
                      <a:pt x="551" y="531"/>
                    </a:lnTo>
                    <a:lnTo>
                      <a:pt x="541" y="541"/>
                    </a:lnTo>
                    <a:lnTo>
                      <a:pt x="530" y="552"/>
                    </a:lnTo>
                    <a:lnTo>
                      <a:pt x="518" y="562"/>
                    </a:lnTo>
                    <a:lnTo>
                      <a:pt x="506" y="572"/>
                    </a:lnTo>
                    <a:lnTo>
                      <a:pt x="493" y="580"/>
                    </a:lnTo>
                    <a:lnTo>
                      <a:pt x="482" y="588"/>
                    </a:lnTo>
                    <a:lnTo>
                      <a:pt x="468" y="596"/>
                    </a:lnTo>
                    <a:lnTo>
                      <a:pt x="455" y="603"/>
                    </a:lnTo>
                    <a:lnTo>
                      <a:pt x="441" y="609"/>
                    </a:lnTo>
                    <a:lnTo>
                      <a:pt x="425" y="615"/>
                    </a:lnTo>
                    <a:lnTo>
                      <a:pt x="411" y="620"/>
                    </a:lnTo>
                    <a:lnTo>
                      <a:pt x="396" y="624"/>
                    </a:lnTo>
                    <a:lnTo>
                      <a:pt x="381" y="628"/>
                    </a:lnTo>
                    <a:lnTo>
                      <a:pt x="365" y="630"/>
                    </a:lnTo>
                    <a:lnTo>
                      <a:pt x="349" y="633"/>
                    </a:lnTo>
                    <a:lnTo>
                      <a:pt x="334" y="634"/>
                    </a:lnTo>
                    <a:lnTo>
                      <a:pt x="317" y="635"/>
                    </a:lnTo>
                    <a:lnTo>
                      <a:pt x="301" y="634"/>
                    </a:lnTo>
                    <a:lnTo>
                      <a:pt x="284" y="633"/>
                    </a:lnTo>
                    <a:lnTo>
                      <a:pt x="269" y="630"/>
                    </a:lnTo>
                    <a:lnTo>
                      <a:pt x="253" y="628"/>
                    </a:lnTo>
                    <a:lnTo>
                      <a:pt x="237" y="624"/>
                    </a:lnTo>
                    <a:lnTo>
                      <a:pt x="222" y="620"/>
                    </a:lnTo>
                    <a:lnTo>
                      <a:pt x="208" y="615"/>
                    </a:lnTo>
                    <a:lnTo>
                      <a:pt x="194" y="609"/>
                    </a:lnTo>
                    <a:lnTo>
                      <a:pt x="180" y="603"/>
                    </a:lnTo>
                    <a:lnTo>
                      <a:pt x="166" y="596"/>
                    </a:lnTo>
                    <a:lnTo>
                      <a:pt x="153" y="588"/>
                    </a:lnTo>
                    <a:lnTo>
                      <a:pt x="140" y="580"/>
                    </a:lnTo>
                    <a:lnTo>
                      <a:pt x="127" y="572"/>
                    </a:lnTo>
                    <a:lnTo>
                      <a:pt x="115" y="562"/>
                    </a:lnTo>
                    <a:lnTo>
                      <a:pt x="103" y="552"/>
                    </a:lnTo>
                    <a:lnTo>
                      <a:pt x="93" y="541"/>
                    </a:lnTo>
                    <a:lnTo>
                      <a:pt x="82" y="531"/>
                    </a:lnTo>
                    <a:lnTo>
                      <a:pt x="73" y="519"/>
                    </a:lnTo>
                    <a:lnTo>
                      <a:pt x="63" y="507"/>
                    </a:lnTo>
                    <a:lnTo>
                      <a:pt x="54" y="494"/>
                    </a:lnTo>
                    <a:lnTo>
                      <a:pt x="46" y="481"/>
                    </a:lnTo>
                    <a:lnTo>
                      <a:pt x="37" y="468"/>
                    </a:lnTo>
                    <a:lnTo>
                      <a:pt x="32" y="456"/>
                    </a:lnTo>
                    <a:lnTo>
                      <a:pt x="24" y="441"/>
                    </a:lnTo>
                    <a:lnTo>
                      <a:pt x="19" y="426"/>
                    </a:lnTo>
                    <a:lnTo>
                      <a:pt x="14" y="412"/>
                    </a:lnTo>
                    <a:lnTo>
                      <a:pt x="9" y="397"/>
                    </a:lnTo>
                    <a:lnTo>
                      <a:pt x="6" y="382"/>
                    </a:lnTo>
                    <a:lnTo>
                      <a:pt x="3" y="366"/>
                    </a:lnTo>
                    <a:lnTo>
                      <a:pt x="1" y="350"/>
                    </a:lnTo>
                    <a:lnTo>
                      <a:pt x="0" y="334"/>
                    </a:lnTo>
                    <a:lnTo>
                      <a:pt x="0" y="317"/>
                    </a:lnTo>
                  </a:path>
                </a:pathLst>
              </a:custGeom>
              <a:noFill/>
              <a:ln w="9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Line 6"/>
              <p:cNvSpPr>
                <a:spLocks noChangeShapeType="1"/>
              </p:cNvSpPr>
              <p:nvPr/>
            </p:nvSpPr>
            <p:spPr bwMode="auto">
              <a:xfrm>
                <a:off x="1378" y="1521"/>
                <a:ext cx="3107" cy="0"/>
              </a:xfrm>
              <a:prstGeom prst="line">
                <a:avLst/>
              </a:prstGeom>
              <a:noFill/>
              <a:ln w="9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4485" y="1521"/>
                <a:ext cx="0" cy="675"/>
              </a:xfrm>
              <a:prstGeom prst="line">
                <a:avLst/>
              </a:prstGeom>
              <a:noFill/>
              <a:ln w="9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/>
              <p:cNvSpPr>
                <a:spLocks/>
              </p:cNvSpPr>
              <p:nvPr/>
            </p:nvSpPr>
            <p:spPr bwMode="auto">
              <a:xfrm>
                <a:off x="4453" y="2132"/>
                <a:ext cx="64" cy="64"/>
              </a:xfrm>
              <a:custGeom>
                <a:avLst/>
                <a:gdLst>
                  <a:gd name="T0" fmla="*/ 0 w 128"/>
                  <a:gd name="T1" fmla="*/ 0 h 128"/>
                  <a:gd name="T2" fmla="*/ 63 w 128"/>
                  <a:gd name="T3" fmla="*/ 128 h 128"/>
                  <a:gd name="T4" fmla="*/ 128 w 128"/>
                  <a:gd name="T5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8" h="128">
                    <a:moveTo>
                      <a:pt x="0" y="0"/>
                    </a:moveTo>
                    <a:lnTo>
                      <a:pt x="63" y="128"/>
                    </a:lnTo>
                    <a:lnTo>
                      <a:pt x="128" y="0"/>
                    </a:lnTo>
                  </a:path>
                </a:pathLst>
              </a:custGeom>
              <a:noFill/>
              <a:ln w="9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>
                <a:off x="1568" y="1520"/>
                <a:ext cx="0" cy="423"/>
              </a:xfrm>
              <a:prstGeom prst="line">
                <a:avLst/>
              </a:prstGeom>
              <a:noFill/>
              <a:ln w="9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Line 10"/>
              <p:cNvSpPr>
                <a:spLocks noChangeShapeType="1"/>
              </p:cNvSpPr>
              <p:nvPr/>
            </p:nvSpPr>
            <p:spPr bwMode="auto">
              <a:xfrm>
                <a:off x="1568" y="1098"/>
                <a:ext cx="0" cy="422"/>
              </a:xfrm>
              <a:prstGeom prst="line">
                <a:avLst/>
              </a:prstGeom>
              <a:noFill/>
              <a:ln w="9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11"/>
              <p:cNvSpPr>
                <a:spLocks noChangeShapeType="1"/>
              </p:cNvSpPr>
              <p:nvPr/>
            </p:nvSpPr>
            <p:spPr bwMode="auto">
              <a:xfrm>
                <a:off x="2752" y="1520"/>
                <a:ext cx="0" cy="423"/>
              </a:xfrm>
              <a:prstGeom prst="line">
                <a:avLst/>
              </a:prstGeom>
              <a:noFill/>
              <a:ln w="9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Line 12"/>
              <p:cNvSpPr>
                <a:spLocks noChangeShapeType="1"/>
              </p:cNvSpPr>
              <p:nvPr/>
            </p:nvSpPr>
            <p:spPr bwMode="auto">
              <a:xfrm>
                <a:off x="2752" y="1098"/>
                <a:ext cx="0" cy="422"/>
              </a:xfrm>
              <a:prstGeom prst="line">
                <a:avLst/>
              </a:prstGeom>
              <a:noFill/>
              <a:ln w="9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Line 13"/>
              <p:cNvSpPr>
                <a:spLocks noChangeShapeType="1"/>
              </p:cNvSpPr>
              <p:nvPr/>
            </p:nvSpPr>
            <p:spPr bwMode="auto">
              <a:xfrm>
                <a:off x="4232" y="1521"/>
                <a:ext cx="0" cy="422"/>
              </a:xfrm>
              <a:prstGeom prst="line">
                <a:avLst/>
              </a:prstGeom>
              <a:noFill/>
              <a:ln w="9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Line 14"/>
              <p:cNvSpPr>
                <a:spLocks noChangeShapeType="1"/>
              </p:cNvSpPr>
              <p:nvPr/>
            </p:nvSpPr>
            <p:spPr bwMode="auto">
              <a:xfrm>
                <a:off x="4232" y="1098"/>
                <a:ext cx="0" cy="423"/>
              </a:xfrm>
              <a:prstGeom prst="line">
                <a:avLst/>
              </a:prstGeom>
              <a:noFill/>
              <a:ln w="9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Line 15"/>
              <p:cNvSpPr>
                <a:spLocks noChangeShapeType="1"/>
              </p:cNvSpPr>
              <p:nvPr/>
            </p:nvSpPr>
            <p:spPr bwMode="auto">
              <a:xfrm>
                <a:off x="2921" y="1690"/>
                <a:ext cx="0" cy="506"/>
              </a:xfrm>
              <a:prstGeom prst="line">
                <a:avLst/>
              </a:prstGeom>
              <a:noFill/>
              <a:ln w="9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6"/>
              <p:cNvSpPr>
                <a:spLocks/>
              </p:cNvSpPr>
              <p:nvPr/>
            </p:nvSpPr>
            <p:spPr bwMode="auto">
              <a:xfrm>
                <a:off x="2889" y="2132"/>
                <a:ext cx="64" cy="64"/>
              </a:xfrm>
              <a:custGeom>
                <a:avLst/>
                <a:gdLst>
                  <a:gd name="T0" fmla="*/ 0 w 129"/>
                  <a:gd name="T1" fmla="*/ 0 h 128"/>
                  <a:gd name="T2" fmla="*/ 65 w 129"/>
                  <a:gd name="T3" fmla="*/ 128 h 128"/>
                  <a:gd name="T4" fmla="*/ 129 w 129"/>
                  <a:gd name="T5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9" h="128">
                    <a:moveTo>
                      <a:pt x="0" y="0"/>
                    </a:moveTo>
                    <a:lnTo>
                      <a:pt x="65" y="128"/>
                    </a:lnTo>
                    <a:lnTo>
                      <a:pt x="129" y="0"/>
                    </a:lnTo>
                  </a:path>
                </a:pathLst>
              </a:custGeom>
              <a:noFill/>
              <a:ln w="9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Line 17"/>
              <p:cNvSpPr>
                <a:spLocks noChangeShapeType="1"/>
              </p:cNvSpPr>
              <p:nvPr/>
            </p:nvSpPr>
            <p:spPr bwMode="auto">
              <a:xfrm>
                <a:off x="2752" y="1690"/>
                <a:ext cx="169" cy="0"/>
              </a:xfrm>
              <a:prstGeom prst="line">
                <a:avLst/>
              </a:prstGeom>
              <a:noFill/>
              <a:ln w="9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Line 18"/>
              <p:cNvSpPr>
                <a:spLocks noChangeShapeType="1"/>
              </p:cNvSpPr>
              <p:nvPr/>
            </p:nvSpPr>
            <p:spPr bwMode="auto">
              <a:xfrm>
                <a:off x="2213" y="1595"/>
                <a:ext cx="338" cy="0"/>
              </a:xfrm>
              <a:prstGeom prst="line">
                <a:avLst/>
              </a:prstGeom>
              <a:noFill/>
              <a:ln w="9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9"/>
              <p:cNvSpPr>
                <a:spLocks/>
              </p:cNvSpPr>
              <p:nvPr/>
            </p:nvSpPr>
            <p:spPr bwMode="auto">
              <a:xfrm>
                <a:off x="2496" y="1566"/>
                <a:ext cx="55" cy="56"/>
              </a:xfrm>
              <a:custGeom>
                <a:avLst/>
                <a:gdLst>
                  <a:gd name="T0" fmla="*/ 0 w 111"/>
                  <a:gd name="T1" fmla="*/ 111 h 111"/>
                  <a:gd name="T2" fmla="*/ 111 w 111"/>
                  <a:gd name="T3" fmla="*/ 56 h 111"/>
                  <a:gd name="T4" fmla="*/ 0 w 111"/>
                  <a:gd name="T5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1" h="111">
                    <a:moveTo>
                      <a:pt x="0" y="111"/>
                    </a:moveTo>
                    <a:lnTo>
                      <a:pt x="111" y="56"/>
                    </a:lnTo>
                    <a:lnTo>
                      <a:pt x="0" y="0"/>
                    </a:lnTo>
                  </a:path>
                </a:pathLst>
              </a:custGeom>
              <a:noFill/>
              <a:ln w="9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20"/>
              <p:cNvSpPr>
                <a:spLocks noChangeArrowheads="1"/>
              </p:cNvSpPr>
              <p:nvPr/>
            </p:nvSpPr>
            <p:spPr bwMode="auto">
              <a:xfrm>
                <a:off x="2334" y="1622"/>
                <a:ext cx="106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" name="Rectangle 21"/>
              <p:cNvSpPr>
                <a:spLocks noChangeArrowheads="1"/>
              </p:cNvSpPr>
              <p:nvPr/>
            </p:nvSpPr>
            <p:spPr bwMode="auto">
              <a:xfrm>
                <a:off x="2381" y="1686"/>
                <a:ext cx="135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12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" name="Rectangle 22"/>
              <p:cNvSpPr>
                <a:spLocks noChangeArrowheads="1"/>
              </p:cNvSpPr>
              <p:nvPr/>
            </p:nvSpPr>
            <p:spPr bwMode="auto">
              <a:xfrm>
                <a:off x="1707" y="1559"/>
                <a:ext cx="106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[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" name="Rectangle 23"/>
              <p:cNvSpPr>
                <a:spLocks noChangeArrowheads="1"/>
              </p:cNvSpPr>
              <p:nvPr/>
            </p:nvSpPr>
            <p:spPr bwMode="auto">
              <a:xfrm>
                <a:off x="1754" y="1559"/>
                <a:ext cx="146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Z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" name="Rectangle 24"/>
              <p:cNvSpPr>
                <a:spLocks noChangeArrowheads="1"/>
              </p:cNvSpPr>
              <p:nvPr/>
            </p:nvSpPr>
            <p:spPr bwMode="auto">
              <a:xfrm>
                <a:off x="1840" y="1623"/>
                <a:ext cx="135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12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Rectangle 25"/>
              <p:cNvSpPr>
                <a:spLocks noChangeArrowheads="1"/>
              </p:cNvSpPr>
              <p:nvPr/>
            </p:nvSpPr>
            <p:spPr bwMode="auto">
              <a:xfrm>
                <a:off x="1932" y="1559"/>
                <a:ext cx="106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]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Rectangle 26"/>
              <p:cNvSpPr>
                <a:spLocks noChangeArrowheads="1"/>
              </p:cNvSpPr>
              <p:nvPr/>
            </p:nvSpPr>
            <p:spPr bwMode="auto">
              <a:xfrm>
                <a:off x="3377" y="1548"/>
                <a:ext cx="106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[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" name="Rectangle 27"/>
              <p:cNvSpPr>
                <a:spLocks noChangeArrowheads="1"/>
              </p:cNvSpPr>
              <p:nvPr/>
            </p:nvSpPr>
            <p:spPr bwMode="auto">
              <a:xfrm>
                <a:off x="3424" y="1548"/>
                <a:ext cx="146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Z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" name="Rectangle 28"/>
              <p:cNvSpPr>
                <a:spLocks noChangeArrowheads="1"/>
              </p:cNvSpPr>
              <p:nvPr/>
            </p:nvSpPr>
            <p:spPr bwMode="auto">
              <a:xfrm>
                <a:off x="3510" y="1612"/>
                <a:ext cx="135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23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" name="Rectangle 29"/>
              <p:cNvSpPr>
                <a:spLocks noChangeArrowheads="1"/>
              </p:cNvSpPr>
              <p:nvPr/>
            </p:nvSpPr>
            <p:spPr bwMode="auto">
              <a:xfrm>
                <a:off x="3602" y="1548"/>
                <a:ext cx="106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]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5" name="Line 30"/>
              <p:cNvSpPr>
                <a:spLocks noChangeShapeType="1"/>
              </p:cNvSpPr>
              <p:nvPr/>
            </p:nvSpPr>
            <p:spPr bwMode="auto">
              <a:xfrm>
                <a:off x="3772" y="1595"/>
                <a:ext cx="338" cy="0"/>
              </a:xfrm>
              <a:prstGeom prst="line">
                <a:avLst/>
              </a:prstGeom>
              <a:noFill/>
              <a:ln w="9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1"/>
              <p:cNvSpPr>
                <a:spLocks/>
              </p:cNvSpPr>
              <p:nvPr/>
            </p:nvSpPr>
            <p:spPr bwMode="auto">
              <a:xfrm>
                <a:off x="4054" y="1566"/>
                <a:ext cx="56" cy="56"/>
              </a:xfrm>
              <a:custGeom>
                <a:avLst/>
                <a:gdLst>
                  <a:gd name="T0" fmla="*/ 0 w 112"/>
                  <a:gd name="T1" fmla="*/ 111 h 111"/>
                  <a:gd name="T2" fmla="*/ 112 w 112"/>
                  <a:gd name="T3" fmla="*/ 56 h 111"/>
                  <a:gd name="T4" fmla="*/ 0 w 112"/>
                  <a:gd name="T5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2" h="111">
                    <a:moveTo>
                      <a:pt x="0" y="111"/>
                    </a:moveTo>
                    <a:lnTo>
                      <a:pt x="112" y="56"/>
                    </a:lnTo>
                    <a:lnTo>
                      <a:pt x="0" y="0"/>
                    </a:lnTo>
                  </a:path>
                </a:pathLst>
              </a:custGeom>
              <a:noFill/>
              <a:ln w="9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Rectangle 32"/>
              <p:cNvSpPr>
                <a:spLocks noChangeArrowheads="1"/>
              </p:cNvSpPr>
              <p:nvPr/>
            </p:nvSpPr>
            <p:spPr bwMode="auto">
              <a:xfrm>
                <a:off x="3861" y="1622"/>
                <a:ext cx="106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" name="Rectangle 33"/>
              <p:cNvSpPr>
                <a:spLocks noChangeArrowheads="1"/>
              </p:cNvSpPr>
              <p:nvPr/>
            </p:nvSpPr>
            <p:spPr bwMode="auto">
              <a:xfrm>
                <a:off x="3908" y="1686"/>
                <a:ext cx="135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23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" name="Rectangle 34"/>
              <p:cNvSpPr>
                <a:spLocks noChangeArrowheads="1"/>
              </p:cNvSpPr>
              <p:nvPr/>
            </p:nvSpPr>
            <p:spPr bwMode="auto">
              <a:xfrm>
                <a:off x="1996" y="1269"/>
                <a:ext cx="347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2000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" name="Rectangle 35"/>
              <p:cNvSpPr>
                <a:spLocks noChangeArrowheads="1"/>
              </p:cNvSpPr>
              <p:nvPr/>
            </p:nvSpPr>
            <p:spPr bwMode="auto">
              <a:xfrm>
                <a:off x="2277" y="1269"/>
                <a:ext cx="83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'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" name="Rectangle 36"/>
              <p:cNvSpPr>
                <a:spLocks noChangeArrowheads="1"/>
              </p:cNvSpPr>
              <p:nvPr/>
            </p:nvSpPr>
            <p:spPr bwMode="auto">
              <a:xfrm>
                <a:off x="3317" y="1279"/>
                <a:ext cx="347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3500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" name="Rectangle 37"/>
              <p:cNvSpPr>
                <a:spLocks noChangeArrowheads="1"/>
              </p:cNvSpPr>
              <p:nvPr/>
            </p:nvSpPr>
            <p:spPr bwMode="auto">
              <a:xfrm>
                <a:off x="3599" y="1279"/>
                <a:ext cx="83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'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" name="Rectangle 38"/>
              <p:cNvSpPr>
                <a:spLocks noChangeArrowheads="1"/>
              </p:cNvSpPr>
              <p:nvPr/>
            </p:nvSpPr>
            <p:spPr bwMode="auto">
              <a:xfrm>
                <a:off x="1014" y="988"/>
                <a:ext cx="52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Infinite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4" name="Rectangle 39"/>
              <p:cNvSpPr>
                <a:spLocks noChangeArrowheads="1"/>
              </p:cNvSpPr>
              <p:nvPr/>
            </p:nvSpPr>
            <p:spPr bwMode="auto">
              <a:xfrm>
                <a:off x="1113" y="1158"/>
                <a:ext cx="283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Bus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5" name="Rectangle 40"/>
              <p:cNvSpPr>
                <a:spLocks noChangeArrowheads="1"/>
              </p:cNvSpPr>
              <p:nvPr/>
            </p:nvSpPr>
            <p:spPr bwMode="auto">
              <a:xfrm>
                <a:off x="1533" y="1971"/>
                <a:ext cx="13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6" name="Rectangle 41"/>
              <p:cNvSpPr>
                <a:spLocks noChangeArrowheads="1"/>
              </p:cNvSpPr>
              <p:nvPr/>
            </p:nvSpPr>
            <p:spPr bwMode="auto">
              <a:xfrm>
                <a:off x="2717" y="1971"/>
                <a:ext cx="13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7" name="Rectangle 42"/>
              <p:cNvSpPr>
                <a:spLocks noChangeArrowheads="1"/>
              </p:cNvSpPr>
              <p:nvPr/>
            </p:nvSpPr>
            <p:spPr bwMode="auto">
              <a:xfrm>
                <a:off x="4196" y="1971"/>
                <a:ext cx="13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3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8" name="Freeform 43"/>
              <p:cNvSpPr>
                <a:spLocks/>
              </p:cNvSpPr>
              <p:nvPr/>
            </p:nvSpPr>
            <p:spPr bwMode="auto">
              <a:xfrm>
                <a:off x="2836" y="1605"/>
                <a:ext cx="318" cy="338"/>
              </a:xfrm>
              <a:custGeom>
                <a:avLst/>
                <a:gdLst>
                  <a:gd name="T0" fmla="*/ 633 w 636"/>
                  <a:gd name="T1" fmla="*/ 676 h 676"/>
                  <a:gd name="T2" fmla="*/ 636 w 636"/>
                  <a:gd name="T3" fmla="*/ 617 h 676"/>
                  <a:gd name="T4" fmla="*/ 635 w 636"/>
                  <a:gd name="T5" fmla="*/ 560 h 676"/>
                  <a:gd name="T6" fmla="*/ 630 w 636"/>
                  <a:gd name="T7" fmla="*/ 507 h 676"/>
                  <a:gd name="T8" fmla="*/ 623 w 636"/>
                  <a:gd name="T9" fmla="*/ 455 h 676"/>
                  <a:gd name="T10" fmla="*/ 612 w 636"/>
                  <a:gd name="T11" fmla="*/ 407 h 676"/>
                  <a:gd name="T12" fmla="*/ 599 w 636"/>
                  <a:gd name="T13" fmla="*/ 361 h 676"/>
                  <a:gd name="T14" fmla="*/ 584 w 636"/>
                  <a:gd name="T15" fmla="*/ 319 h 676"/>
                  <a:gd name="T16" fmla="*/ 565 w 636"/>
                  <a:gd name="T17" fmla="*/ 278 h 676"/>
                  <a:gd name="T18" fmla="*/ 543 w 636"/>
                  <a:gd name="T19" fmla="*/ 241 h 676"/>
                  <a:gd name="T20" fmla="*/ 518 w 636"/>
                  <a:gd name="T21" fmla="*/ 207 h 676"/>
                  <a:gd name="T22" fmla="*/ 491 w 636"/>
                  <a:gd name="T23" fmla="*/ 174 h 676"/>
                  <a:gd name="T24" fmla="*/ 461 w 636"/>
                  <a:gd name="T25" fmla="*/ 144 h 676"/>
                  <a:gd name="T26" fmla="*/ 428 w 636"/>
                  <a:gd name="T27" fmla="*/ 119 h 676"/>
                  <a:gd name="T28" fmla="*/ 392 w 636"/>
                  <a:gd name="T29" fmla="*/ 94 h 676"/>
                  <a:gd name="T30" fmla="*/ 353 w 636"/>
                  <a:gd name="T31" fmla="*/ 73 h 676"/>
                  <a:gd name="T32" fmla="*/ 311 w 636"/>
                  <a:gd name="T33" fmla="*/ 54 h 676"/>
                  <a:gd name="T34" fmla="*/ 267 w 636"/>
                  <a:gd name="T35" fmla="*/ 39 h 676"/>
                  <a:gd name="T36" fmla="*/ 218 w 636"/>
                  <a:gd name="T37" fmla="*/ 25 h 676"/>
                  <a:gd name="T38" fmla="*/ 168 w 636"/>
                  <a:gd name="T39" fmla="*/ 15 h 676"/>
                  <a:gd name="T40" fmla="*/ 115 w 636"/>
                  <a:gd name="T41" fmla="*/ 7 h 676"/>
                  <a:gd name="T42" fmla="*/ 59 w 636"/>
                  <a:gd name="T43" fmla="*/ 3 h 676"/>
                  <a:gd name="T44" fmla="*/ 0 w 636"/>
                  <a:gd name="T45" fmla="*/ 0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36" h="676">
                    <a:moveTo>
                      <a:pt x="633" y="676"/>
                    </a:moveTo>
                    <a:lnTo>
                      <a:pt x="636" y="617"/>
                    </a:lnTo>
                    <a:lnTo>
                      <a:pt x="635" y="560"/>
                    </a:lnTo>
                    <a:lnTo>
                      <a:pt x="630" y="507"/>
                    </a:lnTo>
                    <a:lnTo>
                      <a:pt x="623" y="455"/>
                    </a:lnTo>
                    <a:lnTo>
                      <a:pt x="612" y="407"/>
                    </a:lnTo>
                    <a:lnTo>
                      <a:pt x="599" y="361"/>
                    </a:lnTo>
                    <a:lnTo>
                      <a:pt x="584" y="319"/>
                    </a:lnTo>
                    <a:lnTo>
                      <a:pt x="565" y="278"/>
                    </a:lnTo>
                    <a:lnTo>
                      <a:pt x="543" y="241"/>
                    </a:lnTo>
                    <a:lnTo>
                      <a:pt x="518" y="207"/>
                    </a:lnTo>
                    <a:lnTo>
                      <a:pt x="491" y="174"/>
                    </a:lnTo>
                    <a:lnTo>
                      <a:pt x="461" y="144"/>
                    </a:lnTo>
                    <a:lnTo>
                      <a:pt x="428" y="119"/>
                    </a:lnTo>
                    <a:lnTo>
                      <a:pt x="392" y="94"/>
                    </a:lnTo>
                    <a:lnTo>
                      <a:pt x="353" y="73"/>
                    </a:lnTo>
                    <a:lnTo>
                      <a:pt x="311" y="54"/>
                    </a:lnTo>
                    <a:lnTo>
                      <a:pt x="267" y="39"/>
                    </a:lnTo>
                    <a:lnTo>
                      <a:pt x="218" y="25"/>
                    </a:lnTo>
                    <a:lnTo>
                      <a:pt x="168" y="15"/>
                    </a:lnTo>
                    <a:lnTo>
                      <a:pt x="115" y="7"/>
                    </a:lnTo>
                    <a:lnTo>
                      <a:pt x="59" y="3"/>
                    </a:lnTo>
                    <a:lnTo>
                      <a:pt x="0" y="0"/>
                    </a:lnTo>
                  </a:path>
                </a:pathLst>
              </a:custGeom>
              <a:noFill/>
              <a:ln w="9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44"/>
              <p:cNvSpPr>
                <a:spLocks/>
              </p:cNvSpPr>
              <p:nvPr/>
            </p:nvSpPr>
            <p:spPr bwMode="auto">
              <a:xfrm>
                <a:off x="3129" y="1886"/>
                <a:ext cx="55" cy="57"/>
              </a:xfrm>
              <a:custGeom>
                <a:avLst/>
                <a:gdLst>
                  <a:gd name="T0" fmla="*/ 0 w 111"/>
                  <a:gd name="T1" fmla="*/ 0 h 114"/>
                  <a:gd name="T2" fmla="*/ 49 w 111"/>
                  <a:gd name="T3" fmla="*/ 114 h 114"/>
                  <a:gd name="T4" fmla="*/ 111 w 111"/>
                  <a:gd name="T5" fmla="*/ 5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1" h="114">
                    <a:moveTo>
                      <a:pt x="0" y="0"/>
                    </a:moveTo>
                    <a:lnTo>
                      <a:pt x="49" y="114"/>
                    </a:lnTo>
                    <a:lnTo>
                      <a:pt x="111" y="5"/>
                    </a:lnTo>
                  </a:path>
                </a:pathLst>
              </a:custGeom>
              <a:noFill/>
              <a:ln w="9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45"/>
              <p:cNvSpPr>
                <a:spLocks/>
              </p:cNvSpPr>
              <p:nvPr/>
            </p:nvSpPr>
            <p:spPr bwMode="auto">
              <a:xfrm>
                <a:off x="4380" y="1393"/>
                <a:ext cx="317" cy="339"/>
              </a:xfrm>
              <a:custGeom>
                <a:avLst/>
                <a:gdLst>
                  <a:gd name="T0" fmla="*/ 633 w 634"/>
                  <a:gd name="T1" fmla="*/ 677 h 677"/>
                  <a:gd name="T2" fmla="*/ 634 w 634"/>
                  <a:gd name="T3" fmla="*/ 617 h 677"/>
                  <a:gd name="T4" fmla="*/ 633 w 634"/>
                  <a:gd name="T5" fmla="*/ 560 h 677"/>
                  <a:gd name="T6" fmla="*/ 628 w 634"/>
                  <a:gd name="T7" fmla="*/ 508 h 677"/>
                  <a:gd name="T8" fmla="*/ 621 w 634"/>
                  <a:gd name="T9" fmla="*/ 456 h 677"/>
                  <a:gd name="T10" fmla="*/ 612 w 634"/>
                  <a:gd name="T11" fmla="*/ 408 h 677"/>
                  <a:gd name="T12" fmla="*/ 599 w 634"/>
                  <a:gd name="T13" fmla="*/ 362 h 677"/>
                  <a:gd name="T14" fmla="*/ 583 w 634"/>
                  <a:gd name="T15" fmla="*/ 319 h 677"/>
                  <a:gd name="T16" fmla="*/ 564 w 634"/>
                  <a:gd name="T17" fmla="*/ 279 h 677"/>
                  <a:gd name="T18" fmla="*/ 543 w 634"/>
                  <a:gd name="T19" fmla="*/ 241 h 677"/>
                  <a:gd name="T20" fmla="*/ 518 w 634"/>
                  <a:gd name="T21" fmla="*/ 207 h 677"/>
                  <a:gd name="T22" fmla="*/ 491 w 634"/>
                  <a:gd name="T23" fmla="*/ 175 h 677"/>
                  <a:gd name="T24" fmla="*/ 460 w 634"/>
                  <a:gd name="T25" fmla="*/ 145 h 677"/>
                  <a:gd name="T26" fmla="*/ 427 w 634"/>
                  <a:gd name="T27" fmla="*/ 118 h 677"/>
                  <a:gd name="T28" fmla="*/ 391 w 634"/>
                  <a:gd name="T29" fmla="*/ 95 h 677"/>
                  <a:gd name="T30" fmla="*/ 352 w 634"/>
                  <a:gd name="T31" fmla="*/ 74 h 677"/>
                  <a:gd name="T32" fmla="*/ 310 w 634"/>
                  <a:gd name="T33" fmla="*/ 55 h 677"/>
                  <a:gd name="T34" fmla="*/ 265 w 634"/>
                  <a:gd name="T35" fmla="*/ 40 h 677"/>
                  <a:gd name="T36" fmla="*/ 218 w 634"/>
                  <a:gd name="T37" fmla="*/ 26 h 677"/>
                  <a:gd name="T38" fmla="*/ 168 w 634"/>
                  <a:gd name="T39" fmla="*/ 15 h 677"/>
                  <a:gd name="T40" fmla="*/ 115 w 634"/>
                  <a:gd name="T41" fmla="*/ 8 h 677"/>
                  <a:gd name="T42" fmla="*/ 58 w 634"/>
                  <a:gd name="T43" fmla="*/ 2 h 677"/>
                  <a:gd name="T44" fmla="*/ 0 w 634"/>
                  <a:gd name="T45" fmla="*/ 0 h 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34" h="677">
                    <a:moveTo>
                      <a:pt x="633" y="677"/>
                    </a:moveTo>
                    <a:lnTo>
                      <a:pt x="634" y="617"/>
                    </a:lnTo>
                    <a:lnTo>
                      <a:pt x="633" y="560"/>
                    </a:lnTo>
                    <a:lnTo>
                      <a:pt x="628" y="508"/>
                    </a:lnTo>
                    <a:lnTo>
                      <a:pt x="621" y="456"/>
                    </a:lnTo>
                    <a:lnTo>
                      <a:pt x="612" y="408"/>
                    </a:lnTo>
                    <a:lnTo>
                      <a:pt x="599" y="362"/>
                    </a:lnTo>
                    <a:lnTo>
                      <a:pt x="583" y="319"/>
                    </a:lnTo>
                    <a:lnTo>
                      <a:pt x="564" y="279"/>
                    </a:lnTo>
                    <a:lnTo>
                      <a:pt x="543" y="241"/>
                    </a:lnTo>
                    <a:lnTo>
                      <a:pt x="518" y="207"/>
                    </a:lnTo>
                    <a:lnTo>
                      <a:pt x="491" y="175"/>
                    </a:lnTo>
                    <a:lnTo>
                      <a:pt x="460" y="145"/>
                    </a:lnTo>
                    <a:lnTo>
                      <a:pt x="427" y="118"/>
                    </a:lnTo>
                    <a:lnTo>
                      <a:pt x="391" y="95"/>
                    </a:lnTo>
                    <a:lnTo>
                      <a:pt x="352" y="74"/>
                    </a:lnTo>
                    <a:lnTo>
                      <a:pt x="310" y="55"/>
                    </a:lnTo>
                    <a:lnTo>
                      <a:pt x="265" y="40"/>
                    </a:lnTo>
                    <a:lnTo>
                      <a:pt x="218" y="26"/>
                    </a:lnTo>
                    <a:lnTo>
                      <a:pt x="168" y="15"/>
                    </a:lnTo>
                    <a:lnTo>
                      <a:pt x="115" y="8"/>
                    </a:lnTo>
                    <a:lnTo>
                      <a:pt x="58" y="2"/>
                    </a:lnTo>
                    <a:lnTo>
                      <a:pt x="0" y="0"/>
                    </a:lnTo>
                  </a:path>
                </a:pathLst>
              </a:custGeom>
              <a:noFill/>
              <a:ln w="9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46"/>
              <p:cNvSpPr>
                <a:spLocks/>
              </p:cNvSpPr>
              <p:nvPr/>
            </p:nvSpPr>
            <p:spPr bwMode="auto">
              <a:xfrm>
                <a:off x="4671" y="1675"/>
                <a:ext cx="56" cy="57"/>
              </a:xfrm>
              <a:custGeom>
                <a:avLst/>
                <a:gdLst>
                  <a:gd name="T0" fmla="*/ 0 w 111"/>
                  <a:gd name="T1" fmla="*/ 0 h 114"/>
                  <a:gd name="T2" fmla="*/ 50 w 111"/>
                  <a:gd name="T3" fmla="*/ 114 h 114"/>
                  <a:gd name="T4" fmla="*/ 111 w 111"/>
                  <a:gd name="T5" fmla="*/ 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1" h="114">
                    <a:moveTo>
                      <a:pt x="0" y="0"/>
                    </a:moveTo>
                    <a:lnTo>
                      <a:pt x="50" y="114"/>
                    </a:lnTo>
                    <a:lnTo>
                      <a:pt x="111" y="4"/>
                    </a:lnTo>
                  </a:path>
                </a:pathLst>
              </a:custGeom>
              <a:noFill/>
              <a:ln w="9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Rectangle 47"/>
              <p:cNvSpPr>
                <a:spLocks noChangeArrowheads="1"/>
              </p:cNvSpPr>
              <p:nvPr/>
            </p:nvSpPr>
            <p:spPr bwMode="auto">
              <a:xfrm>
                <a:off x="3199" y="1844"/>
                <a:ext cx="106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3" name="Rectangle 48"/>
              <p:cNvSpPr>
                <a:spLocks noChangeArrowheads="1"/>
              </p:cNvSpPr>
              <p:nvPr/>
            </p:nvSpPr>
            <p:spPr bwMode="auto">
              <a:xfrm>
                <a:off x="3246" y="1908"/>
                <a:ext cx="205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load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4" name="Rectangle 49"/>
              <p:cNvSpPr>
                <a:spLocks noChangeArrowheads="1"/>
              </p:cNvSpPr>
              <p:nvPr/>
            </p:nvSpPr>
            <p:spPr bwMode="auto">
              <a:xfrm>
                <a:off x="3408" y="1934"/>
                <a:ext cx="87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2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5" name="Rectangle 50"/>
              <p:cNvSpPr>
                <a:spLocks noChangeArrowheads="1"/>
              </p:cNvSpPr>
              <p:nvPr/>
            </p:nvSpPr>
            <p:spPr bwMode="auto">
              <a:xfrm>
                <a:off x="4637" y="1733"/>
                <a:ext cx="106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6" name="Rectangle 51"/>
              <p:cNvSpPr>
                <a:spLocks noChangeArrowheads="1"/>
              </p:cNvSpPr>
              <p:nvPr/>
            </p:nvSpPr>
            <p:spPr bwMode="auto">
              <a:xfrm>
                <a:off x="4683" y="1798"/>
                <a:ext cx="205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load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" name="Rectangle 52"/>
              <p:cNvSpPr>
                <a:spLocks noChangeArrowheads="1"/>
              </p:cNvSpPr>
              <p:nvPr/>
            </p:nvSpPr>
            <p:spPr bwMode="auto">
              <a:xfrm>
                <a:off x="4864" y="1840"/>
                <a:ext cx="87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3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8" name="Rectangle 47"/>
            <p:cNvSpPr>
              <a:spLocks noChangeArrowheads="1"/>
            </p:cNvSpPr>
            <p:nvPr/>
          </p:nvSpPr>
          <p:spPr bwMode="auto">
            <a:xfrm>
              <a:off x="4445001" y="3447372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Rectangle 48"/>
            <p:cNvSpPr>
              <a:spLocks noChangeArrowheads="1"/>
            </p:cNvSpPr>
            <p:nvPr/>
          </p:nvSpPr>
          <p:spPr bwMode="auto">
            <a:xfrm>
              <a:off x="4572000" y="3548972"/>
              <a:ext cx="325438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load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Rectangle 49"/>
            <p:cNvSpPr>
              <a:spLocks noChangeArrowheads="1"/>
            </p:cNvSpPr>
            <p:nvPr/>
          </p:nvSpPr>
          <p:spPr bwMode="auto">
            <a:xfrm>
              <a:off x="4829175" y="3603625"/>
              <a:ext cx="138113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6945313" y="3422311"/>
              <a:ext cx="454706" cy="325530"/>
              <a:chOff x="4597401" y="3599772"/>
              <a:chExt cx="454706" cy="325530"/>
            </a:xfrm>
          </p:grpSpPr>
          <p:sp>
            <p:nvSpPr>
              <p:cNvPr id="63" name="Rectangle 47"/>
              <p:cNvSpPr>
                <a:spLocks noChangeArrowheads="1"/>
              </p:cNvSpPr>
              <p:nvPr/>
            </p:nvSpPr>
            <p:spPr bwMode="auto">
              <a:xfrm>
                <a:off x="4597401" y="3599772"/>
                <a:ext cx="1282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" name="Rectangle 48"/>
              <p:cNvSpPr>
                <a:spLocks noChangeArrowheads="1"/>
              </p:cNvSpPr>
              <p:nvPr/>
            </p:nvSpPr>
            <p:spPr bwMode="auto">
              <a:xfrm>
                <a:off x="4724400" y="3701372"/>
                <a:ext cx="325438" cy="206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load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5" name="Rectangle 49"/>
              <p:cNvSpPr>
                <a:spLocks noChangeArrowheads="1"/>
              </p:cNvSpPr>
              <p:nvPr/>
            </p:nvSpPr>
            <p:spPr bwMode="auto">
              <a:xfrm>
                <a:off x="4981575" y="3756025"/>
                <a:ext cx="70532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dirty="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rPr>
                  <a:t>3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44987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571500"/>
            <a:ext cx="8229600" cy="5715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FBS Example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228600" y="2407899"/>
                <a:ext cx="8331640" cy="12497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𝑏𝑎𝑠𝑒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∙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2000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5280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den>
                    </m:f>
                    <m:r>
                      <a:rPr lang="en-US" i="1">
                        <a:effectLst/>
                        <a:latin typeface="Cambria Math"/>
                        <a:ea typeface="Calibri"/>
                        <a:cs typeface="Times New Roman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0.1520</m:t>
                              </m:r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</m:t>
                              </m:r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0.5353</m:t>
                              </m:r>
                            </m:e>
                            <m:e>
                              <m:r>
                                <a:rPr lang="en-US" b="0" i="1" smtClean="0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0.0361</m:t>
                              </m:r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</m:t>
                              </m:r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0.3225</m:t>
                              </m:r>
                            </m:e>
                            <m:e>
                              <m:r>
                                <a:rPr lang="en-US" b="0" i="1" smtClean="0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0.0361</m:t>
                              </m:r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</m:t>
                              </m:r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0.2752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0.0361</m:t>
                              </m:r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</m:t>
                              </m:r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0.3225</m:t>
                              </m:r>
                            </m:e>
                            <m:e>
                              <m:r>
                                <a:rPr lang="en-US" b="0" i="1" smtClean="0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0.1520</m:t>
                              </m:r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</m:t>
                              </m:r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0.5353</m:t>
                              </m:r>
                            </m:e>
                            <m:e>
                              <m:r>
                                <a:rPr lang="en-US" b="0" i="1" smtClean="0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0.0361</m:t>
                              </m:r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</m:t>
                              </m:r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0.2955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0.0361</m:t>
                              </m:r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</m:t>
                              </m:r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0.2752</m:t>
                              </m:r>
                            </m:e>
                            <m:e>
                              <m:r>
                                <a:rPr lang="en-US" b="0" i="1" smtClean="0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0.0361</m:t>
                              </m:r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</m:t>
                              </m:r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0.2955</m:t>
                              </m:r>
                            </m:e>
                            <m:e>
                              <m:r>
                                <a:rPr lang="en-US" b="0" i="1" smtClean="0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0.1520</m:t>
                              </m:r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</m:t>
                              </m:r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0.5353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>
                    <a:latin typeface="Times New Roman" pitchFamily="18" charset="0"/>
                    <a:ea typeface="Calibri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Ω</m:t>
                    </m:r>
                  </m:oMath>
                </a14:m>
                <a:endParaRPr lang="en-US" dirty="0">
                  <a:latin typeface="Times New Roman" pitchFamily="18" charset="0"/>
                  <a:ea typeface="Calibri"/>
                  <a:cs typeface="Times New Roman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407899"/>
                <a:ext cx="8331640" cy="124970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09600" y="1676400"/>
                <a:ext cx="662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𝑏𝑎𝑠𝑒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23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may be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computed.  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76400"/>
                <a:ext cx="66294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5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533400" y="3751698"/>
                <a:ext cx="8271047" cy="97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23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𝑏𝑎𝑠𝑒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∙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3500</m:t>
                        </m:r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5280′</m:t>
                        </m:r>
                      </m:den>
                    </m:f>
                    <m:r>
                      <a:rPr lang="en-US" i="1">
                        <a:effectLst/>
                        <a:latin typeface="Cambria Math"/>
                        <a:ea typeface="Calibri"/>
                        <a:cs typeface="Times New Roman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0.2660</m:t>
                              </m:r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</m:t>
                              </m:r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0.9368</m:t>
                              </m:r>
                            </m:e>
                            <m:e>
                              <m:r>
                                <a:rPr lang="en-US" b="0" i="1" smtClean="0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0.0632</m:t>
                              </m:r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</m:t>
                              </m:r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0.5644</m:t>
                              </m:r>
                            </m:e>
                            <m:e>
                              <m:r>
                                <a:rPr lang="en-US" b="0" i="1" smtClean="0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0.0632</m:t>
                              </m:r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</m:t>
                              </m:r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0.4816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0.0632</m:t>
                              </m:r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</m:t>
                              </m:r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0.5644</m:t>
                              </m:r>
                            </m:e>
                            <m:e>
                              <m:r>
                                <a:rPr lang="en-US" b="0" i="1" smtClean="0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0.2660</m:t>
                              </m:r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</m:t>
                              </m:r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0.9368</m:t>
                              </m:r>
                            </m:e>
                            <m:e>
                              <m:r>
                                <a:rPr lang="en-US" b="0" i="1" smtClean="0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0.0632</m:t>
                              </m:r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</m:t>
                              </m:r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0.5172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0.0632</m:t>
                              </m:r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</m:t>
                              </m:r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0.4816</m:t>
                              </m:r>
                            </m:e>
                            <m:e>
                              <m:r>
                                <a:rPr lang="en-US" b="0" i="1" smtClean="0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0.0632</m:t>
                              </m:r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</m:t>
                              </m:r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0.5172</m:t>
                              </m:r>
                            </m:e>
                            <m:e>
                              <m:r>
                                <a:rPr lang="en-US" b="0" i="1" smtClean="0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0.2660</m:t>
                              </m:r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</m:t>
                              </m:r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0.9368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Ω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751698"/>
                <a:ext cx="8271047" cy="97270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1244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571500"/>
            <a:ext cx="8229600" cy="5715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FBS Example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3716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Initial voltages are set up as follows.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355289" y="1981200"/>
                <a:ext cx="2533707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2400 ∠ 0°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2400 ∠−120°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2400 ∠ 120°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V</a:t>
                </a:r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289" y="1981200"/>
                <a:ext cx="2533707" cy="824906"/>
              </a:xfrm>
              <a:prstGeom prst="rect">
                <a:avLst/>
              </a:prstGeom>
              <a:blipFill rotWithShape="1">
                <a:blip r:embed="rId2"/>
                <a:stretch>
                  <a:fillRect r="-1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38200" y="3124200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 the first pass, all nodes start at nominal.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Therefore,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914400" y="3962400"/>
                <a:ext cx="52578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𝑙𝑜𝑎𝑑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𝑙𝑜𝑎𝑑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are defined. 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962400"/>
                <a:ext cx="5257800" cy="393121"/>
              </a:xfrm>
              <a:prstGeom prst="rect">
                <a:avLst/>
              </a:prstGeom>
              <a:blipFill rotWithShape="1">
                <a:blip r:embed="rId3"/>
                <a:stretch>
                  <a:fillRect l="-695" t="-7813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321145" y="4419600"/>
                <a:ext cx="2501710" cy="8338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𝑙𝑜𝑎𝑑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75+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30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kVA</a:t>
                </a: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145" y="4419600"/>
                <a:ext cx="2501710" cy="833883"/>
              </a:xfrm>
              <a:prstGeom prst="rect">
                <a:avLst/>
              </a:prstGeom>
              <a:blipFill rotWithShape="1">
                <a:blip r:embed="rId4"/>
                <a:stretch>
                  <a:fillRect r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352800" y="5486400"/>
                <a:ext cx="2810641" cy="97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𝑙𝑜𝑎𝑑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127.5+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80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110+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75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13+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10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kVA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5486400"/>
                <a:ext cx="2810641" cy="972702"/>
              </a:xfrm>
              <a:prstGeom prst="rect">
                <a:avLst/>
              </a:prstGeom>
              <a:blipFill rotWithShape="1">
                <a:blip r:embed="rId5"/>
                <a:stretch>
                  <a:fillRect r="-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610311" y="3389368"/>
                <a:ext cx="1580689" cy="392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311" y="3389368"/>
                <a:ext cx="1580689" cy="39299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73475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4400" y="1524000"/>
            <a:ext cx="731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Equations to be used: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Recall that current injection is calculated by 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Also, the following standard circuit analysis equations will be used.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867400" y="1702571"/>
                <a:ext cx="1208023" cy="583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𝐼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 smtClean="0"/>
                  <a:t>.</a:t>
                </a: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1702571"/>
                <a:ext cx="1208023" cy="583429"/>
              </a:xfrm>
              <a:prstGeom prst="rect">
                <a:avLst/>
              </a:prstGeom>
              <a:blipFill rotWithShape="1">
                <a:blip r:embed="rId2"/>
                <a:stretch>
                  <a:fillRect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86000" y="2819400"/>
                <a:ext cx="4572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𝑖𝑛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𝑙𝑖𝑛𝑒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     </m:t>
                          </m:r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𝑖𝑛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819400"/>
                <a:ext cx="4572000" cy="646331"/>
              </a:xfrm>
              <a:prstGeom prst="rect">
                <a:avLst/>
              </a:prstGeom>
              <a:blipFill rotWithShape="1">
                <a:blip r:embed="rId3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 txBox="1">
            <a:spLocks/>
          </p:cNvSpPr>
          <p:nvPr/>
        </p:nvSpPr>
        <p:spPr>
          <a:xfrm>
            <a:off x="457200" y="571500"/>
            <a:ext cx="8229600" cy="5715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FBS Example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50146" y="3657600"/>
                <a:ext cx="741285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Wingdings" pitchFamily="2" charset="2"/>
                  <a:buChar char="Ø"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Assume:</a:t>
                </a:r>
              </a:p>
              <a:p>
                <a:pPr marL="1200150" lvl="2" indent="-285750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𝑑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𝑖𝑑𝑒𝑛𝑡𝑖𝑡𝑦</m:t>
                    </m:r>
                  </m:oMath>
                </a14:m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1200150" lvl="2" indent="-285750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𝑏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𝑍</m:t>
                    </m:r>
                  </m:oMath>
                </a14:m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1200150" lvl="2" indent="-285750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𝑐</m:t>
                    </m:r>
                    <m:r>
                      <a:rPr lang="en-US" i="1" dirty="0" smtClean="0">
                        <a:latin typeface="Cambria Math"/>
                      </a:rPr>
                      <m:t>=0</m:t>
                    </m:r>
                  </m:oMath>
                </a14:m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1200150" lvl="2" indent="-285750">
                  <a:buFont typeface="Wingdings" pitchFamily="2" charset="2"/>
                  <a:buChar char="Ø"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From circuit representations of distribution lines,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𝑙𝑖𝑛𝑒</m:t>
                        </m:r>
                      </m:sub>
                    </m:sSub>
                  </m:oMath>
                </a14:m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742950" lvl="1" indent="-285750">
                  <a:buFont typeface="Wingdings" pitchFamily="2" charset="2"/>
                  <a:buChar char="Ø"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Therefore, the resulting equations are as follows. 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146" y="3657600"/>
                <a:ext cx="7412854" cy="1754326"/>
              </a:xfrm>
              <a:prstGeom prst="rect">
                <a:avLst/>
              </a:prstGeom>
              <a:blipFill rotWithShape="1">
                <a:blip r:embed="rId4"/>
                <a:stretch>
                  <a:fillRect t="-1736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352800" y="5562600"/>
                <a:ext cx="239031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𝑜𝑢𝑡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𝑍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𝑙𝑖𝑛𝑒</m:t>
                        </m:r>
                      </m:sub>
                    </m:sSub>
                  </m:oMath>
                </a14:m>
                <a:endParaRPr lang="en-US" i="1" dirty="0" smtClean="0"/>
              </a:p>
              <a:p>
                <a:pPr algn="just"/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𝑙𝑖𝑛𝑒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5562600"/>
                <a:ext cx="2390313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7113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571500"/>
            <a:ext cx="8229600" cy="5715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FBS Example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383268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Commence the backward sweep by calculating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load current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 each node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starting at the bottom.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Node 3: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084570" y="2362200"/>
                <a:ext cx="6526030" cy="20053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𝑙𝑜𝑎𝑑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 smtClean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127.5+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80 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i="0">
                                              <a:latin typeface="Times New Roman" pitchFamily="18" charset="0"/>
                                              <a:cs typeface="Times New Roman" pitchFamily="18" charset="0"/>
                                            </a:rPr>
                                            <m:t>kVA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2400 ∠ 0° 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i="0">
                                              <a:latin typeface="Times New Roman" pitchFamily="18" charset="0"/>
                                              <a:cs typeface="Times New Roman" pitchFamily="18" charset="0"/>
                                            </a:rPr>
                                            <m:t>V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110+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75 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i="0">
                                              <a:latin typeface="Times New Roman" pitchFamily="18" charset="0"/>
                                              <a:cs typeface="Times New Roman" pitchFamily="18" charset="0"/>
                                            </a:rPr>
                                            <m:t>kVA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2400 ∠−120° 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i="0">
                                              <a:latin typeface="Times New Roman" pitchFamily="18" charset="0"/>
                                              <a:cs typeface="Times New Roman" pitchFamily="18" charset="0"/>
                                            </a:rPr>
                                            <m:t>V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13+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10 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i="0">
                                              <a:latin typeface="Times New Roman" pitchFamily="18" charset="0"/>
                                              <a:cs typeface="Times New Roman" pitchFamily="18" charset="0"/>
                                            </a:rPr>
                                            <m:t>kVA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2400 ∠ 120° 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i="0">
                                              <a:latin typeface="Times New Roman" pitchFamily="18" charset="0"/>
                                              <a:cs typeface="Times New Roman" pitchFamily="18" charset="0"/>
                                            </a:rPr>
                                            <m:t>V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54.42−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34.02 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−51.65−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23.59 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−22.55+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49.21 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570" y="2362200"/>
                <a:ext cx="6526030" cy="200535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676400" y="4523887"/>
                <a:ext cx="7391400" cy="182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By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KCL,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0=−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23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𝑙𝑜𝑎𝑑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⇒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23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54.42−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34.02 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−51.65−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23.59 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−22.55+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49.21 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523887"/>
                <a:ext cx="7391400" cy="1828514"/>
              </a:xfrm>
              <a:prstGeom prst="rect">
                <a:avLst/>
              </a:prstGeom>
              <a:blipFill rotWithShape="1">
                <a:blip r:embed="rId3"/>
                <a:stretch>
                  <a:fillRect l="-49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407662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83268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Node 2: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2084570" y="1804643"/>
                <a:ext cx="6526030" cy="20053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𝑙𝑜𝑎𝑑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 smtClean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i="0">
                                              <a:latin typeface="Times New Roman" pitchFamily="18" charset="0"/>
                                              <a:cs typeface="Times New Roman" pitchFamily="18" charset="0"/>
                                            </a:rPr>
                                            <m:t>kVA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2400 ∠ 0° 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i="0">
                                              <a:latin typeface="Times New Roman" pitchFamily="18" charset="0"/>
                                              <a:cs typeface="Times New Roman" pitchFamily="18" charset="0"/>
                                            </a:rPr>
                                            <m:t>V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75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30 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i="0">
                                              <a:latin typeface="Times New Roman" pitchFamily="18" charset="0"/>
                                              <a:cs typeface="Times New Roman" pitchFamily="18" charset="0"/>
                                            </a:rPr>
                                            <m:t>kVA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2400 ∠−120° 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i="0">
                                              <a:latin typeface="Times New Roman" pitchFamily="18" charset="0"/>
                                              <a:cs typeface="Times New Roman" pitchFamily="18" charset="0"/>
                                            </a:rPr>
                                            <m:t>V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i="0">
                                              <a:latin typeface="Times New Roman" pitchFamily="18" charset="0"/>
                                              <a:cs typeface="Times New Roman" pitchFamily="18" charset="0"/>
                                            </a:rPr>
                                            <m:t>kVA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2400 ∠ 120° 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i="0">
                                              <a:latin typeface="Times New Roman" pitchFamily="18" charset="0"/>
                                              <a:cs typeface="Times New Roman" pitchFamily="18" charset="0"/>
                                            </a:rPr>
                                            <m:t>V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0 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26.33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20.75 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0 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A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570" y="1804643"/>
                <a:ext cx="6526030" cy="200535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676400" y="3962400"/>
                <a:ext cx="7391400" cy="182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By KCL,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0=−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23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𝑙𝑜𝑎𝑑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⇒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𝑙𝑜𝑎𝑑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54.42−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34.02 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78.64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44.34 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−22.55+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49.21 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A.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962400"/>
                <a:ext cx="7391400" cy="1828514"/>
              </a:xfrm>
              <a:prstGeom prst="rect">
                <a:avLst/>
              </a:prstGeom>
              <a:blipFill rotWithShape="1">
                <a:blip r:embed="rId3"/>
                <a:stretch>
                  <a:fillRect l="-49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457200" y="571500"/>
            <a:ext cx="8229600" cy="5715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FBS Example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5790914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Node 1: </a:t>
            </a:r>
          </a:p>
          <a:p>
            <a:pPr marL="1200150" lvl="2" indent="-28575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node is fixed, so there are no calculations to do.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21600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571500"/>
            <a:ext cx="8229600" cy="5715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FBS Example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85800" y="1383267"/>
                <a:ext cx="739140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Calculate the voltage updates and check for convergence. (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Assume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voltage tolerance of 0.001 V) </a:t>
                </a:r>
              </a:p>
              <a:p>
                <a:pPr marL="285750" indent="-285750">
                  <a:buFont typeface="Wingdings" pitchFamily="2" charset="2"/>
                  <a:buChar char="Ø"/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742950" lvl="1" indent="-285750">
                  <a:buFont typeface="Wingdings" pitchFamily="2" charset="2"/>
                  <a:buChar char="Ø"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1: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is going to remain fixed (infinite bus). </a:t>
                </a:r>
              </a:p>
              <a:p>
                <a:pPr marL="1200150" lvl="2" indent="-285750">
                  <a:buFont typeface="Wingdings" pitchFamily="2" charset="2"/>
                  <a:buChar char="Ø"/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742950" lvl="1" indent="-285750">
                  <a:buFont typeface="Wingdings" pitchFamily="2" charset="2"/>
                  <a:buChar char="Ø"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2:</a:t>
                </a:r>
              </a:p>
              <a:p>
                <a:pPr marL="1200150" lvl="2" indent="-285750">
                  <a:buFont typeface="Wingdings" pitchFamily="2" charset="2"/>
                  <a:buChar char="Ø"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For iteration k+1, the voltage update is calculated as follows.</a:t>
                </a:r>
              </a:p>
              <a:p>
                <a:pPr marL="1200150" lvl="2" indent="-285750">
                  <a:buFont typeface="Wingdings" pitchFamily="2" charset="2"/>
                  <a:buChar char="Ø"/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1200150" lvl="2" indent="-285750">
                  <a:buFont typeface="Wingdings" pitchFamily="2" charset="2"/>
                  <a:buChar char="Ø"/>
                </a:pPr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1200150" lvl="2" indent="-285750">
                  <a:buFont typeface="Wingdings" pitchFamily="2" charset="2"/>
                  <a:buChar char="Ø"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Therefore,</a:t>
                </a:r>
              </a:p>
              <a:p>
                <a:pPr marL="285750" indent="-285750">
                  <a:buFont typeface="Wingdings" pitchFamily="2" charset="2"/>
                  <a:buChar char="Ø"/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383267"/>
                <a:ext cx="7391400" cy="3139321"/>
              </a:xfrm>
              <a:prstGeom prst="rect">
                <a:avLst/>
              </a:prstGeom>
              <a:blipFill rotWithShape="1">
                <a:blip r:embed="rId2"/>
                <a:stretch>
                  <a:fillRect l="-578" t="-971" r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309860" y="3487693"/>
                <a:ext cx="2143279" cy="3985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+1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860" y="3487693"/>
                <a:ext cx="2143279" cy="39850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942279" y="4356631"/>
            <a:ext cx="6379295" cy="824906"/>
            <a:chOff x="838200" y="4343400"/>
            <a:chExt cx="6379295" cy="82490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/>
                <p:cNvSpPr/>
                <p:nvPr/>
              </p:nvSpPr>
              <p:spPr>
                <a:xfrm>
                  <a:off x="838200" y="4343400"/>
                  <a:ext cx="3576557" cy="82490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2400 ∠ 0°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2400 ∠−120°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2400 ∠ 120°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m:rPr>
                            <m:nor/>
                          </m:rPr>
                          <a:rPr lang="en-US" b="0" i="0" smtClean="0">
                            <a:latin typeface="Times New Roman" pitchFamily="18" charset="0"/>
                            <a:cs typeface="Times New Roman" pitchFamily="18" charset="0"/>
                          </a:rPr>
                          <m:t>V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4343400"/>
                  <a:ext cx="3576557" cy="82490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/>
                <p:cNvSpPr/>
                <p:nvPr/>
              </p:nvSpPr>
              <p:spPr>
                <a:xfrm>
                  <a:off x="4267200" y="4343400"/>
                  <a:ext cx="2950295" cy="82490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2376.71 ∠ 0.18°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2373.00 ∠−120.65°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2409.73 ∠ 119.64°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 V</a:t>
                  </a:r>
                  <a:endParaRPr 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4343400"/>
                  <a:ext cx="2950295" cy="82490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10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1981200" y="5487880"/>
                <a:ext cx="3773662" cy="412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𝑑𝑖𝑓𝑓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max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/>
                      </a:rPr>
                      <m:t>=38.2402</m:t>
                    </m:r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V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487880"/>
                <a:ext cx="3773662" cy="412870"/>
              </a:xfrm>
              <a:prstGeom prst="rect">
                <a:avLst/>
              </a:prstGeom>
              <a:blipFill rotWithShape="1">
                <a:blip r:embed="rId6"/>
                <a:stretch>
                  <a:fillRect t="-2941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2818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Network Formulation Cont.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network consists of the lines and transformers that connect the nodes of a system.</a:t>
            </a:r>
          </a:p>
          <a:p>
            <a:endParaRPr lang="en-US" dirty="0" smtClean="0"/>
          </a:p>
          <a:p>
            <a:r>
              <a:rPr lang="en-US" dirty="0" smtClean="0"/>
              <a:t>While the diagram shows only a single line, three phases are actually represented.</a:t>
            </a:r>
          </a:p>
          <a:p>
            <a:endParaRPr lang="en-US" dirty="0" smtClean="0"/>
          </a:p>
          <a:p>
            <a:r>
              <a:rPr lang="en-US" dirty="0" smtClean="0"/>
              <a:t>The power that is injected at the nodes flows across the lines.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74F4C-6F3E-484F-A934-9CF2ACF3304B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pPr/>
              <a:t>8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" name="Picture 11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525429"/>
            <a:ext cx="4038600" cy="2675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987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524000"/>
            <a:ext cx="7620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200150" lvl="2" indent="-28575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iteration k+1, the voltage update is calculated as follows.</a:t>
            </a:r>
          </a:p>
          <a:p>
            <a:pPr marL="1200150" lvl="2" indent="-285750"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200150" lvl="2" indent="-285750"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200150" lvl="2" indent="-28575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Therefore,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571500"/>
            <a:ext cx="8229600" cy="5715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FBS Example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385376" y="2286000"/>
                <a:ext cx="2362890" cy="3985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+1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+1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376" y="2286000"/>
                <a:ext cx="2362890" cy="39850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610166" y="3003904"/>
                <a:ext cx="1923668" cy="392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166" y="3003904"/>
                <a:ext cx="1923668" cy="39299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3921013" y="3505200"/>
                <a:ext cx="3864712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2376.71 ∠ 0.18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°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2373.00 ∠−120.65°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2409.73 ∠ 119.64°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</m:e>
                      </m:d>
                      <m:r>
                        <m:rPr>
                          <m:nor/>
                        </m:rPr>
                        <a:rPr lang="en-US" b="0" i="0" dirty="0" smtClean="0">
                          <a:latin typeface="Times New Roman" pitchFamily="18" charset="0"/>
                          <a:cs typeface="Times New Roman" pitchFamily="18" charset="0"/>
                        </a:rPr>
                        <m:t>V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013" y="3505200"/>
                <a:ext cx="3864712" cy="8249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3962400" y="4495800"/>
                <a:ext cx="2898358" cy="8304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2345.99 ∠ .1131°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2345.86 ∠−121.18°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2409.44 ∠ 119.00°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4495800"/>
                <a:ext cx="2898358" cy="830484"/>
              </a:xfrm>
              <a:prstGeom prst="rect">
                <a:avLst/>
              </a:prstGeom>
              <a:blipFill rotWithShape="1">
                <a:blip r:embed="rId5"/>
                <a:stretch>
                  <a:fillRect r="-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2819400" y="5643184"/>
                <a:ext cx="3773662" cy="4141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𝑑𝑖𝑓𝑓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max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/>
                      </a:rPr>
                      <m:t>=72.7965</m:t>
                    </m:r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V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5643184"/>
                <a:ext cx="3773662" cy="414152"/>
              </a:xfrm>
              <a:prstGeom prst="rect">
                <a:avLst/>
              </a:prstGeom>
              <a:blipFill rotWithShape="1">
                <a:blip r:embed="rId6"/>
                <a:stretch>
                  <a:fillRect t="-2941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797660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571500"/>
            <a:ext cx="8229600" cy="5715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FBS Example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371600"/>
            <a:ext cx="7467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Check for convergence.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181031" y="1828800"/>
                <a:ext cx="4704878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𝑑𝑖𝑓𝑓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𝑑𝑖𝑓𝑓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=72.7965 </m:t>
                      </m:r>
                      <m:r>
                        <m:rPr>
                          <m:nor/>
                        </m:rPr>
                        <a:rPr lang="en-US">
                          <a:latin typeface="Times New Roman" pitchFamily="18" charset="0"/>
                          <a:cs typeface="Times New Roman" pitchFamily="18" charset="0"/>
                        </a:rPr>
                        <m:t>V</m:t>
                      </m:r>
                      <m:r>
                        <a:rPr lang="en-US" i="1">
                          <a:latin typeface="Cambria Math"/>
                        </a:rPr>
                        <m:t>&gt;0.0001 </m:t>
                      </m:r>
                      <m:r>
                        <m:rPr>
                          <m:nor/>
                        </m:rPr>
                        <a:rPr lang="en-US">
                          <a:latin typeface="Times New Roman" pitchFamily="18" charset="0"/>
                          <a:cs typeface="Times New Roman" pitchFamily="18" charset="0"/>
                        </a:rPr>
                        <m:t>V</m:t>
                      </m:r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031" y="1828800"/>
                <a:ext cx="4704878" cy="5068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38200" y="2514600"/>
            <a:ext cx="746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Because the maximum calculated voltage difference is greater than the tolerance value, another iteration is required.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Iterations are repeated until convergence is achieved (difference is less than 0.0001 V).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took 6 iterations for this example to converge. </a:t>
            </a:r>
          </a:p>
          <a:p>
            <a:pPr marL="1200150" lvl="2" indent="-28575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final values are shown below.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52400" y="4419600"/>
                <a:ext cx="2568973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2400 ∠ 0°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2400 ∠−120°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2400 ∠ 120°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419600"/>
                <a:ext cx="2568973" cy="82490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606827" y="4419600"/>
                <a:ext cx="3234732" cy="8249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2376.42 ∠  0.1792°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2372.44  ∠−120.65°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2409.54 ∠  119.65°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827" y="4419600"/>
                <a:ext cx="3234732" cy="82496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5715000" y="4414022"/>
                <a:ext cx="3181833" cy="8304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2345.13 ∠  0.0950°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2344.84  ∠−121.17°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2408.72 ∠   119.02°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4414022"/>
                <a:ext cx="3181833" cy="830484"/>
              </a:xfrm>
              <a:prstGeom prst="rect">
                <a:avLst/>
              </a:prstGeom>
              <a:blipFill rotWithShape="1">
                <a:blip r:embed="rId5"/>
                <a:stretch>
                  <a:fillRect r="-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1447800" y="5486400"/>
                <a:ext cx="3030125" cy="8249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64.18 ∠ −32.01°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90.28  ∠ −150.58°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54.13 ∠ 114.62°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/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486400"/>
                <a:ext cx="3030125" cy="824969"/>
              </a:xfrm>
              <a:prstGeom prst="rect">
                <a:avLst/>
              </a:prstGeom>
              <a:blipFill rotWithShape="1">
                <a:blip r:embed="rId6"/>
                <a:stretch>
                  <a:fillRect r="-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4724400" y="5531115"/>
                <a:ext cx="3088346" cy="8249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23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64.18 ∠  −32.01°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/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56.78  ∠ −155.45°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/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54.13 ∠ 114.62°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/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5531115"/>
                <a:ext cx="3088346" cy="824969"/>
              </a:xfrm>
              <a:prstGeom prst="rect">
                <a:avLst/>
              </a:prstGeom>
              <a:blipFill rotWithShape="1">
                <a:blip r:embed="rId7"/>
                <a:stretch>
                  <a:fillRect r="-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18322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3 - Three Phase Current Injection (TCIM) Newton Raphson (NR) method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dirty="0" smtClean="0"/>
              <a:t>This method uses power flow formulations based on current injections.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endParaRPr lang="en-US" dirty="0" smtClean="0"/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dirty="0" smtClean="0"/>
              <a:t>The current injections are split into real and reactive components.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endParaRPr lang="en-US" dirty="0" smtClean="0"/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dirty="0" smtClean="0"/>
              <a:t>The set of nonlinear equations that results is solved using the Newton Raphson method. 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1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56082" y="1371600"/>
            <a:ext cx="7625918" cy="3657600"/>
            <a:chOff x="756082" y="1524000"/>
            <a:chExt cx="7625918" cy="3657600"/>
          </a:xfrm>
        </p:grpSpPr>
        <p:sp>
          <p:nvSpPr>
            <p:cNvPr id="4" name="TextBox 3"/>
            <p:cNvSpPr txBox="1"/>
            <p:nvPr/>
          </p:nvSpPr>
          <p:spPr>
            <a:xfrm>
              <a:off x="756082" y="1524000"/>
              <a:ext cx="731520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Ø"/>
              </a:pP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The following two equations describe the current injection from loads into the system. </a:t>
              </a:r>
            </a:p>
            <a:p>
              <a:pPr marL="742950" lvl="1" indent="-285750">
                <a:buFont typeface="Wingdings" pitchFamily="2" charset="2"/>
                <a:buChar char="Ø"/>
              </a:pP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Real Component:</a:t>
              </a:r>
            </a:p>
            <a:p>
              <a:pPr marL="742950" lvl="1" indent="-285750">
                <a:buFont typeface="Wingdings" pitchFamily="2" charset="2"/>
                <a:buChar char="Ø"/>
              </a:pPr>
              <a:endParaRPr lang="en-US" dirty="0">
                <a:latin typeface="Times New Roman" pitchFamily="18" charset="0"/>
                <a:cs typeface="Times New Roman" pitchFamily="18" charset="0"/>
              </a:endParaRPr>
            </a:p>
            <a:p>
              <a:pPr marL="742950" lvl="1" indent="-285750">
                <a:buFont typeface="Wingdings" pitchFamily="2" charset="2"/>
                <a:buChar char="Ø"/>
              </a:pPr>
              <a:endParaRPr lang="en-US" dirty="0" smtClean="0">
                <a:latin typeface="Times New Roman" pitchFamily="18" charset="0"/>
                <a:cs typeface="Times New Roman" pitchFamily="18" charset="0"/>
              </a:endParaRPr>
            </a:p>
            <a:p>
              <a:pPr marL="742950" lvl="1" indent="-285750">
                <a:buFont typeface="Wingdings" pitchFamily="2" charset="2"/>
                <a:buChar char="Ø"/>
              </a:pPr>
              <a:endParaRPr lang="en-US" dirty="0">
                <a:latin typeface="Times New Roman" pitchFamily="18" charset="0"/>
                <a:cs typeface="Times New Roman" pitchFamily="18" charset="0"/>
              </a:endParaRPr>
            </a:p>
            <a:p>
              <a:pPr marL="742950" lvl="1" indent="-285750">
                <a:buFont typeface="Wingdings" pitchFamily="2" charset="2"/>
                <a:buChar char="Ø"/>
              </a:pPr>
              <a:endParaRPr lang="en-US" dirty="0" smtClean="0">
                <a:latin typeface="Times New Roman" pitchFamily="18" charset="0"/>
                <a:cs typeface="Times New Roman" pitchFamily="18" charset="0"/>
              </a:endParaRPr>
            </a:p>
            <a:p>
              <a:pPr marL="742950" lvl="1" indent="-285750">
                <a:buFont typeface="Wingdings" pitchFamily="2" charset="2"/>
                <a:buChar char="Ø"/>
              </a:pPr>
              <a:endParaRPr lang="en-US" dirty="0">
                <a:latin typeface="Times New Roman" pitchFamily="18" charset="0"/>
                <a:cs typeface="Times New Roman" pitchFamily="18" charset="0"/>
              </a:endParaRPr>
            </a:p>
            <a:p>
              <a:pPr marL="742950" lvl="1" indent="-285750">
                <a:buFont typeface="Wingdings" pitchFamily="2" charset="2"/>
                <a:buChar char="Ø"/>
              </a:pP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Imaginary Component: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762000" y="2533054"/>
                  <a:ext cx="7620000" cy="264854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>
                    <a:spcBef>
                      <a:spcPct val="2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∆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𝑠</m:t>
                            </m:r>
                          </m:sup>
                        </m:sSubSup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  <m:t>𝑠𝑝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</m:sup>
                            </m:sSubSup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  <m:t>𝑠𝑝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−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sub>
                              <m:sup/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  <m:t>𝑘𝑖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  <m:t>𝑠𝑡</m:t>
                                        </m:r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p>
                                    </m:sSubSup>
                                    <m: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  <m:t>𝑘𝑖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  <m:t>𝑠𝑡</m:t>
                                        </m:r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sz="2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  <a:p>
                  <a:pPr lvl="0">
                    <a:spcBef>
                      <a:spcPct val="2000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  <a:p>
                  <a:pPr lvl="0">
                    <a:spcBef>
                      <a:spcPct val="2000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  <a:p>
                  <a:pPr lvl="0">
                    <a:spcBef>
                      <a:spcPct val="2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∆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𝑠</m:t>
                            </m:r>
                          </m:sup>
                        </m:sSubSup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  <m:t>𝑠𝑝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</m:sup>
                            </m:sSubSup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  <m:t>𝑠𝑝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−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sub>
                              <m:sup/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  <m:t>𝑘𝑖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  <m:t>𝑠𝑡</m:t>
                                        </m:r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p>
                                    </m:sSubSup>
                                    <m: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  <m:t>𝑘𝑖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  <m:t>𝑠𝑡</m:t>
                                        </m:r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sz="2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" y="2533054"/>
                  <a:ext cx="7620000" cy="2648546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TCIM-NR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762000" y="5105400"/>
                <a:ext cx="7924800" cy="1268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is the bus number</a:t>
                </a:r>
              </a:p>
              <a:p>
                <a:pPr marL="742950" lvl="1" indent="-285750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is the current phase of interest</a:t>
                </a:r>
              </a:p>
              <a:p>
                <a:pPr marL="742950" lvl="1" indent="-285750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represents all the phases connected to the bus</a:t>
                </a:r>
              </a:p>
              <a:p>
                <a:pPr marL="742950" lvl="1" indent="-285750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𝑠𝑝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𝑠𝑝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are the active and reactive powers at bus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for phase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𝑠</m:t>
                    </m:r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105400"/>
                <a:ext cx="7924800" cy="1268104"/>
              </a:xfrm>
              <a:prstGeom prst="rect">
                <a:avLst/>
              </a:prstGeom>
              <a:blipFill rotWithShape="1">
                <a:blip r:embed="rId3"/>
                <a:stretch>
                  <a:fillRect t="-2404" b="-4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96617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TCIM-NR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52600"/>
                <a:ext cx="7924800" cy="4525963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R="0" lvl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Applying Newton’s method produces the following equation.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 Math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sz="22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22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US" sz="22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</a:rPr>
                                  <m:t>∆</m:t>
                                </m:r>
                                <m:sSubSup>
                                  <m:sSubSupPr>
                                    <m:ctrlPr>
                                      <a:rPr kumimoji="0" lang="en-US" sz="2200" b="0" i="1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sz="2200" b="0" i="1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0" lang="en-US" sz="22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22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kumimoji="0" lang="en-US" sz="22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b>
                                  <m:sup/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0" lang="en-US" sz="2200" b="0" i="1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sz="2200" b="0" i="1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</a:rPr>
                                      <m:t>∆</m:t>
                                    </m:r>
                                    <m:r>
                                      <a:rPr kumimoji="0" lang="en-US" sz="2200" b="0" i="1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0" lang="en-US" sz="22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22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kumimoji="0" lang="en-US" sz="22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b>
                                  <m:sup/>
                                </m:sSubSup>
                              </m:e>
                            </m:mr>
                          </m:m>
                        </m:e>
                      </m:d>
                      <m:r>
                        <a:rPr kumimoji="0" lang="en-US" sz="22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=</m:t>
                      </m:r>
                      <m:r>
                        <a:rPr kumimoji="0" lang="en-US" sz="22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𝐉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2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22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kumimoji="0" lang="en-US" sz="2200" b="0" i="1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sz="2200" b="0" i="1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</a:rPr>
                                      <m:t>∆</m:t>
                                    </m:r>
                                    <m:r>
                                      <a:rPr kumimoji="0" lang="en-US" sz="2200" b="0" i="1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0" lang="en-US" sz="22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22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kumimoji="0" lang="en-US" sz="22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b>
                                  <m:sup/>
                                </m:sSubSup>
                              </m:e>
                            </m:mr>
                            <m:mr>
                              <m:e>
                                <m:r>
                                  <a:rPr kumimoji="0" lang="en-US" sz="22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</a:rPr>
                                  <m:t>∆</m:t>
                                </m:r>
                                <m:sSubSup>
                                  <m:sSubSupPr>
                                    <m:ctrlPr>
                                      <a:rPr kumimoji="0" lang="en-US" sz="2200" b="0" i="1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sz="2200" b="0" i="1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0" lang="en-US" sz="22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22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kumimoji="0" lang="en-US" sz="22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b>
                                  <m:sup/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kern="0" dirty="0" smtClean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here </a:t>
                </a:r>
                <a:r>
                  <a:rPr kumimoji="0" lang="en-US" sz="2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/>
                      </a:rPr>
                      <m:t>𝐉</m:t>
                    </m:r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kumimoji="0" lang="en-US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kumimoji="0" lang="en-US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  <m:t>∆</m:t>
                                  </m:r>
                                  <m:sSubSup>
                                    <m:sSubSupPr>
                                      <m:ctrlPr>
                                        <a:rPr kumimoji="0" lang="en-US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8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8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  <m:sup/>
                                  </m:sSubSup>
                                </m:num>
                                <m:den>
                                  <m:r>
                                    <a:rPr kumimoji="0" lang="en-US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kumimoji="0" lang="en-US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8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8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  <m:sup/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kumimoji="0" lang="en-US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kumimoji="0" lang="en-US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  <m:t>∆</m:t>
                                  </m:r>
                                  <m:sSubSup>
                                    <m:sSubSupPr>
                                      <m:ctrlPr>
                                        <a:rPr kumimoji="0" lang="en-US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8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8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  <m:sup/>
                                  </m:sSubSup>
                                </m:num>
                                <m:den>
                                  <m:r>
                                    <a:rPr kumimoji="0" lang="en-US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kumimoji="0" lang="en-US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8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8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  <m:sup/>
                                  </m:sSubSup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kumimoji="0" lang="en-US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kumimoji="0" lang="en-US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  <m:t>∆</m:t>
                                  </m:r>
                                  <m:sSubSup>
                                    <m:sSubSupPr>
                                      <m:ctrlPr>
                                        <a:rPr kumimoji="0" lang="en-US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8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8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  <m:sup/>
                                  </m:sSubSup>
                                </m:num>
                                <m:den>
                                  <m:r>
                                    <a:rPr kumimoji="0" lang="en-US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kumimoji="0" lang="en-US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8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8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  <m:sup/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kumimoji="0" lang="en-US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kumimoji="0" lang="en-US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  <m:t>∆</m:t>
                                  </m:r>
                                  <m:sSubSup>
                                    <m:sSubSupPr>
                                      <m:ctrlPr>
                                        <a:rPr kumimoji="0" lang="en-US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8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8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  <m:sup/>
                                  </m:sSubSup>
                                </m:num>
                                <m:den>
                                  <m:r>
                                    <a:rPr kumimoji="0" lang="en-US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kumimoji="0" lang="en-US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8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8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  <m:sup/>
                                  </m:sSubSup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  <a:p>
                <a:pPr lvl="1">
                  <a:spcBef>
                    <a:spcPts val="0"/>
                  </a:spcBef>
                  <a:buFont typeface="Wingdings" pitchFamily="2" charset="2"/>
                  <a:buChar char="Ø"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The off-diagonal elements are identical to the corresponding elements of the bus admittance matrix. 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52600"/>
                <a:ext cx="7924800" cy="4525963"/>
              </a:xfrm>
              <a:prstGeom prst="rect">
                <a:avLst/>
              </a:prstGeom>
              <a:blipFill rotWithShape="1">
                <a:blip r:embed="rId2"/>
                <a:stretch>
                  <a:fillRect l="-462" t="-674" r="-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369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07532" y="1419857"/>
                <a:ext cx="1985735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ker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ker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ker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∆</m:t>
                                </m:r>
                                <m:sSubSup>
                                  <m:sSubSupPr>
                                    <m:ctrlPr>
                                      <a:rPr lang="en-US" i="1" ker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ker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 ker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ker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i="1" ker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b>
                                  <m:sup/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 ker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ker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∆</m:t>
                                    </m:r>
                                    <m:r>
                                      <a:rPr lang="en-US" i="1" ker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 ker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ker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 ker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b>
                                  <m:sup/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i="1" ker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ker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𝐉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ker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ker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i="1" ker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ker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∆</m:t>
                                    </m:r>
                                    <m:r>
                                      <a:rPr lang="en-US" i="1" ker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 ker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ker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 ker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b>
                                  <m:sup/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i="1" ker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∆</m:t>
                                </m:r>
                                <m:sSubSup>
                                  <m:sSubSupPr>
                                    <m:ctrlPr>
                                      <a:rPr lang="en-US" i="1" ker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ker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 ker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ker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i="1" ker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b>
                                  <m:sup/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32" y="1419857"/>
                <a:ext cx="1985735" cy="7087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TCIM-NR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384829" y="1443701"/>
                <a:ext cx="2542234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⇒ 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0">
                              <a:latin typeface="Cambria Math"/>
                            </a:rPr>
                            <m:t>𝐉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829" y="1443701"/>
                <a:ext cx="2542234" cy="7087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023691" y="2514600"/>
                <a:ext cx="3096617" cy="7495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691" y="2514600"/>
                <a:ext cx="3096617" cy="74950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800906" y="3639845"/>
                <a:ext cx="3542187" cy="7495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∴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0">
                              <a:latin typeface="Cambria Math"/>
                            </a:rPr>
                            <m:t>𝐉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906" y="3639845"/>
                <a:ext cx="3542187" cy="74950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143000" y="4724400"/>
                <a:ext cx="7239000" cy="949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The current injections </a:t>
                </a:r>
                <a14:m>
                  <m:oMath xmlns:m="http://schemas.openxmlformats.org/officeDocument/2006/math">
                    <m:r>
                      <a:rPr lang="en-US" i="1" kern="0" smtClean="0">
                        <a:solidFill>
                          <a:sysClr val="windowText" lastClr="000000"/>
                        </a:solidFill>
                        <a:latin typeface="Cambria Math"/>
                      </a:rPr>
                      <m:t>∆</m:t>
                    </m:r>
                    <m:sSubSup>
                      <m:sSubSupPr>
                        <m:ctrlPr>
                          <a:rPr lang="en-US" i="1" kern="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kern="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i="1" ker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ker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 ker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sub>
                      <m:sup/>
                    </m:sSubSup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,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kern="0" smtClean="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kern="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  <m:t>∆</m:t>
                        </m:r>
                        <m:r>
                          <a:rPr lang="en-US" i="1" kern="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i="1" ker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ker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 ker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sub>
                      <m:sup/>
                    </m:sSubSup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can be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computed. </a:t>
                </a:r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742950" lvl="1" indent="-285750">
                  <a:buFont typeface="Wingdings" pitchFamily="2" charset="2"/>
                  <a:buChar char="Ø"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By using those values along with initial voltage values , the voltage updates can be calculated iteratively using the above equation.  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724400"/>
                <a:ext cx="7239000" cy="949427"/>
              </a:xfrm>
              <a:prstGeom prst="rect">
                <a:avLst/>
              </a:prstGeom>
              <a:blipFill rotWithShape="1">
                <a:blip r:embed="rId6"/>
                <a:stretch>
                  <a:fillRect l="-590" t="-3205" b="-8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124125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Substation and Distribution Automation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Conclusion of Module 3: </a:t>
            </a:r>
            <a:r>
              <a:rPr lang="en-US" dirty="0"/>
              <a:t>Distribution level power </a:t>
            </a:r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17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Network Formulation Cont.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The “pi” model is a common representation for a transmission line.</a:t>
            </a:r>
          </a:p>
          <a:p>
            <a:endParaRPr lang="en-US" dirty="0" smtClean="0"/>
          </a:p>
          <a:p>
            <a:r>
              <a:rPr lang="en-US" dirty="0" smtClean="0"/>
              <a:t>There are two parts:</a:t>
            </a:r>
          </a:p>
          <a:p>
            <a:pPr lvl="1"/>
            <a:r>
              <a:rPr lang="en-US" dirty="0" smtClean="0"/>
              <a:t>A series impendence</a:t>
            </a:r>
          </a:p>
          <a:p>
            <a:pPr lvl="1"/>
            <a:r>
              <a:rPr lang="en-US" dirty="0" smtClean="0"/>
              <a:t>Two shunt capacitances</a:t>
            </a:r>
          </a:p>
          <a:p>
            <a:endParaRPr lang="en-US" dirty="0" smtClean="0"/>
          </a:p>
          <a:p>
            <a:r>
              <a:rPr lang="en-US" dirty="0" smtClean="0"/>
              <a:t>The pi model is adequate for a single line section when solving for a steady state values, i.e. powerflow.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74F4C-6F3E-484F-A934-9CF2ACF3304B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pPr/>
              <a:t>9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155574"/>
            <a:ext cx="4038600" cy="3415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981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14211</TotalTime>
  <Words>8188</Words>
  <Application>Microsoft Office PowerPoint</Application>
  <PresentationFormat>On-screen Show (4:3)</PresentationFormat>
  <Paragraphs>968</Paragraphs>
  <Slides>86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86</vt:i4>
      </vt:variant>
    </vt:vector>
  </HeadingPairs>
  <TitlesOfParts>
    <vt:vector size="89" baseType="lpstr">
      <vt:lpstr>Office Theme</vt:lpstr>
      <vt:lpstr>Equation</vt:lpstr>
      <vt:lpstr>Visio</vt:lpstr>
      <vt:lpstr>Substation and Distribution Automation  </vt:lpstr>
      <vt:lpstr>Module 3 Overview</vt:lpstr>
      <vt:lpstr>Part 1 - Review of Balanced Power Flow</vt:lpstr>
      <vt:lpstr>The Powerflow Problem</vt:lpstr>
      <vt:lpstr>The Powerflow Problem Cont.</vt:lpstr>
      <vt:lpstr>Power Injections</vt:lpstr>
      <vt:lpstr>The Network Formulation</vt:lpstr>
      <vt:lpstr>The Network Formulation Cont.</vt:lpstr>
      <vt:lpstr>The Network Formulation Cont.</vt:lpstr>
      <vt:lpstr>The Network Formulation Cont.</vt:lpstr>
      <vt:lpstr>PowerPoint Presentation</vt:lpstr>
      <vt:lpstr>PowerPoint Presentation</vt:lpstr>
      <vt:lpstr>The Network Formulation Cont.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 Flow Solution Techniques</vt:lpstr>
      <vt:lpstr>Power Flow Solution Techniques</vt:lpstr>
      <vt:lpstr>Gauss Iterative Technique</vt:lpstr>
      <vt:lpstr>Gauss Iterative Technique</vt:lpstr>
      <vt:lpstr>Gauss Iterative Technique</vt:lpstr>
      <vt:lpstr>Gauss Iterative Technique</vt:lpstr>
      <vt:lpstr>Gauss Iterative Technique</vt:lpstr>
      <vt:lpstr>Power Flow Solution Techniques</vt:lpstr>
      <vt:lpstr>Gauss-Seidel Iterative Technique</vt:lpstr>
      <vt:lpstr>Gauss-Seidel Iterative Technique</vt:lpstr>
      <vt:lpstr>Power Flow Solution Techniques</vt:lpstr>
      <vt:lpstr>Newton Raphson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Newton Raphson For Power Systems</vt:lpstr>
      <vt:lpstr>Newton Raphson For Power Systems</vt:lpstr>
      <vt:lpstr>Newton Raphson For Power Systems</vt:lpstr>
      <vt:lpstr>Worked Powerflow Examples</vt:lpstr>
      <vt:lpstr>Gauss-Seidel Worked Example</vt:lpstr>
      <vt:lpstr>PowerPoint Presentation</vt:lpstr>
      <vt:lpstr>PowerPoint Presentation</vt:lpstr>
      <vt:lpstr>PowerPoint Presentation</vt:lpstr>
      <vt:lpstr>Gauss-Seidel Worked Example</vt:lpstr>
      <vt:lpstr>Gauss-Seidel Worked Example Cont.</vt:lpstr>
      <vt:lpstr>Gauss-Seidel Worked Example</vt:lpstr>
      <vt:lpstr>Gauss-Seidel Worked Example</vt:lpstr>
      <vt:lpstr>Newton Raphson Worked Example </vt:lpstr>
      <vt:lpstr>Newton Raphson Worked Example</vt:lpstr>
      <vt:lpstr>Newton Raphson Worked Example</vt:lpstr>
      <vt:lpstr>Newton Raphson Worked Example</vt:lpstr>
      <vt:lpstr>Part 1 - Review of balanced power flow</vt:lpstr>
      <vt:lpstr>Fast Decoupled Power Flow</vt:lpstr>
      <vt:lpstr>Fast Decoupled Power Flow</vt:lpstr>
      <vt:lpstr>Fast Decoupled Power Flow</vt:lpstr>
      <vt:lpstr>Fast Decoupled Power Flow</vt:lpstr>
      <vt:lpstr>Fast Decoupled Power Flow</vt:lpstr>
      <vt:lpstr>PowerPoint Presentation</vt:lpstr>
      <vt:lpstr>PowerPoint Presentation</vt:lpstr>
      <vt:lpstr>Fast Decoupled Power Flow</vt:lpstr>
      <vt:lpstr>Part 1 - Review of balanced power flow</vt:lpstr>
      <vt:lpstr>DC Power Flow</vt:lpstr>
      <vt:lpstr>Part 2 - Forward Backward Sweep (FBS) Method</vt:lpstr>
      <vt:lpstr>Forward Backward Sweep (FBS) Method</vt:lpstr>
      <vt:lpstr>Forward Backward Sweep (FBS) Method</vt:lpstr>
      <vt:lpstr>Forward Backward Sweep (FBS)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3 - Three Phase Current Injection (TCIM) Newton Raphson (NR) method</vt:lpstr>
      <vt:lpstr>PowerPoint Presentation</vt:lpstr>
      <vt:lpstr>PowerPoint Presentation</vt:lpstr>
      <vt:lpstr>PowerPoint Presentation</vt:lpstr>
      <vt:lpstr>Substation and Distribution Automation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Substation and Distribution Automation Module 1</dc:title>
  <dc:creator>Kevin Schneider</dc:creator>
  <cp:lastModifiedBy>Janelle Hammerstrom</cp:lastModifiedBy>
  <cp:revision>616</cp:revision>
  <dcterms:created xsi:type="dcterms:W3CDTF">2006-08-16T00:00:00Z</dcterms:created>
  <dcterms:modified xsi:type="dcterms:W3CDTF">2012-01-06T16:54:05Z</dcterms:modified>
</cp:coreProperties>
</file>