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50" r:id="rId3"/>
    <p:sldId id="270" r:id="rId4"/>
    <p:sldId id="297" r:id="rId5"/>
    <p:sldId id="272" r:id="rId6"/>
    <p:sldId id="271" r:id="rId7"/>
    <p:sldId id="322" r:id="rId8"/>
    <p:sldId id="273" r:id="rId9"/>
    <p:sldId id="286" r:id="rId10"/>
    <p:sldId id="320" r:id="rId11"/>
    <p:sldId id="323" r:id="rId12"/>
    <p:sldId id="335" r:id="rId13"/>
    <p:sldId id="336" r:id="rId14"/>
    <p:sldId id="337" r:id="rId15"/>
    <p:sldId id="338" r:id="rId16"/>
    <p:sldId id="339" r:id="rId17"/>
    <p:sldId id="340" r:id="rId18"/>
    <p:sldId id="341" r:id="rId19"/>
    <p:sldId id="344" r:id="rId20"/>
    <p:sldId id="345" r:id="rId21"/>
    <p:sldId id="348" r:id="rId22"/>
    <p:sldId id="346" r:id="rId23"/>
    <p:sldId id="347" r:id="rId24"/>
    <p:sldId id="342" r:id="rId25"/>
    <p:sldId id="343" r:id="rId26"/>
    <p:sldId id="324" r:id="rId27"/>
    <p:sldId id="261" r:id="rId28"/>
    <p:sldId id="328" r:id="rId29"/>
    <p:sldId id="330" r:id="rId30"/>
    <p:sldId id="329" r:id="rId31"/>
    <p:sldId id="34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25" d="100"/>
          <a:sy n="125" d="100"/>
        </p:scale>
        <p:origin x="-384"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11/22/2011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11/22/2011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11/22/2011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11/22/2011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11/22/2011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11/22/2011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numerous Volt-VAR optimization options commercially available:</a:t>
            </a:r>
          </a:p>
          <a:p>
            <a:pPr lvl="1"/>
            <a:r>
              <a:rPr lang="en-US" dirty="0" smtClean="0"/>
              <a:t>General Electric: Coordinated Volt-VAR Control</a:t>
            </a:r>
          </a:p>
          <a:p>
            <a:pPr lvl="1"/>
            <a:r>
              <a:rPr lang="en-US" dirty="0" smtClean="0"/>
              <a:t>Cooper: Integrated Volt VAR Control</a:t>
            </a:r>
          </a:p>
          <a:p>
            <a:pPr lvl="1"/>
            <a:r>
              <a:rPr lang="en-US" dirty="0" smtClean="0"/>
              <a:t>ABB: Volt VAR Optimization</a:t>
            </a:r>
          </a:p>
          <a:p>
            <a:pPr lvl="1"/>
            <a:r>
              <a:rPr lang="en-US" dirty="0" smtClean="0"/>
              <a:t>PCS UtiliData: AdaptiVolt</a:t>
            </a:r>
          </a:p>
          <a:p>
            <a:pPr lvl="1"/>
            <a:endParaRPr lang="en-US" dirty="0" smtClean="0"/>
          </a:p>
          <a:p>
            <a:r>
              <a:rPr lang="en-US" dirty="0" smtClean="0"/>
              <a:t>Some support the operation of multiple regulators on a feeder.</a:t>
            </a:r>
          </a:p>
          <a:p>
            <a:pPr lvl="1"/>
            <a:endParaRPr lang="en-US" dirty="0" smtClean="0"/>
          </a:p>
          <a:p>
            <a:r>
              <a:rPr lang="en-US"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a:bodyPr>
          <a:lstStyle/>
          <a:p>
            <a:r>
              <a:rPr lang="en-US" dirty="0" err="1" smtClean="0"/>
              <a:t>Borozan</a:t>
            </a:r>
            <a:r>
              <a:rPr lang="en-US" dirty="0" smtClean="0"/>
              <a:t>, </a:t>
            </a:r>
            <a:r>
              <a:rPr lang="en-US" dirty="0" err="1" smtClean="0"/>
              <a:t>Baran</a:t>
            </a:r>
            <a:r>
              <a:rPr lang="en-US" dirty="0" smtClean="0"/>
              <a:t>, and </a:t>
            </a:r>
            <a:r>
              <a:rPr lang="en-US" dirty="0" err="1" smtClean="0"/>
              <a:t>Novosel</a:t>
            </a:r>
            <a:r>
              <a:rPr lang="en-US" dirty="0" smtClean="0"/>
              <a:t> Implementation</a:t>
            </a:r>
          </a:p>
          <a:p>
            <a:pPr lvl="1"/>
            <a:r>
              <a:rPr lang="en-US" dirty="0" smtClean="0"/>
              <a:t>Simple control scheme</a:t>
            </a:r>
          </a:p>
          <a:p>
            <a:pPr lvl="1"/>
            <a:r>
              <a:rPr lang="en-US" dirty="0" smtClean="0"/>
              <a:t>Works for radial feeders</a:t>
            </a:r>
          </a:p>
          <a:p>
            <a:pPr lvl="2"/>
            <a:r>
              <a:rPr lang="en-US" dirty="0" smtClean="0"/>
              <a:t>No “cross branch” optimization – each “regulator branch” handled independently</a:t>
            </a:r>
          </a:p>
          <a:p>
            <a:pPr lvl="2"/>
            <a:r>
              <a:rPr lang="en-US" dirty="0" smtClean="0"/>
              <a:t>No downstream coordination – branches with multiple regulators may have voltage violations while things move</a:t>
            </a:r>
          </a:p>
          <a:p>
            <a:pPr lvl="1"/>
            <a:r>
              <a:rPr lang="en-US" dirty="0" smtClean="0"/>
              <a:t>Two-stage process</a:t>
            </a:r>
          </a:p>
          <a:p>
            <a:pPr lvl="2"/>
            <a:r>
              <a:rPr lang="en-US" dirty="0" smtClean="0"/>
              <a:t>Optimize voltage</a:t>
            </a:r>
          </a:p>
          <a:p>
            <a:pPr lvl="2"/>
            <a:r>
              <a:rPr lang="en-US" dirty="0" smtClean="0"/>
              <a:t>Optimize reactive power</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2139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 GridLAB-D</a:t>
            </a:r>
            <a:endParaRPr lang="en-US" dirty="0"/>
          </a:p>
        </p:txBody>
      </p:sp>
      <p:sp>
        <p:nvSpPr>
          <p:cNvPr id="3" name="Content Placeholder 2"/>
          <p:cNvSpPr>
            <a:spLocks noGrp="1"/>
          </p:cNvSpPr>
          <p:nvPr>
            <p:ph idx="1"/>
          </p:nvPr>
        </p:nvSpPr>
        <p:spPr/>
        <p:txBody>
          <a:bodyPr>
            <a:normAutofit/>
          </a:bodyPr>
          <a:lstStyle/>
          <a:p>
            <a:r>
              <a:rPr lang="en-US" dirty="0" smtClean="0"/>
              <a:t>Voltage Optimization</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r>
              <a:rPr lang="en-US" dirty="0"/>
              <a:t>Capacitor Optimization</a:t>
            </a:r>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8312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 Voltage Steps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514350" indent="-514350">
              <a:buFont typeface="+mj-lt"/>
              <a:buAutoNum type="arabicPeriod"/>
            </a:pPr>
            <a:r>
              <a:rPr lang="en-US" dirty="0" smtClean="0"/>
              <a:t>Compute </a:t>
            </a:r>
            <a:r>
              <a:rPr lang="en-US" i="1" dirty="0" smtClean="0"/>
              <a:t>voltage drop</a:t>
            </a:r>
            <a:r>
              <a:rPr lang="en-US" dirty="0" smtClean="0"/>
              <a:t> between regulator and minimum voltage</a:t>
            </a:r>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a:t>
            </a:r>
            <a:r>
              <a:rPr lang="en-US" dirty="0" smtClean="0"/>
              <a:t> to obtain </a:t>
            </a:r>
            <a:r>
              <a:rPr lang="en-US" i="1" dirty="0" smtClean="0"/>
              <a:t>corrected desired voltage</a:t>
            </a:r>
            <a:endParaRPr lang="en-US" dirty="0"/>
          </a:p>
          <a:p>
            <a:pPr marL="514350" indent="-514350">
              <a:buFont typeface="+mj-lt"/>
              <a:buAutoNum type="arabicPeriod"/>
            </a:pPr>
            <a:r>
              <a:rPr lang="en-US" dirty="0" smtClean="0"/>
              <a:t>Ensure </a:t>
            </a:r>
            <a:r>
              <a:rPr lang="en-US" i="1" dirty="0" smtClean="0"/>
              <a:t>corrected desired voltage</a:t>
            </a:r>
            <a:r>
              <a:rPr lang="en-US" dirty="0" smtClean="0"/>
              <a:t> does not exceed the minimum or maximum ratings of the system</a:t>
            </a:r>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39361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 Voltage Steps (continued)</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US" dirty="0" smtClean="0"/>
              <a:t>Determine if in high-loading or low-loading </a:t>
            </a:r>
            <a:r>
              <a:rPr lang="en-US" dirty="0" err="1" smtClean="0"/>
              <a:t>deadband</a:t>
            </a:r>
            <a:r>
              <a:rPr lang="en-US" dirty="0" smtClean="0"/>
              <a:t> conditions by examining </a:t>
            </a:r>
            <a:r>
              <a:rPr lang="en-US" i="1" dirty="0" smtClean="0"/>
              <a:t>voltage drop</a:t>
            </a:r>
          </a:p>
          <a:p>
            <a:pPr marL="514350" indent="-514350">
              <a:buFont typeface="+mj-lt"/>
              <a:buAutoNum type="arabicPeriod" startAt="5"/>
            </a:pPr>
            <a:r>
              <a:rPr lang="en-US" dirty="0" smtClean="0"/>
              <a:t>Determine if </a:t>
            </a:r>
            <a:r>
              <a:rPr lang="en-US" i="1" dirty="0" smtClean="0"/>
              <a:t>corrected desired voltage</a:t>
            </a:r>
            <a:r>
              <a:rPr lang="en-US" dirty="0" smtClean="0"/>
              <a:t> is outside the </a:t>
            </a:r>
            <a:r>
              <a:rPr lang="en-US" dirty="0" err="1" smtClean="0"/>
              <a:t>deadband</a:t>
            </a:r>
            <a:r>
              <a:rPr lang="en-US" dirty="0" smtClean="0"/>
              <a:t> of </a:t>
            </a:r>
            <a:r>
              <a:rPr lang="en-US" i="1" dirty="0" smtClean="0"/>
              <a:t>current voltage</a:t>
            </a:r>
            <a:endParaRPr lang="en-US" dirty="0" smtClean="0"/>
          </a:p>
          <a:p>
            <a:pPr marL="514350" indent="-514350">
              <a:buFont typeface="+mj-lt"/>
              <a:buAutoNum type="arabicPeriod" startAt="5"/>
            </a:pPr>
            <a:r>
              <a:rPr lang="en-US" dirty="0" smtClean="0"/>
              <a:t>If tap change, ensure the estimated </a:t>
            </a:r>
            <a:r>
              <a:rPr lang="en-US" i="1" dirty="0" smtClean="0"/>
              <a:t>new voltage</a:t>
            </a:r>
            <a:r>
              <a:rPr lang="en-US" dirty="0" smtClean="0"/>
              <a:t> will not exceed the minimum and maximum values of the system</a:t>
            </a:r>
          </a:p>
          <a:p>
            <a:pPr marL="514350" indent="-514350">
              <a:buFont typeface="+mj-lt"/>
              <a:buAutoNum type="arabicPeriod" startAt="5"/>
            </a:pPr>
            <a:r>
              <a:rPr lang="en-US" dirty="0" smtClean="0"/>
              <a:t>If </a:t>
            </a:r>
            <a:r>
              <a:rPr lang="en-US" i="1" dirty="0" smtClean="0"/>
              <a:t>new voltage</a:t>
            </a:r>
            <a:r>
              <a:rPr lang="en-US" dirty="0" smtClean="0"/>
              <a:t> is acceptable, change taps of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31603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 Capacitor Optimization</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a:t>
            </a:r>
            <a:r>
              <a:rPr lang="en-US" dirty="0" smtClean="0"/>
              <a:t> on line of interest (substation transformer) – compute the current </a:t>
            </a:r>
            <a:r>
              <a:rPr lang="en-US" i="1" dirty="0" smtClean="0"/>
              <a:t>power factor</a:t>
            </a:r>
            <a:endParaRPr lang="en-US" dirty="0" smtClean="0"/>
          </a:p>
          <a:p>
            <a:pPr marL="514350" indent="-514350">
              <a:buFont typeface="+mj-lt"/>
              <a:buAutoNum type="arabicPeriod"/>
            </a:pPr>
            <a:r>
              <a:rPr lang="en-US" dirty="0" smtClean="0"/>
              <a:t>Determine if </a:t>
            </a:r>
            <a:r>
              <a:rPr lang="en-US" i="1" dirty="0" smtClean="0"/>
              <a:t>power factor</a:t>
            </a:r>
            <a:r>
              <a:rPr lang="en-US" dirty="0" smtClean="0"/>
              <a:t> is below the </a:t>
            </a:r>
            <a:r>
              <a:rPr lang="en-US" i="1" dirty="0" smtClean="0"/>
              <a:t>desired power factor</a:t>
            </a:r>
          </a:p>
          <a:p>
            <a:pPr marL="514350" indent="-514350">
              <a:buFont typeface="+mj-lt"/>
              <a:buAutoNum type="arabicPeriod"/>
            </a:pPr>
            <a:r>
              <a:rPr lang="en-US" dirty="0" smtClean="0"/>
              <a:t>If outside range, proceed through capacitors –only change one per operation cycle:</a:t>
            </a:r>
          </a:p>
          <a:p>
            <a:pPr marL="739775" lvl="1" indent="-339725"/>
            <a:r>
              <a:rPr lang="en-US" dirty="0" smtClean="0"/>
              <a:t>Capacitor active and </a:t>
            </a:r>
            <a:r>
              <a:rPr lang="en-US" i="1" dirty="0" smtClean="0"/>
              <a:t>reactive power</a:t>
            </a:r>
            <a:r>
              <a:rPr lang="en-US" dirty="0" smtClean="0"/>
              <a:t> &lt; </a:t>
            </a:r>
            <a:r>
              <a:rPr lang="en-US" i="1" dirty="0" smtClean="0"/>
              <a:t>capacitor size</a:t>
            </a:r>
            <a:r>
              <a:rPr lang="en-US" dirty="0" smtClean="0"/>
              <a:t> * </a:t>
            </a:r>
            <a:r>
              <a:rPr lang="en-US" i="1" dirty="0" err="1" smtClean="0"/>
              <a:t>d_min</a:t>
            </a:r>
            <a:r>
              <a:rPr lang="en-US" dirty="0" smtClean="0"/>
              <a:t>: switch capacitor to inactive</a:t>
            </a:r>
          </a:p>
          <a:p>
            <a:pPr marL="739775" lvl="1" indent="-339725"/>
            <a:r>
              <a:rPr lang="en-US" dirty="0" smtClean="0"/>
              <a:t>Capacitor inactive and </a:t>
            </a:r>
            <a:r>
              <a:rPr lang="en-US" i="1" dirty="0" smtClean="0"/>
              <a:t>reactive power</a:t>
            </a:r>
            <a:r>
              <a:rPr lang="en-US" dirty="0" smtClean="0"/>
              <a:t> &gt; </a:t>
            </a:r>
            <a:r>
              <a:rPr lang="en-US" i="1" dirty="0" smtClean="0"/>
              <a:t>capacitor size * </a:t>
            </a:r>
            <a:r>
              <a:rPr lang="en-US" i="1" dirty="0" err="1" smtClean="0"/>
              <a:t>d_max</a:t>
            </a:r>
            <a:r>
              <a:rPr lang="en-US" dirty="0" smtClean="0"/>
              <a:t>: switch capacitor to active</a:t>
            </a:r>
          </a:p>
          <a:p>
            <a:pPr marL="739775" lvl="1" indent="-339725"/>
            <a:r>
              <a:rPr lang="en-US" dirty="0" smtClean="0"/>
              <a:t>Neither: 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6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0584891"/>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700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r>
              <a:rPr lang="en-US" sz="4000" dirty="0" smtClean="0"/>
              <a:t>4950 V is assumed to not violate the upper voltage limit</a:t>
            </a:r>
          </a:p>
          <a:p>
            <a:pPr marL="514350" indent="-514350">
              <a:buFont typeface="+mj-lt"/>
              <a:buAutoNum type="arabicPeriod" startAt="3"/>
            </a:pPr>
            <a:r>
              <a:rPr lang="en-US" sz="4000" dirty="0" smtClean="0"/>
              <a:t>250 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0f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0.3 * 5 </a:t>
            </a:r>
            <a:r>
              <a:rPr lang="en-US" sz="2200" dirty="0" err="1" smtClean="0"/>
              <a:t>MVAr</a:t>
            </a:r>
            <a:r>
              <a:rPr lang="en-US" sz="2200" dirty="0" smtClean="0"/>
              <a:t> = 1.5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0.3 * 1 </a:t>
            </a:r>
            <a:r>
              <a:rPr lang="en-US" sz="2200" dirty="0" err="1" smtClean="0"/>
              <a:t>MVAr</a:t>
            </a:r>
            <a:r>
              <a:rPr lang="en-US" sz="2200" dirty="0" smtClean="0"/>
              <a:t> = 0.3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2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The voltage supplied to the customer is generally maintained within the limits set by ANCI C84.1, 120V +/-5%.</a:t>
            </a:r>
          </a:p>
          <a:p>
            <a:r>
              <a:rPr lang="en-US" sz="2400" dirty="0" smtClean="0"/>
              <a:t>This is done by setting the voltage at the “head” of the feeder at the high end of the band, to ensure that the voltage drop at peak load does not exceed limits.</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a:t>
            </a:r>
            <a:r>
              <a:rPr lang="en-US" sz="3200" dirty="0"/>
              <a:t>6</a:t>
            </a:r>
            <a:r>
              <a:rPr lang="en-US" sz="3200" dirty="0" smtClean="0"/>
              <a:t> 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3100" dirty="0" smtClean="0"/>
              <a:t>(Regulators)</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3100" dirty="0" smtClean="0"/>
              <a:t>(Regulators)</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3100" dirty="0" smtClean="0"/>
              <a:t>(Capacitors)</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sz="2400" dirty="0" smtClean="0"/>
              <a:t>Range A (normal steady-state):114V-126V (RMS)</a:t>
            </a:r>
          </a:p>
          <a:p>
            <a:endParaRPr lang="en-US" sz="2400" dirty="0" smtClean="0"/>
          </a:p>
          <a:p>
            <a:r>
              <a:rPr lang="en-US" sz="2400" dirty="0" smtClean="0"/>
              <a:t>Range B(emergency steady-state):107V-127V (RMS)</a:t>
            </a:r>
          </a:p>
          <a:p>
            <a:endParaRPr lang="en-US" sz="2400" dirty="0" smtClean="0"/>
          </a:p>
          <a:p>
            <a:r>
              <a:rPr lang="en-US" sz="24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Volt-VAR Optimization</a:t>
            </a:r>
            <a:endParaRPr lang="en-US" dirty="0"/>
          </a:p>
        </p:txBody>
      </p:sp>
      <p:sp>
        <p:nvSpPr>
          <p:cNvPr id="3" name="Content Placeholder 2"/>
          <p:cNvSpPr>
            <a:spLocks noGrp="1"/>
          </p:cNvSpPr>
          <p:nvPr>
            <p:ph idx="1"/>
          </p:nvPr>
        </p:nvSpPr>
        <p:spPr/>
        <p:txBody>
          <a:bodyPr/>
          <a:lstStyle/>
          <a:p>
            <a:r>
              <a:rPr lang="en-US" dirty="0" smtClean="0"/>
              <a:t>Volt-VAR Optimization exists in many forms.</a:t>
            </a:r>
          </a:p>
          <a:p>
            <a:endParaRPr lang="en-US" dirty="0" smtClean="0"/>
          </a:p>
          <a:p>
            <a:r>
              <a:rPr lang="en-US" dirty="0" smtClean="0"/>
              <a:t>The general principle is to control the voltage and reactive power on a distribution feeder so that load can be managed.</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1846</TotalTime>
  <Words>1379</Words>
  <Application>Microsoft Office PowerPoint</Application>
  <PresentationFormat>On-screen Show (4:3)</PresentationFormat>
  <Paragraphs>206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Substation and Distribution Automation</vt:lpstr>
      <vt:lpstr>Module 6 Overview</vt:lpstr>
      <vt:lpstr>Part 1: Traditional Voltage Control</vt:lpstr>
      <vt:lpstr>Traditional Voltage Control (Regulators)</vt:lpstr>
      <vt:lpstr>Traditional Voltage Control (Regulators)</vt:lpstr>
      <vt:lpstr>Traditional Voltage Control (Capacitors)</vt:lpstr>
      <vt:lpstr>ANCI C84.1</vt:lpstr>
      <vt:lpstr>Operation of Voltage Control Devices</vt:lpstr>
      <vt:lpstr>Part 2: Volt-VAR Optimization</vt:lpstr>
      <vt:lpstr>Volt-VAR Optimization</vt:lpstr>
      <vt:lpstr>Volt-VAR Optimization cont.</vt:lpstr>
      <vt:lpstr>Volt-VAR Optimization</vt:lpstr>
      <vt:lpstr>Volt-VAR Optimization – GridLAB-D</vt:lpstr>
      <vt:lpstr>Volt-VAR Optimization – Voltage Steps</vt:lpstr>
      <vt:lpstr>Volt-VAR Optimization – Voltage Steps (continued)</vt:lpstr>
      <vt:lpstr>Volt-VAR Optimization – Capacitor Optimization</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Case 1: Local Voltage Control</vt:lpstr>
      <vt:lpstr>Case 1: Local Voltage Control cont.</vt:lpstr>
      <vt:lpstr>Case 2: Coordinated Volt/VAR Control</vt:lpstr>
      <vt:lpstr>Module 6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152</cp:revision>
  <dcterms:created xsi:type="dcterms:W3CDTF">2006-08-16T00:00:00Z</dcterms:created>
  <dcterms:modified xsi:type="dcterms:W3CDTF">2011-11-22T16:31:24Z</dcterms:modified>
</cp:coreProperties>
</file>