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350" r:id="rId3"/>
    <p:sldId id="270" r:id="rId4"/>
    <p:sldId id="297" r:id="rId5"/>
    <p:sldId id="272" r:id="rId6"/>
    <p:sldId id="271" r:id="rId7"/>
    <p:sldId id="273" r:id="rId8"/>
    <p:sldId id="286" r:id="rId9"/>
    <p:sldId id="320" r:id="rId10"/>
    <p:sldId id="323" r:id="rId11"/>
    <p:sldId id="335" r:id="rId12"/>
    <p:sldId id="336" r:id="rId13"/>
    <p:sldId id="364" r:id="rId14"/>
    <p:sldId id="337" r:id="rId15"/>
    <p:sldId id="351" r:id="rId16"/>
    <p:sldId id="338" r:id="rId17"/>
    <p:sldId id="352" r:id="rId18"/>
    <p:sldId id="339" r:id="rId19"/>
    <p:sldId id="355" r:id="rId20"/>
    <p:sldId id="354" r:id="rId21"/>
    <p:sldId id="340" r:id="rId22"/>
    <p:sldId id="341" r:id="rId23"/>
    <p:sldId id="344" r:id="rId24"/>
    <p:sldId id="345" r:id="rId25"/>
    <p:sldId id="348" r:id="rId26"/>
    <p:sldId id="346" r:id="rId27"/>
    <p:sldId id="347" r:id="rId28"/>
    <p:sldId id="342" r:id="rId29"/>
    <p:sldId id="343" r:id="rId30"/>
    <p:sldId id="324" r:id="rId31"/>
    <p:sldId id="357" r:id="rId32"/>
    <p:sldId id="365" r:id="rId33"/>
    <p:sldId id="358" r:id="rId34"/>
    <p:sldId id="359" r:id="rId35"/>
    <p:sldId id="360" r:id="rId36"/>
    <p:sldId id="361" r:id="rId37"/>
    <p:sldId id="362" r:id="rId38"/>
    <p:sldId id="363" r:id="rId39"/>
    <p:sldId id="261" r:id="rId40"/>
    <p:sldId id="328" r:id="rId41"/>
    <p:sldId id="330" r:id="rId42"/>
    <p:sldId id="329" r:id="rId43"/>
    <p:sldId id="356"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75" d="100"/>
          <a:sy n="75" d="100"/>
        </p:scale>
        <p:origin x="-1824" y="-14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5" Type="http://schemas.openxmlformats.org/officeDocument/2006/relationships/image" Target="../media/image16.wmf"/><Relationship Id="rId4"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4"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456DE2-1550-4DE2-8C7A-8D9992B45402}" type="datetimeFigureOut">
              <a:rPr lang="en-US" smtClean="0"/>
              <a:pPr/>
              <a:t>1/8/2012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C19A5E-67D8-427D-A025-1B72CC39F963}" type="slidenum">
              <a:rPr lang="en-US" smtClean="0"/>
              <a:pPr/>
              <a:t>‹#›</a:t>
            </a:fld>
            <a:endParaRPr lang="en-US"/>
          </a:p>
        </p:txBody>
      </p:sp>
    </p:spTree>
    <p:extLst>
      <p:ext uri="{BB962C8B-B14F-4D97-AF65-F5344CB8AC3E}">
        <p14:creationId xmlns:p14="http://schemas.microsoft.com/office/powerpoint/2010/main" val="544851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19E7BD-BA7F-4B81-A129-70E95F6DF237}" type="datetime1">
              <a:rPr lang="en-US" smtClean="0"/>
              <a:t>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8187" t="8500" r="60125" b="9333"/>
          <a:stretch/>
        </p:blipFill>
        <p:spPr bwMode="auto">
          <a:xfrm>
            <a:off x="8172450" y="5903900"/>
            <a:ext cx="971550" cy="944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C:\Users\d3p313\Desktop\academic-signature.gi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135" y="6143772"/>
            <a:ext cx="1905000" cy="704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390F24-4C39-4969-AF25-1239CA7FF3DE}" type="datetime1">
              <a:rPr lang="en-US" smtClean="0"/>
              <a:t>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4E4A9B-9920-4234-AEB4-5607845725C0}" type="datetime1">
              <a:rPr lang="en-US" smtClean="0"/>
              <a:t>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EB4F7BD-B02C-4562-9C64-672E469C9760}" type="datetime1">
              <a:rPr lang="en-US" smtClean="0"/>
              <a:t>1/8/2012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4D7124-CB27-4A90-BE7A-D1E0ABDB04C5}" type="datetime1">
              <a:rPr lang="en-US" smtClean="0"/>
              <a:t>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A5669D2-688D-4573-B135-CCF7B5BC920F}" type="datetime1">
              <a:rPr lang="en-US" smtClean="0"/>
              <a:t>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FFD320-1AEF-4D74-B2A0-E24E0249BEC1}" type="datetime1">
              <a:rPr lang="en-US" smtClean="0"/>
              <a:t>1/8/2012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BB15CDF8-705B-4637-AE33-67119B125F3D}" type="datetime1">
              <a:rPr lang="en-US" smtClean="0"/>
              <a:t>1/8/2012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B3399-1807-4B55-9AC1-576C7016240D}" type="datetime1">
              <a:rPr lang="en-US" smtClean="0"/>
              <a:t>1/8/2012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BB4BFE-5A26-46CE-87FE-B0B3FFEF3620}" type="datetime1">
              <a:rPr lang="en-US" smtClean="0"/>
              <a:t>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5422AA-CF2D-439D-80CB-DD01E7ACDE11}" type="datetime1">
              <a:rPr lang="en-US" smtClean="0"/>
              <a:t>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defRPr>
            </a:lvl1pPr>
          </a:lstStyle>
          <a:p>
            <a:fld id="{1129FE10-ACD9-430D-B7E5-C58C92EFD52A}" type="datetime1">
              <a:rPr lang="en-US" smtClean="0"/>
              <a:t>1/8/2012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3200" kern="1200">
          <a:solidFill>
            <a:schemeClr val="tx1"/>
          </a:solidFill>
          <a:latin typeface="Times New Roman" pitchFamily="18" charset="0"/>
          <a:ea typeface="+mj-ea"/>
          <a:cs typeface="+mj-cs"/>
        </a:defRPr>
      </a:lvl1pPr>
    </p:titleStyle>
    <p:bodyStyle>
      <a:lvl1pPr marL="342900" indent="-3429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15.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4.bin"/><Relationship Id="rId4" Type="http://schemas.openxmlformats.org/officeDocument/2006/relationships/image" Target="../media/image9.wmf"/></Relationships>
</file>

<file path=ppt/slides/_rels/slide16.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3.w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9.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7.wmf"/></Relationships>
</file>

<file path=ppt/slides/_rels/slide19.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9.wmf"/><Relationship Id="rId5" Type="http://schemas.openxmlformats.org/officeDocument/2006/relationships/oleObject" Target="../embeddings/oleObject13.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15.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3.wmf"/><Relationship Id="rId5" Type="http://schemas.openxmlformats.org/officeDocument/2006/relationships/oleObject" Target="../embeddings/oleObject17.bin"/><Relationship Id="rId4" Type="http://schemas.openxmlformats.org/officeDocument/2006/relationships/image" Target="../media/image22.wmf"/></Relationships>
</file>

<file path=ppt/slides/_rels/slide2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4.png"/><Relationship Id="rId7" Type="http://schemas.openxmlformats.org/officeDocument/2006/relationships/image" Target="../media/image7.png"/><Relationship Id="rId2" Type="http://schemas.openxmlformats.org/officeDocument/2006/relationships/image" Target="../media/image33.png"/><Relationship Id="rId1" Type="http://schemas.openxmlformats.org/officeDocument/2006/relationships/slideLayout" Target="../slideLayouts/slideLayout1.xml"/><Relationship Id="rId6" Type="http://schemas.openxmlformats.org/officeDocument/2006/relationships/image" Target="../media/image60.png"/><Relationship Id="rId11" Type="http://schemas.openxmlformats.org/officeDocument/2006/relationships/image" Target="../media/image36.png"/><Relationship Id="rId5" Type="http://schemas.openxmlformats.org/officeDocument/2006/relationships/image" Target="../media/image53.png"/><Relationship Id="rId10" Type="http://schemas.openxmlformats.org/officeDocument/2006/relationships/image" Target="../media/image35.png"/><Relationship Id="rId4" Type="http://schemas.openxmlformats.org/officeDocument/2006/relationships/image" Target="../media/image4.png"/><Relationship Id="rId9" Type="http://schemas.openxmlformats.org/officeDocument/2006/relationships/image" Target="../media/image9.png"/></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40.png"/><Relationship Id="rId7" Type="http://schemas.openxmlformats.org/officeDocument/2006/relationships/image" Target="../media/image18.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4.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28.png"/><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7"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340.png"/><Relationship Id="rId5" Type="http://schemas.openxmlformats.org/officeDocument/2006/relationships/image" Target="../media/image330.png"/><Relationship Id="rId4" Type="http://schemas.openxmlformats.org/officeDocument/2006/relationships/image" Target="../media/image320.png"/></Relationships>
</file>

<file path=ppt/slides/_rels/slide39.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Substation and Distribution Automation</a:t>
            </a:r>
            <a:endParaRPr lang="en-US" sz="3600" dirty="0"/>
          </a:p>
        </p:txBody>
      </p:sp>
      <p:sp>
        <p:nvSpPr>
          <p:cNvPr id="3" name="Subtitle 2"/>
          <p:cNvSpPr>
            <a:spLocks noGrp="1"/>
          </p:cNvSpPr>
          <p:nvPr>
            <p:ph type="subTitle" idx="1"/>
          </p:nvPr>
        </p:nvSpPr>
        <p:spPr/>
        <p:txBody>
          <a:bodyPr/>
          <a:lstStyle/>
          <a:p>
            <a:pPr lvl="0"/>
            <a:r>
              <a:rPr lang="en-US" sz="2000" dirty="0">
                <a:solidFill>
                  <a:prstClr val="black">
                    <a:tint val="75000"/>
                  </a:prstClr>
                </a:solidFill>
                <a:cs typeface="Times New Roman" pitchFamily="18" charset="0"/>
              </a:rPr>
              <a:t>Module </a:t>
            </a:r>
            <a:r>
              <a:rPr lang="en-US" sz="2000" dirty="0" smtClean="0">
                <a:solidFill>
                  <a:prstClr val="black">
                    <a:tint val="75000"/>
                  </a:prstClr>
                </a:solidFill>
                <a:cs typeface="Times New Roman" pitchFamily="18" charset="0"/>
              </a:rPr>
              <a:t>6: Volt-VAR optimization</a:t>
            </a:r>
            <a:endParaRPr lang="en-US" sz="2000" dirty="0">
              <a:solidFill>
                <a:prstClr val="black">
                  <a:tint val="75000"/>
                </a:prstClr>
              </a:solidFill>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Volt-VAR Optimization Cont.</a:t>
            </a:r>
            <a:endParaRPr lang="en-US" dirty="0"/>
          </a:p>
        </p:txBody>
      </p:sp>
      <p:sp>
        <p:nvSpPr>
          <p:cNvPr id="3" name="Content Placeholder 2"/>
          <p:cNvSpPr>
            <a:spLocks noGrp="1"/>
          </p:cNvSpPr>
          <p:nvPr>
            <p:ph idx="1"/>
          </p:nvPr>
        </p:nvSpPr>
        <p:spPr/>
        <p:txBody>
          <a:bodyPr>
            <a:normAutofit/>
          </a:bodyPr>
          <a:lstStyle/>
          <a:p>
            <a:r>
              <a:rPr lang="en-US" sz="2000" dirty="0"/>
              <a:t>There are numerous Volt-VAR optimization options commercially available:</a:t>
            </a:r>
          </a:p>
          <a:p>
            <a:pPr lvl="1"/>
            <a:r>
              <a:rPr lang="en-US" sz="1800" dirty="0"/>
              <a:t>General Electric: Coordinated Volt-VAR Control</a:t>
            </a:r>
          </a:p>
          <a:p>
            <a:pPr lvl="1"/>
            <a:r>
              <a:rPr lang="en-US" sz="1800" dirty="0"/>
              <a:t>Cooper: Integrated Volt VAR Control</a:t>
            </a:r>
          </a:p>
          <a:p>
            <a:pPr lvl="1"/>
            <a:r>
              <a:rPr lang="en-US" sz="1800" dirty="0"/>
              <a:t>ABB: Volt VAR Optimization</a:t>
            </a:r>
          </a:p>
          <a:p>
            <a:pPr lvl="1"/>
            <a:r>
              <a:rPr lang="en-US" sz="1800" dirty="0"/>
              <a:t>PCS UtiliData: AdaptiVolt</a:t>
            </a:r>
          </a:p>
          <a:p>
            <a:pPr lvl="1"/>
            <a:endParaRPr lang="en-US" dirty="0"/>
          </a:p>
          <a:p>
            <a:r>
              <a:rPr lang="en-US" sz="2000" dirty="0"/>
              <a:t>The capabilities and cost of these commercially available products varies.</a:t>
            </a:r>
          </a:p>
          <a:p>
            <a:pPr lvl="1"/>
            <a:endParaRPr lang="en-US" dirty="0"/>
          </a:p>
          <a:p>
            <a:r>
              <a:rPr lang="en-US" sz="2000" dirty="0"/>
              <a:t>There are also numerous academic papers on the topic.  We will examine the following method:</a:t>
            </a:r>
          </a:p>
          <a:p>
            <a:pPr lvl="1">
              <a:buNone/>
            </a:pPr>
            <a:r>
              <a:rPr lang="en-US" dirty="0"/>
              <a:t>   “V. Borozan, M. Baran, and D. Novosel, “Integrated Volt/VAR Control in Distribution Systems”, </a:t>
            </a:r>
            <a:r>
              <a:rPr lang="en-US" i="1" dirty="0"/>
              <a:t>IEEE PES Winter Meeting</a:t>
            </a:r>
            <a:r>
              <a:rPr lang="en-US" dirty="0"/>
              <a:t>, 2001.”</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Borozan, Baran, and Novosel Implementation</a:t>
            </a:r>
          </a:p>
        </p:txBody>
      </p:sp>
      <p:sp>
        <p:nvSpPr>
          <p:cNvPr id="3" name="Content Placeholder 2"/>
          <p:cNvSpPr>
            <a:spLocks noGrp="1"/>
          </p:cNvSpPr>
          <p:nvPr>
            <p:ph idx="1"/>
          </p:nvPr>
        </p:nvSpPr>
        <p:spPr/>
        <p:txBody>
          <a:bodyPr>
            <a:normAutofit/>
          </a:bodyPr>
          <a:lstStyle/>
          <a:p>
            <a:r>
              <a:rPr lang="en-US" dirty="0" smtClean="0"/>
              <a:t>Simple control scheme</a:t>
            </a:r>
          </a:p>
          <a:p>
            <a:r>
              <a:rPr lang="en-US" dirty="0" smtClean="0"/>
              <a:t>Works for radial feeders</a:t>
            </a:r>
          </a:p>
          <a:p>
            <a:pPr lvl="1"/>
            <a:r>
              <a:rPr lang="en-US" dirty="0" smtClean="0"/>
              <a:t>No “cross branch” optimization – each “regulator branch” handled independently</a:t>
            </a:r>
          </a:p>
          <a:p>
            <a:pPr lvl="1"/>
            <a:r>
              <a:rPr lang="en-US" dirty="0" smtClean="0"/>
              <a:t>No downstream coordination – branches with multiple regulators may have voltage violations while things move</a:t>
            </a:r>
          </a:p>
          <a:p>
            <a:pPr lvl="1"/>
            <a:r>
              <a:rPr lang="en-US" dirty="0" smtClean="0"/>
              <a:t>Assumes no reverse energy power flow</a:t>
            </a:r>
          </a:p>
          <a:p>
            <a:r>
              <a:rPr lang="en-US" dirty="0" smtClean="0"/>
              <a:t>Two-stage process</a:t>
            </a:r>
          </a:p>
          <a:p>
            <a:pPr lvl="1"/>
            <a:r>
              <a:rPr lang="en-US" dirty="0" smtClean="0"/>
              <a:t>Primary goal: optimize voltage – move the voltage to a desired set point</a:t>
            </a:r>
          </a:p>
          <a:p>
            <a:pPr lvl="1"/>
            <a:r>
              <a:rPr lang="en-US" dirty="0" smtClean="0"/>
              <a:t>Secondary goal: optimize reactive power – switch capacitors to maintain power factor</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34213933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Borozan, Baran, and Novosel </a:t>
            </a:r>
            <a:r>
              <a:rPr lang="en-US" dirty="0" smtClean="0"/>
              <a:t>Implementation Cont.</a:t>
            </a:r>
            <a:endParaRPr lang="en-US" dirty="0"/>
          </a:p>
        </p:txBody>
      </p:sp>
      <p:sp>
        <p:nvSpPr>
          <p:cNvPr id="3" name="Content Placeholder 2"/>
          <p:cNvSpPr>
            <a:spLocks noGrp="1"/>
          </p:cNvSpPr>
          <p:nvPr>
            <p:ph idx="1"/>
          </p:nvPr>
        </p:nvSpPr>
        <p:spPr/>
        <p:txBody>
          <a:bodyPr>
            <a:normAutofit/>
          </a:bodyPr>
          <a:lstStyle/>
          <a:p>
            <a:r>
              <a:rPr lang="en-US" dirty="0" smtClean="0"/>
              <a:t>Stage 1: Voltage Optimization Objectives</a:t>
            </a:r>
          </a:p>
          <a:p>
            <a:pPr marL="971550" lvl="1" indent="-514350">
              <a:buFont typeface="+mj-lt"/>
              <a:buAutoNum type="arabicPeriod"/>
            </a:pPr>
            <a:r>
              <a:rPr lang="en-US" dirty="0" smtClean="0"/>
              <a:t>Determine the minimum voltage</a:t>
            </a:r>
          </a:p>
          <a:p>
            <a:pPr marL="971550" lvl="1" indent="-514350">
              <a:buFont typeface="+mj-lt"/>
              <a:buAutoNum type="arabicPeriod"/>
            </a:pPr>
            <a:r>
              <a:rPr lang="en-US" dirty="0" smtClean="0"/>
              <a:t>Determine “state of the system”</a:t>
            </a:r>
          </a:p>
          <a:p>
            <a:pPr marL="971550" lvl="1" indent="-514350">
              <a:buFont typeface="+mj-lt"/>
              <a:buAutoNum type="arabicPeriod"/>
            </a:pPr>
            <a:r>
              <a:rPr lang="en-US" dirty="0" smtClean="0"/>
              <a:t>Command regulators</a:t>
            </a:r>
          </a:p>
          <a:p>
            <a:endParaRPr lang="en-US" dirty="0" smtClean="0"/>
          </a:p>
          <a:p>
            <a:r>
              <a:rPr lang="en-US" dirty="0" smtClean="0"/>
              <a:t>Stage 2: Reactive Power Optimization Objectives</a:t>
            </a:r>
            <a:endParaRPr lang="en-US" dirty="0"/>
          </a:p>
          <a:p>
            <a:pPr marL="971550" lvl="1" indent="-514350">
              <a:buFont typeface="+mj-lt"/>
              <a:buAutoNum type="arabicPeriod"/>
            </a:pPr>
            <a:r>
              <a:rPr lang="en-US" dirty="0" smtClean="0"/>
              <a:t>Determine reactive power value</a:t>
            </a:r>
          </a:p>
          <a:p>
            <a:pPr marL="971550" lvl="1" indent="-514350">
              <a:buFont typeface="+mj-lt"/>
              <a:buAutoNum type="arabicPeriod"/>
            </a:pPr>
            <a:r>
              <a:rPr lang="en-US" dirty="0" smtClean="0"/>
              <a:t>Find next capacitor to switch</a:t>
            </a:r>
          </a:p>
          <a:p>
            <a:pPr marL="971550" lvl="1" indent="-514350">
              <a:buFont typeface="+mj-lt"/>
              <a:buAutoNum type="arabicPeriod"/>
            </a:pPr>
            <a:r>
              <a:rPr lang="en-US"/>
              <a:t>Command </a:t>
            </a:r>
            <a:r>
              <a:rPr lang="en-US" smtClean="0"/>
              <a:t>capacitors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4831210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Borozan, Baran, and Novosel </a:t>
            </a:r>
            <a:r>
              <a:rPr lang="en-US" dirty="0" smtClean="0"/>
              <a:t>VVO Control Strategy</a:t>
            </a:r>
            <a:endParaRPr lang="en-US" dirty="0"/>
          </a:p>
        </p:txBody>
      </p:sp>
      <p:sp>
        <p:nvSpPr>
          <p:cNvPr id="7" name="Text Placeholder 6"/>
          <p:cNvSpPr>
            <a:spLocks noGrp="1"/>
          </p:cNvSpPr>
          <p:nvPr>
            <p:ph type="body" idx="1"/>
          </p:nvPr>
        </p:nvSpPr>
        <p:spPr>
          <a:xfrm>
            <a:off x="457200" y="1371600"/>
            <a:ext cx="4040188" cy="639762"/>
          </a:xfrm>
        </p:spPr>
        <p:txBody>
          <a:bodyPr/>
          <a:lstStyle/>
          <a:p>
            <a:r>
              <a:rPr lang="en-US" dirty="0" smtClean="0"/>
              <a:t>Voltage Optimization</a:t>
            </a:r>
            <a:endParaRPr lang="en-US" dirty="0"/>
          </a:p>
        </p:txBody>
      </p:sp>
      <p:sp>
        <p:nvSpPr>
          <p:cNvPr id="8" name="Content Placeholder 7"/>
          <p:cNvSpPr>
            <a:spLocks noGrp="1"/>
          </p:cNvSpPr>
          <p:nvPr>
            <p:ph sz="half" idx="2"/>
          </p:nvPr>
        </p:nvSpPr>
        <p:spPr>
          <a:xfrm>
            <a:off x="457200" y="2057400"/>
            <a:ext cx="4040188" cy="4648200"/>
          </a:xfrm>
        </p:spPr>
        <p:txBody>
          <a:bodyPr>
            <a:normAutofit fontScale="70000" lnSpcReduction="20000"/>
          </a:bodyPr>
          <a:lstStyle/>
          <a:p>
            <a:pPr marL="457200" indent="-457200">
              <a:buFont typeface="+mj-lt"/>
              <a:buAutoNum type="arabicParenR"/>
            </a:pPr>
            <a:r>
              <a:rPr lang="en-US" dirty="0"/>
              <a:t>Determine </a:t>
            </a:r>
            <a:r>
              <a:rPr lang="en-US" dirty="0" smtClean="0"/>
              <a:t>minimum measured voltage.</a:t>
            </a:r>
            <a:endParaRPr lang="en-US" dirty="0"/>
          </a:p>
          <a:p>
            <a:pPr marL="457200" indent="-457200">
              <a:buFont typeface="+mj-lt"/>
              <a:buAutoNum type="arabicParenR"/>
            </a:pPr>
            <a:r>
              <a:rPr lang="en-US" dirty="0"/>
              <a:t>Compute </a:t>
            </a:r>
            <a:r>
              <a:rPr lang="en-US" dirty="0" smtClean="0"/>
              <a:t>the voltage </a:t>
            </a:r>
            <a:r>
              <a:rPr lang="en-US" dirty="0"/>
              <a:t>drop </a:t>
            </a:r>
            <a:r>
              <a:rPr lang="en-US" dirty="0" smtClean="0"/>
              <a:t>between </a:t>
            </a:r>
            <a:r>
              <a:rPr lang="en-US" dirty="0"/>
              <a:t>regulator and </a:t>
            </a:r>
            <a:r>
              <a:rPr lang="en-US" dirty="0" smtClean="0"/>
              <a:t>minimum voltage point.</a:t>
            </a:r>
            <a:endParaRPr lang="en-US" dirty="0"/>
          </a:p>
          <a:p>
            <a:pPr marL="457200" indent="-457200">
              <a:buFont typeface="+mj-lt"/>
              <a:buAutoNum type="arabicParenR"/>
            </a:pPr>
            <a:r>
              <a:rPr lang="en-US" dirty="0"/>
              <a:t>Apply voltage drop to desired </a:t>
            </a:r>
            <a:r>
              <a:rPr lang="en-US" dirty="0" smtClean="0"/>
              <a:t>voltage </a:t>
            </a:r>
            <a:r>
              <a:rPr lang="en-US" dirty="0"/>
              <a:t>to obtain corrected desired </a:t>
            </a:r>
            <a:r>
              <a:rPr lang="en-US" dirty="0" smtClean="0"/>
              <a:t>voltage.</a:t>
            </a:r>
            <a:endParaRPr lang="en-US" dirty="0"/>
          </a:p>
          <a:p>
            <a:pPr marL="457200" indent="-457200">
              <a:buFont typeface="+mj-lt"/>
              <a:buAutoNum type="arabicParenR"/>
            </a:pPr>
            <a:r>
              <a:rPr lang="en-US" dirty="0"/>
              <a:t>Ensure corrected desired voltage does not exceed the minimum or maximum </a:t>
            </a:r>
            <a:r>
              <a:rPr lang="en-US" dirty="0" smtClean="0"/>
              <a:t>ratings</a:t>
            </a:r>
          </a:p>
          <a:p>
            <a:pPr marL="457200" indent="-457200">
              <a:buFont typeface="+mj-lt"/>
              <a:buAutoNum type="arabicParenR"/>
            </a:pPr>
            <a:r>
              <a:rPr lang="en-US" dirty="0" smtClean="0"/>
              <a:t>Determine </a:t>
            </a:r>
            <a:r>
              <a:rPr lang="en-US" dirty="0"/>
              <a:t>if </a:t>
            </a:r>
            <a:r>
              <a:rPr lang="en-US" dirty="0" smtClean="0"/>
              <a:t> </a:t>
            </a:r>
            <a:r>
              <a:rPr lang="en-US" dirty="0"/>
              <a:t>high-loading or low-loading </a:t>
            </a:r>
            <a:r>
              <a:rPr lang="en-US" dirty="0" smtClean="0"/>
              <a:t>dead band should be used.</a:t>
            </a:r>
            <a:endParaRPr lang="en-US" dirty="0"/>
          </a:p>
          <a:p>
            <a:pPr marL="457200" indent="-457200">
              <a:buFont typeface="+mj-lt"/>
              <a:buAutoNum type="arabicParenR"/>
            </a:pPr>
            <a:r>
              <a:rPr lang="en-US" dirty="0"/>
              <a:t>Determine if corrected desired voltage is outside the </a:t>
            </a:r>
            <a:r>
              <a:rPr lang="en-US" dirty="0" smtClean="0"/>
              <a:t>dead band.</a:t>
            </a:r>
          </a:p>
          <a:p>
            <a:pPr marL="457200" indent="-457200">
              <a:buFont typeface="+mj-lt"/>
              <a:buAutoNum type="arabicParenR"/>
            </a:pPr>
            <a:r>
              <a:rPr lang="en-US" dirty="0" smtClean="0"/>
              <a:t>If </a:t>
            </a:r>
            <a:r>
              <a:rPr lang="en-US" dirty="0"/>
              <a:t>tap change, ensure the estimated new voltage will not exceed the minimum and maximum values of the system</a:t>
            </a:r>
          </a:p>
          <a:p>
            <a:pPr marL="457200" indent="-457200">
              <a:buFont typeface="+mj-lt"/>
              <a:buAutoNum type="arabicParenR"/>
            </a:pPr>
            <a:r>
              <a:rPr lang="en-US" dirty="0"/>
              <a:t>If new voltage is acceptable, change taps of </a:t>
            </a:r>
            <a:r>
              <a:rPr lang="en-US" dirty="0" smtClean="0"/>
              <a:t>regulator</a:t>
            </a:r>
            <a:endParaRPr lang="en-US" dirty="0"/>
          </a:p>
        </p:txBody>
      </p:sp>
      <p:sp>
        <p:nvSpPr>
          <p:cNvPr id="9" name="Text Placeholder 8"/>
          <p:cNvSpPr>
            <a:spLocks noGrp="1"/>
          </p:cNvSpPr>
          <p:nvPr>
            <p:ph type="body" sz="quarter" idx="3"/>
          </p:nvPr>
        </p:nvSpPr>
        <p:spPr>
          <a:xfrm>
            <a:off x="4645025" y="1371600"/>
            <a:ext cx="4041775" cy="639762"/>
          </a:xfrm>
        </p:spPr>
        <p:txBody>
          <a:bodyPr/>
          <a:lstStyle/>
          <a:p>
            <a:r>
              <a:rPr lang="en-US" dirty="0" smtClean="0"/>
              <a:t>Reactive Power Optimization</a:t>
            </a:r>
            <a:endParaRPr lang="en-US" dirty="0"/>
          </a:p>
        </p:txBody>
      </p:sp>
      <p:sp>
        <p:nvSpPr>
          <p:cNvPr id="10" name="Content Placeholder 9"/>
          <p:cNvSpPr>
            <a:spLocks noGrp="1"/>
          </p:cNvSpPr>
          <p:nvPr>
            <p:ph sz="quarter" idx="4"/>
          </p:nvPr>
        </p:nvSpPr>
        <p:spPr>
          <a:xfrm>
            <a:off x="4645025" y="2057400"/>
            <a:ext cx="4041775" cy="4648200"/>
          </a:xfrm>
        </p:spPr>
        <p:txBody>
          <a:bodyPr>
            <a:normAutofit fontScale="92500" lnSpcReduction="20000"/>
          </a:bodyPr>
          <a:lstStyle/>
          <a:p>
            <a:pPr marL="457200" indent="-457200">
              <a:buFont typeface="+mj-lt"/>
              <a:buAutoNum type="arabicParenR"/>
            </a:pPr>
            <a:r>
              <a:rPr lang="en-US" dirty="0"/>
              <a:t>Determine </a:t>
            </a:r>
            <a:r>
              <a:rPr lang="en-US" dirty="0" smtClean="0"/>
              <a:t>the reactive </a:t>
            </a:r>
            <a:r>
              <a:rPr lang="en-US" dirty="0"/>
              <a:t>power </a:t>
            </a:r>
            <a:r>
              <a:rPr lang="en-US" dirty="0" smtClean="0"/>
              <a:t>on the line </a:t>
            </a:r>
            <a:r>
              <a:rPr lang="en-US" dirty="0"/>
              <a:t>of interest </a:t>
            </a:r>
            <a:r>
              <a:rPr lang="en-US" dirty="0" smtClean="0"/>
              <a:t>and computer the power factor.</a:t>
            </a:r>
          </a:p>
          <a:p>
            <a:pPr marL="457200" indent="-457200">
              <a:buFont typeface="+mj-lt"/>
              <a:buAutoNum type="arabicParenR"/>
            </a:pPr>
            <a:endParaRPr lang="en-US" dirty="0"/>
          </a:p>
          <a:p>
            <a:pPr marL="457200" indent="-457200">
              <a:buFont typeface="+mj-lt"/>
              <a:buAutoNum type="arabicParenR"/>
            </a:pPr>
            <a:r>
              <a:rPr lang="en-US" dirty="0"/>
              <a:t>Determine if </a:t>
            </a:r>
            <a:r>
              <a:rPr lang="en-US" dirty="0" smtClean="0"/>
              <a:t>the power </a:t>
            </a:r>
            <a:r>
              <a:rPr lang="en-US" dirty="0"/>
              <a:t>factor is below the desired power </a:t>
            </a:r>
            <a:r>
              <a:rPr lang="en-US" dirty="0" smtClean="0"/>
              <a:t>factor. </a:t>
            </a:r>
          </a:p>
          <a:p>
            <a:pPr marL="457200" indent="-457200">
              <a:buFont typeface="+mj-lt"/>
              <a:buAutoNum type="arabicParenR"/>
            </a:pPr>
            <a:endParaRPr lang="en-US" dirty="0"/>
          </a:p>
          <a:p>
            <a:pPr marL="457200" indent="-457200">
              <a:buFont typeface="+mj-lt"/>
              <a:buAutoNum type="arabicParenR"/>
            </a:pPr>
            <a:r>
              <a:rPr lang="en-US" dirty="0" smtClean="0"/>
              <a:t>Operate capacitors as necessary to bring the power factor into the desired range.</a:t>
            </a:r>
          </a:p>
          <a:p>
            <a:pPr marL="457200" indent="-457200">
              <a:buFont typeface="+mj-lt"/>
              <a:buAutoNum type="arabicParenR"/>
            </a:pPr>
            <a:endParaRPr lang="en-US" dirty="0"/>
          </a:p>
          <a:p>
            <a:pPr marL="457200" indent="-457200">
              <a:buFont typeface="+mj-lt"/>
              <a:buAutoNum type="arabicParenR"/>
            </a:pPr>
            <a:r>
              <a:rPr lang="en-US" dirty="0" smtClean="0"/>
              <a:t>Only one capacitor is operated per cycle.</a:t>
            </a:r>
            <a:endParaRPr lang="en-US" dirty="0"/>
          </a:p>
          <a:p>
            <a:pPr marL="457200" indent="-457200">
              <a:buFont typeface="+mj-lt"/>
              <a:buAutoNum type="arabicParenR"/>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126791112"/>
      </p:ext>
    </p:extLst>
  </p:cSld>
  <p:clrMapOvr>
    <a:masterClrMapping/>
  </p:clrMapOvr>
  <mc:AlternateContent xmlns:mc="http://schemas.openxmlformats.org/markup-compatibility/2006" xmlns:p14="http://schemas.microsoft.com/office/powerpoint/2010/main">
    <mc:Choice Requires="p14">
      <p:transition spd="slow" p14:dur="2000" advTm="195821"/>
    </mc:Choice>
    <mc:Fallback xmlns="">
      <p:transition spd="slow" advTm="19582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VVO-Regulators – Voltage Optimization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Determine </a:t>
            </a:r>
            <a:r>
              <a:rPr lang="en-US" i="1" dirty="0" smtClean="0"/>
              <a:t>minimum voltage</a:t>
            </a:r>
            <a:r>
              <a:rPr lang="en-US" dirty="0" smtClean="0"/>
              <a:t> in measurements and </a:t>
            </a:r>
            <a:r>
              <a:rPr lang="en-US" i="1" dirty="0" smtClean="0"/>
              <a:t>regulator load-side voltage</a:t>
            </a:r>
          </a:p>
          <a:p>
            <a:pPr marL="400050" lvl="1" indent="0">
              <a:buNone/>
            </a:pPr>
            <a:r>
              <a:rPr lang="en-US" i="1" dirty="0" smtClean="0"/>
              <a:t>	minimum voltage</a:t>
            </a:r>
            <a:r>
              <a:rPr lang="en-US" dirty="0" smtClean="0"/>
              <a:t> (</a:t>
            </a:r>
            <a:r>
              <a:rPr lang="en-US" i="1" dirty="0" err="1" smtClean="0"/>
              <a:t>V</a:t>
            </a:r>
            <a:r>
              <a:rPr lang="en-US" i="1" baseline="-25000" dirty="0" err="1" smtClean="0"/>
              <a:t>min</a:t>
            </a:r>
            <a:r>
              <a:rPr lang="en-US" dirty="0" smtClean="0"/>
              <a:t>) is the lowest voltage measured associated 	with that regulator.  It could be the load side of the regulator 	(</a:t>
            </a:r>
            <a:r>
              <a:rPr lang="en-US" i="1" dirty="0" smtClean="0"/>
              <a:t>regulator load-side voltage </a:t>
            </a:r>
            <a:r>
              <a:rPr lang="en-US" dirty="0" smtClean="0"/>
              <a:t>(</a:t>
            </a:r>
            <a:r>
              <a:rPr lang="en-US" i="1" dirty="0" err="1" smtClean="0"/>
              <a:t>V</a:t>
            </a:r>
            <a:r>
              <a:rPr lang="en-US" i="1" baseline="-25000" dirty="0" err="1" smtClean="0"/>
              <a:t>reg_load</a:t>
            </a:r>
            <a:r>
              <a:rPr lang="en-US" dirty="0" smtClean="0"/>
              <a:t>)) or an end-of-line measurement 	(</a:t>
            </a:r>
            <a:r>
              <a:rPr lang="en-US" i="1" dirty="0" smtClean="0"/>
              <a:t>V</a:t>
            </a:r>
            <a:r>
              <a:rPr lang="en-US" i="1" baseline="-25000" dirty="0" smtClean="0"/>
              <a:t>EOL</a:t>
            </a:r>
            <a:r>
              <a:rPr lang="en-US" dirty="0" smtClean="0"/>
              <a:t>).</a:t>
            </a:r>
            <a:endParaRPr lang="en-US" i="1" dirty="0" smtClean="0"/>
          </a:p>
          <a:p>
            <a:pPr marL="514350" indent="-514350">
              <a:buFont typeface="+mj-lt"/>
              <a:buAutoNum type="arabicPeriod"/>
            </a:pPr>
            <a:r>
              <a:rPr lang="en-US" dirty="0" smtClean="0"/>
              <a:t>Compute </a:t>
            </a:r>
            <a:r>
              <a:rPr lang="en-US" i="1" dirty="0" smtClean="0"/>
              <a:t>voltage drop </a:t>
            </a:r>
            <a:r>
              <a:rPr lang="en-US" dirty="0" smtClean="0"/>
              <a:t>(</a:t>
            </a:r>
            <a:r>
              <a:rPr lang="en-US" i="1" dirty="0" err="1" smtClean="0"/>
              <a:t>V</a:t>
            </a:r>
            <a:r>
              <a:rPr lang="en-US" i="1" baseline="-25000" dirty="0" err="1" smtClean="0"/>
              <a:t>drop</a:t>
            </a:r>
            <a:r>
              <a:rPr lang="en-US" dirty="0" smtClean="0"/>
              <a:t>) between regulator and </a:t>
            </a:r>
            <a:r>
              <a:rPr lang="en-US" i="1" dirty="0" smtClean="0"/>
              <a:t>minimum voltage</a:t>
            </a:r>
          </a:p>
          <a:p>
            <a:pPr marL="514350" indent="-514350">
              <a:buFont typeface="+mj-lt"/>
              <a:buAutoNum type="arabicPeriod"/>
            </a:pPr>
            <a:endParaRPr lang="en-US" i="1" dirty="0" smtClean="0"/>
          </a:p>
          <a:p>
            <a:pPr marL="514350" indent="-514350">
              <a:buFont typeface="+mj-lt"/>
              <a:buAutoNum type="arabicPeriod"/>
            </a:pPr>
            <a:r>
              <a:rPr lang="en-US" dirty="0" smtClean="0"/>
              <a:t>Apply </a:t>
            </a:r>
            <a:r>
              <a:rPr lang="en-US" i="1" dirty="0" smtClean="0"/>
              <a:t>voltage drop</a:t>
            </a:r>
            <a:r>
              <a:rPr lang="en-US" dirty="0" smtClean="0"/>
              <a:t> to </a:t>
            </a:r>
            <a:r>
              <a:rPr lang="en-US" i="1" dirty="0" smtClean="0"/>
              <a:t>desired voltage </a:t>
            </a:r>
            <a:r>
              <a:rPr lang="en-US" dirty="0" smtClean="0"/>
              <a:t>(</a:t>
            </a:r>
            <a:r>
              <a:rPr lang="en-US" i="1" dirty="0" err="1" smtClean="0"/>
              <a:t>V</a:t>
            </a:r>
            <a:r>
              <a:rPr lang="en-US" i="1" baseline="-25000" dirty="0" err="1" smtClean="0"/>
              <a:t>des</a:t>
            </a:r>
            <a:r>
              <a:rPr lang="en-US" dirty="0" smtClean="0"/>
              <a:t>) to obtain </a:t>
            </a:r>
            <a:r>
              <a:rPr lang="en-US" i="1" dirty="0" smtClean="0"/>
              <a:t>corrected desired voltage </a:t>
            </a:r>
            <a:r>
              <a:rPr lang="en-US" dirty="0" smtClean="0"/>
              <a:t>(</a:t>
            </a:r>
            <a:r>
              <a:rPr lang="en-US" i="1" dirty="0" err="1" smtClean="0"/>
              <a:t>V</a:t>
            </a:r>
            <a:r>
              <a:rPr lang="en-US" i="1" baseline="-25000" dirty="0" err="1" smtClean="0"/>
              <a:t>corr_des</a:t>
            </a:r>
            <a:r>
              <a:rPr lang="en-US" dirty="0" smtClean="0"/>
              <a:t>)</a:t>
            </a:r>
            <a:endParaRPr lang="en-US" dirty="0"/>
          </a:p>
          <a:p>
            <a:pPr marL="514350" indent="-514350">
              <a:buFont typeface="+mj-lt"/>
              <a:buAutoNum type="arabicPeriod"/>
            </a:pP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172306981"/>
              </p:ext>
            </p:extLst>
          </p:nvPr>
        </p:nvGraphicFramePr>
        <p:xfrm>
          <a:off x="1066800" y="4459224"/>
          <a:ext cx="2598821" cy="493776"/>
        </p:xfrm>
        <a:graphic>
          <a:graphicData uri="http://schemas.openxmlformats.org/presentationml/2006/ole">
            <mc:AlternateContent xmlns:mc="http://schemas.openxmlformats.org/markup-compatibility/2006">
              <mc:Choice xmlns:v="urn:schemas-microsoft-com:vml" Requires="v">
                <p:oleObj spid="_x0000_s1081" name="Equation" r:id="rId3" imgW="1269720" imgH="241200" progId="Equation.3">
                  <p:embed/>
                </p:oleObj>
              </mc:Choice>
              <mc:Fallback>
                <p:oleObj name="Equation" r:id="rId3" imgW="1269720" imgH="241200" progId="Equation.3">
                  <p:embed/>
                  <p:pic>
                    <p:nvPicPr>
                      <p:cNvPr id="0" name=""/>
                      <p:cNvPicPr/>
                      <p:nvPr/>
                    </p:nvPicPr>
                    <p:blipFill>
                      <a:blip r:embed="rId4"/>
                      <a:stretch>
                        <a:fillRect/>
                      </a:stretch>
                    </p:blipFill>
                    <p:spPr>
                      <a:xfrm>
                        <a:off x="1066800" y="4459224"/>
                        <a:ext cx="2598821" cy="493776"/>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543908936"/>
              </p:ext>
            </p:extLst>
          </p:nvPr>
        </p:nvGraphicFramePr>
        <p:xfrm>
          <a:off x="1066800" y="5753940"/>
          <a:ext cx="2551266" cy="494460"/>
        </p:xfrm>
        <a:graphic>
          <a:graphicData uri="http://schemas.openxmlformats.org/presentationml/2006/ole">
            <mc:AlternateContent xmlns:mc="http://schemas.openxmlformats.org/markup-compatibility/2006">
              <mc:Choice xmlns:v="urn:schemas-microsoft-com:vml" Requires="v">
                <p:oleObj spid="_x0000_s1082" name="Equation" r:id="rId5" imgW="1244520" imgH="241200" progId="Equation.3">
                  <p:embed/>
                </p:oleObj>
              </mc:Choice>
              <mc:Fallback>
                <p:oleObj name="Equation" r:id="rId5" imgW="1244520" imgH="241200" progId="Equation.3">
                  <p:embed/>
                  <p:pic>
                    <p:nvPicPr>
                      <p:cNvPr id="0" name=""/>
                      <p:cNvPicPr/>
                      <p:nvPr/>
                    </p:nvPicPr>
                    <p:blipFill>
                      <a:blip r:embed="rId6"/>
                      <a:stretch>
                        <a:fillRect/>
                      </a:stretch>
                    </p:blipFill>
                    <p:spPr>
                      <a:xfrm>
                        <a:off x="1066800" y="5753940"/>
                        <a:ext cx="2551266" cy="494460"/>
                      </a:xfrm>
                      <a:prstGeom prst="rect">
                        <a:avLst/>
                      </a:prstGeom>
                    </p:spPr>
                  </p:pic>
                </p:oleObj>
              </mc:Fallback>
            </mc:AlternateContent>
          </a:graphicData>
        </a:graphic>
      </p:graphicFrame>
    </p:spTree>
    <p:extLst>
      <p:ext uri="{BB962C8B-B14F-4D97-AF65-F5344CB8AC3E}">
        <p14:creationId xmlns:p14="http://schemas.microsoft.com/office/powerpoint/2010/main" val="33936167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VVO-Regulators – Voltage Optimization</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startAt="4"/>
            </a:pPr>
            <a:r>
              <a:rPr lang="en-US" dirty="0" smtClean="0"/>
              <a:t>Ensure </a:t>
            </a:r>
            <a:r>
              <a:rPr lang="en-US" i="1" dirty="0" smtClean="0"/>
              <a:t>corrected desired voltage</a:t>
            </a:r>
            <a:r>
              <a:rPr lang="en-US" dirty="0" smtClean="0"/>
              <a:t> does not exceed the minimum or maximum ratings of the system (</a:t>
            </a:r>
            <a:r>
              <a:rPr lang="en-US" i="1" dirty="0" err="1" smtClean="0"/>
              <a:t>V</a:t>
            </a:r>
            <a:r>
              <a:rPr lang="en-US" i="1" baseline="-25000" dirty="0" err="1" smtClean="0"/>
              <a:t>sys_min</a:t>
            </a:r>
            <a:r>
              <a:rPr lang="en-US" dirty="0" smtClean="0"/>
              <a:t> or </a:t>
            </a:r>
            <a:r>
              <a:rPr lang="en-US" i="1" dirty="0" err="1" smtClean="0"/>
              <a:t>V</a:t>
            </a:r>
            <a:r>
              <a:rPr lang="en-US" i="1" baseline="-25000" dirty="0" err="1" smtClean="0"/>
              <a:t>sys_max</a:t>
            </a:r>
            <a:r>
              <a:rPr lang="en-US" dirty="0" smtClean="0"/>
              <a:t>)</a:t>
            </a:r>
          </a:p>
          <a:p>
            <a:pPr marL="514350" indent="-514350">
              <a:buFont typeface="+mj-lt"/>
              <a:buAutoNum type="arabicPeriod" startAt="4"/>
            </a:pPr>
            <a:endParaRPr lang="en-US" dirty="0" smtClean="0"/>
          </a:p>
          <a:p>
            <a:pPr marL="514350" indent="-514350">
              <a:buFont typeface="+mj-lt"/>
              <a:buAutoNum type="arabicPeriod" startAt="5"/>
            </a:pPr>
            <a:r>
              <a:rPr lang="en-US" dirty="0"/>
              <a:t>Determine if in high-loading or low-loading </a:t>
            </a:r>
            <a:r>
              <a:rPr lang="en-US" i="1" dirty="0" err="1"/>
              <a:t>deadband</a:t>
            </a:r>
            <a:r>
              <a:rPr lang="en-US" dirty="0"/>
              <a:t> </a:t>
            </a:r>
            <a:r>
              <a:rPr lang="en-US" dirty="0" smtClean="0"/>
              <a:t>(</a:t>
            </a:r>
            <a:r>
              <a:rPr lang="en-US" i="1" dirty="0" err="1" smtClean="0"/>
              <a:t>V</a:t>
            </a:r>
            <a:r>
              <a:rPr lang="en-US" i="1" baseline="-25000" dirty="0" err="1" smtClean="0"/>
              <a:t>deadband</a:t>
            </a:r>
            <a:r>
              <a:rPr lang="en-US" dirty="0" smtClean="0"/>
              <a:t>) conditions </a:t>
            </a:r>
            <a:r>
              <a:rPr lang="en-US" dirty="0"/>
              <a:t>by examining </a:t>
            </a:r>
            <a:r>
              <a:rPr lang="en-US" i="1" dirty="0"/>
              <a:t>voltage </a:t>
            </a:r>
            <a:r>
              <a:rPr lang="en-US" i="1" dirty="0" smtClean="0"/>
              <a:t>drop</a:t>
            </a:r>
          </a:p>
          <a:p>
            <a:pPr marL="400050" lvl="1" indent="0">
              <a:buNone/>
            </a:pPr>
            <a:r>
              <a:rPr lang="en-US" dirty="0" smtClean="0"/>
              <a:t>	Tap-changing conditions can be determined based on a high or low 	load voltage drop condition</a:t>
            </a:r>
          </a:p>
          <a:p>
            <a:pPr marL="400050" lvl="1" indent="0">
              <a:buNone/>
            </a:pPr>
            <a:r>
              <a:rPr lang="en-US" dirty="0"/>
              <a:t>	</a:t>
            </a:r>
            <a:r>
              <a:rPr lang="en-US" dirty="0" smtClean="0"/>
              <a:t>Under high loading, the voltage may want to be constrained more</a:t>
            </a:r>
          </a:p>
          <a:p>
            <a:pPr marL="400050" lvl="1" indent="0">
              <a:buNone/>
            </a:pPr>
            <a:r>
              <a:rPr lang="en-US" dirty="0"/>
              <a:t>	</a:t>
            </a:r>
            <a:r>
              <a:rPr lang="en-US" dirty="0" smtClean="0"/>
              <a:t>e.g., a high loading condition may have:</a:t>
            </a:r>
          </a:p>
          <a:p>
            <a:pPr marL="400050" lvl="1" indent="0">
              <a:buNone/>
            </a:pPr>
            <a:r>
              <a:rPr lang="en-US" dirty="0"/>
              <a:t>	</a:t>
            </a:r>
            <a:r>
              <a:rPr lang="en-US" dirty="0" smtClean="0"/>
              <a:t>        a low loading may have:</a:t>
            </a:r>
          </a:p>
          <a:p>
            <a:pPr marL="400050" lvl="1" indent="0">
              <a:buNone/>
            </a:pPr>
            <a:r>
              <a:rPr lang="en-US" dirty="0" smtClean="0"/>
              <a:t>	</a:t>
            </a:r>
            <a:r>
              <a:rPr lang="en-US" i="1" dirty="0" err="1" smtClean="0"/>
              <a:t>V</a:t>
            </a:r>
            <a:r>
              <a:rPr lang="en-US" i="1" baseline="-25000" dirty="0" err="1" smtClean="0"/>
              <a:t>tap</a:t>
            </a:r>
            <a:r>
              <a:rPr lang="en-US" dirty="0" smtClean="0"/>
              <a:t> is the ideal voltage change associated with a tap change on the 	regulator</a:t>
            </a:r>
            <a:endParaRPr lang="en-US" dirty="0"/>
          </a:p>
          <a:p>
            <a:pPr marL="0" indent="0">
              <a:buNone/>
            </a:pP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563724450"/>
              </p:ext>
            </p:extLst>
          </p:nvPr>
        </p:nvGraphicFramePr>
        <p:xfrm>
          <a:off x="1069848" y="2667000"/>
          <a:ext cx="3306240" cy="494460"/>
        </p:xfrm>
        <a:graphic>
          <a:graphicData uri="http://schemas.openxmlformats.org/presentationml/2006/ole">
            <mc:AlternateContent xmlns:mc="http://schemas.openxmlformats.org/markup-compatibility/2006">
              <mc:Choice xmlns:v="urn:schemas-microsoft-com:vml" Requires="v">
                <p:oleObj spid="_x0000_s2133" name="Equation" r:id="rId3" imgW="1612800" imgH="241200" progId="Equation.3">
                  <p:embed/>
                </p:oleObj>
              </mc:Choice>
              <mc:Fallback>
                <p:oleObj name="Equation" r:id="rId3" imgW="1612800" imgH="241200" progId="Equation.3">
                  <p:embed/>
                  <p:pic>
                    <p:nvPicPr>
                      <p:cNvPr id="0" name=""/>
                      <p:cNvPicPr/>
                      <p:nvPr/>
                    </p:nvPicPr>
                    <p:blipFill>
                      <a:blip r:embed="rId4"/>
                      <a:stretch>
                        <a:fillRect/>
                      </a:stretch>
                    </p:blipFill>
                    <p:spPr>
                      <a:xfrm>
                        <a:off x="1069848" y="2667000"/>
                        <a:ext cx="3306240" cy="49446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657418474"/>
              </p:ext>
            </p:extLst>
          </p:nvPr>
        </p:nvGraphicFramePr>
        <p:xfrm>
          <a:off x="5538654" y="4724400"/>
          <a:ext cx="1822450" cy="403225"/>
        </p:xfrm>
        <a:graphic>
          <a:graphicData uri="http://schemas.openxmlformats.org/presentationml/2006/ole">
            <mc:AlternateContent xmlns:mc="http://schemas.openxmlformats.org/markup-compatibility/2006">
              <mc:Choice xmlns:v="urn:schemas-microsoft-com:vml" Requires="v">
                <p:oleObj spid="_x0000_s2134" name="Equation" r:id="rId5" imgW="1091880" imgH="241200" progId="Equation.3">
                  <p:embed/>
                </p:oleObj>
              </mc:Choice>
              <mc:Fallback>
                <p:oleObj name="Equation" r:id="rId5" imgW="1091880" imgH="241200" progId="Equation.3">
                  <p:embed/>
                  <p:pic>
                    <p:nvPicPr>
                      <p:cNvPr id="0" name=""/>
                      <p:cNvPicPr/>
                      <p:nvPr/>
                    </p:nvPicPr>
                    <p:blipFill>
                      <a:blip r:embed="rId6"/>
                      <a:stretch>
                        <a:fillRect/>
                      </a:stretch>
                    </p:blipFill>
                    <p:spPr>
                      <a:xfrm>
                        <a:off x="5538654" y="4724400"/>
                        <a:ext cx="1822450" cy="403225"/>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646580045"/>
              </p:ext>
            </p:extLst>
          </p:nvPr>
        </p:nvGraphicFramePr>
        <p:xfrm>
          <a:off x="4468813" y="5064125"/>
          <a:ext cx="1820862" cy="401638"/>
        </p:xfrm>
        <a:graphic>
          <a:graphicData uri="http://schemas.openxmlformats.org/presentationml/2006/ole">
            <mc:AlternateContent xmlns:mc="http://schemas.openxmlformats.org/markup-compatibility/2006">
              <mc:Choice xmlns:v="urn:schemas-microsoft-com:vml" Requires="v">
                <p:oleObj spid="_x0000_s2135" name="Equation" r:id="rId7" imgW="1091880" imgH="241200" progId="Equation.3">
                  <p:embed/>
                </p:oleObj>
              </mc:Choice>
              <mc:Fallback>
                <p:oleObj name="Equation" r:id="rId7" imgW="1091880" imgH="241200" progId="Equation.3">
                  <p:embed/>
                  <p:pic>
                    <p:nvPicPr>
                      <p:cNvPr id="0" name="Object 5"/>
                      <p:cNvPicPr>
                        <a:picLocks noChangeAspect="1" noChangeArrowheads="1"/>
                      </p:cNvPicPr>
                      <p:nvPr/>
                    </p:nvPicPr>
                    <p:blipFill>
                      <a:blip r:embed="rId8"/>
                      <a:srcRect/>
                      <a:stretch>
                        <a:fillRect/>
                      </a:stretch>
                    </p:blipFill>
                    <p:spPr bwMode="auto">
                      <a:xfrm>
                        <a:off x="4468813" y="5064125"/>
                        <a:ext cx="1820862"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201867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VVO-Regulators – Voltage Optimization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6"/>
            </a:pPr>
            <a:r>
              <a:rPr lang="en-US" dirty="0" smtClean="0"/>
              <a:t>Determine if </a:t>
            </a:r>
            <a:r>
              <a:rPr lang="en-US" i="1" dirty="0" smtClean="0"/>
              <a:t>corrected desired voltage</a:t>
            </a:r>
            <a:r>
              <a:rPr lang="en-US" dirty="0" smtClean="0"/>
              <a:t> is outside the </a:t>
            </a:r>
            <a:r>
              <a:rPr lang="en-US" i="1" dirty="0" err="1" smtClean="0"/>
              <a:t>deadband</a:t>
            </a:r>
            <a:r>
              <a:rPr lang="en-US" dirty="0" smtClean="0"/>
              <a:t> of </a:t>
            </a:r>
            <a:r>
              <a:rPr lang="en-US" i="1" dirty="0" smtClean="0"/>
              <a:t>current set voltage </a:t>
            </a:r>
            <a:r>
              <a:rPr lang="en-US" dirty="0" smtClean="0"/>
              <a:t>(</a:t>
            </a:r>
            <a:r>
              <a:rPr lang="en-US" i="1" dirty="0" err="1" smtClean="0"/>
              <a:t>V</a:t>
            </a:r>
            <a:r>
              <a:rPr lang="en-US" i="1" baseline="-25000" dirty="0" err="1" smtClean="0"/>
              <a:t>curr_set</a:t>
            </a:r>
            <a:r>
              <a:rPr lang="en-US" dirty="0" smtClean="0"/>
              <a:t>)</a:t>
            </a:r>
          </a:p>
          <a:p>
            <a:pPr marL="514350" indent="-514350">
              <a:buFont typeface="+mj-lt"/>
              <a:buAutoNum type="arabicPeriod" startAt="6"/>
            </a:pPr>
            <a:endParaRPr lang="en-US" dirty="0" smtClean="0"/>
          </a:p>
          <a:p>
            <a:pPr marL="514350" indent="-514350">
              <a:buFont typeface="+mj-lt"/>
              <a:buAutoNum type="arabicPeriod" startAt="6"/>
            </a:pPr>
            <a:endParaRPr lang="en-US" dirty="0" smtClean="0"/>
          </a:p>
          <a:p>
            <a:pPr marL="514350" indent="-514350">
              <a:buFont typeface="+mj-lt"/>
              <a:buAutoNum type="arabicPeriod" startAt="6"/>
            </a:pPr>
            <a:r>
              <a:rPr lang="en-US" dirty="0" smtClean="0"/>
              <a:t>If tap change, ensure the estimated </a:t>
            </a:r>
            <a:r>
              <a:rPr lang="en-US" i="1" dirty="0" smtClean="0"/>
              <a:t>new voltage</a:t>
            </a:r>
            <a:r>
              <a:rPr lang="en-US" dirty="0" smtClean="0"/>
              <a:t> will not exceed the minimum and maximum values of the system</a:t>
            </a:r>
          </a:p>
          <a:p>
            <a:pPr marL="0" indent="0">
              <a:buNone/>
            </a:pPr>
            <a:r>
              <a:rPr lang="en-US" dirty="0"/>
              <a:t>	</a:t>
            </a:r>
            <a:r>
              <a:rPr lang="en-US" i="1" dirty="0" err="1" smtClean="0"/>
              <a:t>V</a:t>
            </a:r>
            <a:r>
              <a:rPr lang="en-US" i="1" baseline="-25000" dirty="0" err="1" smtClean="0"/>
              <a:t>tapchange</a:t>
            </a:r>
            <a:r>
              <a:rPr lang="en-US" dirty="0" smtClean="0"/>
              <a:t> is the </a:t>
            </a:r>
            <a:r>
              <a:rPr lang="en-US" i="1" dirty="0" err="1" smtClean="0"/>
              <a:t>V</a:t>
            </a:r>
            <a:r>
              <a:rPr lang="en-US" i="1" baseline="-25000" dirty="0" err="1" smtClean="0"/>
              <a:t>tap</a:t>
            </a:r>
            <a:r>
              <a:rPr lang="en-US" dirty="0" smtClean="0"/>
              <a:t> in the appropriate direction</a:t>
            </a:r>
            <a:br>
              <a:rPr lang="en-US" dirty="0" smtClean="0"/>
            </a:br>
            <a:r>
              <a:rPr lang="en-US" dirty="0" smtClean="0"/>
              <a:t>	(+ for tap up, - for tap down)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271449346"/>
              </p:ext>
            </p:extLst>
          </p:nvPr>
        </p:nvGraphicFramePr>
        <p:xfrm>
          <a:off x="1069848" y="2368728"/>
          <a:ext cx="3775075" cy="493713"/>
        </p:xfrm>
        <a:graphic>
          <a:graphicData uri="http://schemas.openxmlformats.org/presentationml/2006/ole">
            <mc:AlternateContent xmlns:mc="http://schemas.openxmlformats.org/markup-compatibility/2006">
              <mc:Choice xmlns:v="urn:schemas-microsoft-com:vml" Requires="v">
                <p:oleObj spid="_x0000_s3216" name="Equation" r:id="rId3" imgW="1841400" imgH="241200" progId="Equation.3">
                  <p:embed/>
                </p:oleObj>
              </mc:Choice>
              <mc:Fallback>
                <p:oleObj name="Equation" r:id="rId3" imgW="1841400" imgH="241200" progId="Equation.3">
                  <p:embed/>
                  <p:pic>
                    <p:nvPicPr>
                      <p:cNvPr id="0" name=""/>
                      <p:cNvPicPr/>
                      <p:nvPr/>
                    </p:nvPicPr>
                    <p:blipFill>
                      <a:blip r:embed="rId4"/>
                      <a:stretch>
                        <a:fillRect/>
                      </a:stretch>
                    </p:blipFill>
                    <p:spPr>
                      <a:xfrm>
                        <a:off x="1069848" y="2368728"/>
                        <a:ext cx="3775075" cy="493713"/>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110644663"/>
              </p:ext>
            </p:extLst>
          </p:nvPr>
        </p:nvGraphicFramePr>
        <p:xfrm>
          <a:off x="1069848" y="2867292"/>
          <a:ext cx="3357900" cy="494460"/>
        </p:xfrm>
        <a:graphic>
          <a:graphicData uri="http://schemas.openxmlformats.org/presentationml/2006/ole">
            <mc:AlternateContent xmlns:mc="http://schemas.openxmlformats.org/markup-compatibility/2006">
              <mc:Choice xmlns:v="urn:schemas-microsoft-com:vml" Requires="v">
                <p:oleObj spid="_x0000_s3217" name="Equation" r:id="rId5" imgW="1638000" imgH="241200" progId="Equation.3">
                  <p:embed/>
                </p:oleObj>
              </mc:Choice>
              <mc:Fallback>
                <p:oleObj name="Equation" r:id="rId5" imgW="1638000" imgH="241200" progId="Equation.3">
                  <p:embed/>
                  <p:pic>
                    <p:nvPicPr>
                      <p:cNvPr id="0" name="Object 4"/>
                      <p:cNvPicPr>
                        <a:picLocks noChangeAspect="1" noChangeArrowheads="1"/>
                      </p:cNvPicPr>
                      <p:nvPr/>
                    </p:nvPicPr>
                    <p:blipFill>
                      <a:blip r:embed="rId6"/>
                      <a:srcRect/>
                      <a:stretch>
                        <a:fillRect/>
                      </a:stretch>
                    </p:blipFill>
                    <p:spPr bwMode="auto">
                      <a:xfrm>
                        <a:off x="1069848" y="2867292"/>
                        <a:ext cx="3357900" cy="494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302301093"/>
              </p:ext>
            </p:extLst>
          </p:nvPr>
        </p:nvGraphicFramePr>
        <p:xfrm>
          <a:off x="1435608" y="4916488"/>
          <a:ext cx="6116638" cy="493712"/>
        </p:xfrm>
        <a:graphic>
          <a:graphicData uri="http://schemas.openxmlformats.org/presentationml/2006/ole">
            <mc:AlternateContent xmlns:mc="http://schemas.openxmlformats.org/markup-compatibility/2006">
              <mc:Choice xmlns:v="urn:schemas-microsoft-com:vml" Requires="v">
                <p:oleObj spid="_x0000_s3218" name="Equation" r:id="rId7" imgW="2984400" imgH="241200" progId="Equation.3">
                  <p:embed/>
                </p:oleObj>
              </mc:Choice>
              <mc:Fallback>
                <p:oleObj name="Equation" r:id="rId7" imgW="2984400" imgH="241200" progId="Equation.3">
                  <p:embed/>
                  <p:pic>
                    <p:nvPicPr>
                      <p:cNvPr id="0" name=""/>
                      <p:cNvPicPr/>
                      <p:nvPr/>
                    </p:nvPicPr>
                    <p:blipFill>
                      <a:blip r:embed="rId8"/>
                      <a:stretch>
                        <a:fillRect/>
                      </a:stretch>
                    </p:blipFill>
                    <p:spPr>
                      <a:xfrm>
                        <a:off x="1435608" y="4916488"/>
                        <a:ext cx="6116638" cy="493712"/>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94244510"/>
              </p:ext>
            </p:extLst>
          </p:nvPr>
        </p:nvGraphicFramePr>
        <p:xfrm>
          <a:off x="1435608" y="5356225"/>
          <a:ext cx="6194425" cy="495300"/>
        </p:xfrm>
        <a:graphic>
          <a:graphicData uri="http://schemas.openxmlformats.org/presentationml/2006/ole">
            <mc:AlternateContent xmlns:mc="http://schemas.openxmlformats.org/markup-compatibility/2006">
              <mc:Choice xmlns:v="urn:schemas-microsoft-com:vml" Requires="v">
                <p:oleObj spid="_x0000_s3219" name="Equation" r:id="rId9" imgW="3022560" imgH="241200" progId="Equation.3">
                  <p:embed/>
                </p:oleObj>
              </mc:Choice>
              <mc:Fallback>
                <p:oleObj name="Equation" r:id="rId9" imgW="3022560" imgH="241200" progId="Equation.3">
                  <p:embed/>
                  <p:pic>
                    <p:nvPicPr>
                      <p:cNvPr id="0" name="Object 6"/>
                      <p:cNvPicPr>
                        <a:picLocks noChangeAspect="1" noChangeArrowheads="1"/>
                      </p:cNvPicPr>
                      <p:nvPr/>
                    </p:nvPicPr>
                    <p:blipFill>
                      <a:blip r:embed="rId10"/>
                      <a:srcRect/>
                      <a:stretch>
                        <a:fillRect/>
                      </a:stretch>
                    </p:blipFill>
                    <p:spPr bwMode="auto">
                      <a:xfrm>
                        <a:off x="1435608" y="5356225"/>
                        <a:ext cx="61944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823589378"/>
              </p:ext>
            </p:extLst>
          </p:nvPr>
        </p:nvGraphicFramePr>
        <p:xfrm>
          <a:off x="1435608" y="5801832"/>
          <a:ext cx="5284818" cy="494460"/>
        </p:xfrm>
        <a:graphic>
          <a:graphicData uri="http://schemas.openxmlformats.org/presentationml/2006/ole">
            <mc:AlternateContent xmlns:mc="http://schemas.openxmlformats.org/markup-compatibility/2006">
              <mc:Choice xmlns:v="urn:schemas-microsoft-com:vml" Requires="v">
                <p:oleObj spid="_x0000_s3220" name="Equation" r:id="rId11" imgW="2577960" imgH="241200" progId="Equation.3">
                  <p:embed/>
                </p:oleObj>
              </mc:Choice>
              <mc:Fallback>
                <p:oleObj name="Equation" r:id="rId11" imgW="2577960" imgH="241200" progId="Equation.3">
                  <p:embed/>
                  <p:pic>
                    <p:nvPicPr>
                      <p:cNvPr id="0" name=""/>
                      <p:cNvPicPr/>
                      <p:nvPr/>
                    </p:nvPicPr>
                    <p:blipFill>
                      <a:blip r:embed="rId12"/>
                      <a:stretch>
                        <a:fillRect/>
                      </a:stretch>
                    </p:blipFill>
                    <p:spPr>
                      <a:xfrm>
                        <a:off x="1435608" y="5801832"/>
                        <a:ext cx="5284818" cy="494460"/>
                      </a:xfrm>
                      <a:prstGeom prst="rect">
                        <a:avLst/>
                      </a:prstGeom>
                    </p:spPr>
                  </p:pic>
                </p:oleObj>
              </mc:Fallback>
            </mc:AlternateContent>
          </a:graphicData>
        </a:graphic>
      </p:graphicFrame>
    </p:spTree>
    <p:extLst>
      <p:ext uri="{BB962C8B-B14F-4D97-AF65-F5344CB8AC3E}">
        <p14:creationId xmlns:p14="http://schemas.microsoft.com/office/powerpoint/2010/main" val="30316034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VVO-Regulators – Voltage Optimization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8"/>
            </a:pPr>
            <a:r>
              <a:rPr lang="en-US" dirty="0" smtClean="0"/>
              <a:t>If </a:t>
            </a:r>
            <a:r>
              <a:rPr lang="en-US" i="1" dirty="0" smtClean="0"/>
              <a:t>new voltage</a:t>
            </a:r>
            <a:r>
              <a:rPr lang="en-US" dirty="0" smtClean="0"/>
              <a:t> is acceptable, change taps of regulator</a:t>
            </a:r>
          </a:p>
          <a:p>
            <a:pPr marL="400050" lvl="1" indent="0">
              <a:buNone/>
            </a:pPr>
            <a:r>
              <a:rPr lang="en-US" dirty="0"/>
              <a:t>	</a:t>
            </a:r>
            <a:r>
              <a:rPr lang="en-US" dirty="0" smtClean="0"/>
              <a:t>Tap change is pushed to the regulator directly, not a voltage set point</a:t>
            </a:r>
            <a:br>
              <a:rPr lang="en-US" dirty="0" smtClean="0"/>
            </a:br>
            <a:r>
              <a:rPr lang="en-US" dirty="0" smtClean="0"/>
              <a:t>	(i.e., the regulator is commanded “tap up”, not “set voltage to 2500”)</a:t>
            </a:r>
          </a:p>
          <a:p>
            <a:pPr marL="400050" lvl="1" indent="0">
              <a:buNone/>
            </a:pPr>
            <a:endParaRPr lang="en-US" dirty="0"/>
          </a:p>
          <a:p>
            <a:pPr marL="400050" lvl="1" indent="0">
              <a:buNone/>
            </a:pPr>
            <a:r>
              <a:rPr lang="en-US" dirty="0" smtClean="0"/>
              <a:t>	Downstream regulators are not coordinated, so upstream changes may</a:t>
            </a:r>
            <a:br>
              <a:rPr lang="en-US" dirty="0" smtClean="0"/>
            </a:br>
            <a:r>
              <a:rPr lang="en-US" dirty="0" smtClean="0"/>
              <a:t>	move them into a voltage violation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36122366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VVO-Capacitors – Reactive Power Optimization</a:t>
            </a:r>
            <a:endParaRPr lang="en-US" dirty="0"/>
          </a:p>
        </p:txBody>
      </p:sp>
      <p:sp>
        <p:nvSpPr>
          <p:cNvPr id="3" name="Content Placeholder 2"/>
          <p:cNvSpPr>
            <a:spLocks noGrp="1"/>
          </p:cNvSpPr>
          <p:nvPr>
            <p:ph idx="1"/>
          </p:nvPr>
        </p:nvSpPr>
        <p:spPr/>
        <p:txBody>
          <a:bodyPr>
            <a:normAutofit/>
          </a:bodyPr>
          <a:lstStyle/>
          <a:p>
            <a:r>
              <a:rPr lang="en-US" dirty="0" smtClean="0"/>
              <a:t>Only occurs if no regulator changes are requested</a:t>
            </a:r>
          </a:p>
          <a:p>
            <a:pPr marL="514350" indent="-514350">
              <a:buFont typeface="+mj-lt"/>
              <a:buAutoNum type="arabicPeriod"/>
            </a:pPr>
            <a:r>
              <a:rPr lang="en-US" dirty="0" smtClean="0"/>
              <a:t>Determine </a:t>
            </a:r>
            <a:r>
              <a:rPr lang="en-US" i="1" dirty="0" smtClean="0"/>
              <a:t>reactive power </a:t>
            </a:r>
            <a:r>
              <a:rPr lang="en-US" dirty="0" smtClean="0"/>
              <a:t>(</a:t>
            </a:r>
            <a:r>
              <a:rPr lang="en-US" i="1" dirty="0" err="1" smtClean="0"/>
              <a:t>Q</a:t>
            </a:r>
            <a:r>
              <a:rPr lang="en-US" i="1" baseline="-25000" dirty="0" err="1" smtClean="0"/>
              <a:t>line</a:t>
            </a:r>
            <a:r>
              <a:rPr lang="en-US" dirty="0" smtClean="0"/>
              <a:t>) on line of interest (substation transformer) – compute the current </a:t>
            </a:r>
            <a:r>
              <a:rPr lang="en-US" i="1" dirty="0" smtClean="0"/>
              <a:t>power factor </a:t>
            </a:r>
            <a:r>
              <a:rPr lang="en-US" dirty="0" smtClean="0"/>
              <a:t>(</a:t>
            </a:r>
            <a:r>
              <a:rPr lang="en-US" i="1" dirty="0" err="1" smtClean="0"/>
              <a:t>PF</a:t>
            </a:r>
            <a:r>
              <a:rPr lang="en-US" i="1" baseline="-25000" dirty="0" err="1" smtClean="0"/>
              <a:t>curr</a:t>
            </a:r>
            <a:r>
              <a:rPr lang="en-US" dirty="0" smtClean="0"/>
              <a:t>) from the </a:t>
            </a:r>
            <a:r>
              <a:rPr lang="en-US" i="1" dirty="0" smtClean="0"/>
              <a:t>reactive power</a:t>
            </a:r>
            <a:r>
              <a:rPr lang="en-US" dirty="0" smtClean="0"/>
              <a:t> and </a:t>
            </a:r>
            <a:r>
              <a:rPr lang="en-US" i="1" dirty="0" smtClean="0"/>
              <a:t>real power</a:t>
            </a:r>
            <a:r>
              <a:rPr lang="en-US" dirty="0" smtClean="0"/>
              <a:t> (</a:t>
            </a:r>
            <a:r>
              <a:rPr lang="en-US" i="1" dirty="0" err="1" smtClean="0"/>
              <a:t>P</a:t>
            </a:r>
            <a:r>
              <a:rPr lang="en-US" i="1" baseline="-25000" dirty="0" err="1" smtClean="0"/>
              <a:t>line</a:t>
            </a:r>
            <a:r>
              <a:rPr lang="en-US" dirty="0" smtClean="0"/>
              <a:t>) of the line</a:t>
            </a:r>
          </a:p>
          <a:p>
            <a:pPr marL="514350" indent="-514350">
              <a:buFont typeface="+mj-lt"/>
              <a:buAutoNum type="arabicPeriod"/>
            </a:pPr>
            <a:endParaRPr lang="en-US" dirty="0" smtClean="0"/>
          </a:p>
          <a:p>
            <a:pPr marL="514350" indent="-514350">
              <a:buFont typeface="+mj-lt"/>
              <a:buAutoNum type="arabicPeriod"/>
            </a:pPr>
            <a:endParaRPr lang="en-US" dirty="0" smtClean="0"/>
          </a:p>
          <a:p>
            <a:pPr marL="400050" lvl="1" indent="0">
              <a:buNone/>
            </a:pPr>
            <a:r>
              <a:rPr lang="en-US" dirty="0"/>
              <a:t>	</a:t>
            </a:r>
            <a:r>
              <a:rPr lang="en-US" dirty="0" smtClean="0"/>
              <a:t>Note that </a:t>
            </a:r>
            <a:r>
              <a:rPr lang="en-US" i="1" dirty="0" err="1" smtClean="0"/>
              <a:t>PF</a:t>
            </a:r>
            <a:r>
              <a:rPr lang="en-US" i="1" baseline="-25000" dirty="0" err="1" smtClean="0"/>
              <a:t>curr</a:t>
            </a:r>
            <a:r>
              <a:rPr lang="en-US" dirty="0" smtClean="0"/>
              <a:t> and </a:t>
            </a:r>
            <a:r>
              <a:rPr lang="en-US" i="1" dirty="0" err="1" smtClean="0"/>
              <a:t>Q</a:t>
            </a:r>
            <a:r>
              <a:rPr lang="en-US" i="1" baseline="-25000" dirty="0" err="1" smtClean="0"/>
              <a:t>line</a:t>
            </a:r>
            <a:r>
              <a:rPr lang="en-US" dirty="0" smtClean="0"/>
              <a:t> are treated more like </a:t>
            </a:r>
            <a:r>
              <a:rPr lang="en-US" i="1" dirty="0" smtClean="0"/>
              <a:t>power factor</a:t>
            </a:r>
            <a:r>
              <a:rPr lang="en-US" dirty="0" smtClean="0"/>
              <a:t> 	magnitude and </a:t>
            </a:r>
            <a:r>
              <a:rPr lang="en-US" i="1" dirty="0" smtClean="0"/>
              <a:t>reactive power</a:t>
            </a:r>
            <a:r>
              <a:rPr lang="en-US" dirty="0" smtClean="0"/>
              <a:t> magnitude.  The VVO algorithm 	assumes normal radial feeders with predominately inductive loading 	(no predominately capacitive loads or reverse power flow)</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41120078"/>
              </p:ext>
            </p:extLst>
          </p:nvPr>
        </p:nvGraphicFramePr>
        <p:xfrm>
          <a:off x="1069848" y="3505200"/>
          <a:ext cx="2681154" cy="963090"/>
        </p:xfrm>
        <a:graphic>
          <a:graphicData uri="http://schemas.openxmlformats.org/presentationml/2006/ole">
            <mc:AlternateContent xmlns:mc="http://schemas.openxmlformats.org/markup-compatibility/2006">
              <mc:Choice xmlns:v="urn:schemas-microsoft-com:vml" Requires="v">
                <p:oleObj spid="_x0000_s5147" name="Equation" r:id="rId3" imgW="1307880" imgH="469800" progId="Equation.3">
                  <p:embed/>
                </p:oleObj>
              </mc:Choice>
              <mc:Fallback>
                <p:oleObj name="Equation" r:id="rId3" imgW="1307880" imgH="469800" progId="Equation.3">
                  <p:embed/>
                  <p:pic>
                    <p:nvPicPr>
                      <p:cNvPr id="0" name=""/>
                      <p:cNvPicPr/>
                      <p:nvPr/>
                    </p:nvPicPr>
                    <p:blipFill>
                      <a:blip r:embed="rId4"/>
                      <a:stretch>
                        <a:fillRect/>
                      </a:stretch>
                    </p:blipFill>
                    <p:spPr>
                      <a:xfrm>
                        <a:off x="1069848" y="3505200"/>
                        <a:ext cx="2681154" cy="963090"/>
                      </a:xfrm>
                      <a:prstGeom prst="rect">
                        <a:avLst/>
                      </a:prstGeom>
                    </p:spPr>
                  </p:pic>
                </p:oleObj>
              </mc:Fallback>
            </mc:AlternateContent>
          </a:graphicData>
        </a:graphic>
      </p:graphicFrame>
    </p:spTree>
    <p:extLst>
      <p:ext uri="{BB962C8B-B14F-4D97-AF65-F5344CB8AC3E}">
        <p14:creationId xmlns:p14="http://schemas.microsoft.com/office/powerpoint/2010/main" val="21969916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VVO-Capacitors – Reactive Power Optimization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2"/>
            </a:pPr>
            <a:r>
              <a:rPr lang="en-US" dirty="0" smtClean="0"/>
              <a:t>Determine if </a:t>
            </a:r>
            <a:r>
              <a:rPr lang="en-US" i="1" dirty="0" smtClean="0"/>
              <a:t>power factor</a:t>
            </a:r>
            <a:r>
              <a:rPr lang="en-US" dirty="0" smtClean="0"/>
              <a:t> is below the </a:t>
            </a:r>
            <a:r>
              <a:rPr lang="en-US" i="1" dirty="0" smtClean="0"/>
              <a:t>desired power factor </a:t>
            </a:r>
            <a:r>
              <a:rPr lang="en-US" dirty="0" smtClean="0"/>
              <a:t>(</a:t>
            </a:r>
            <a:r>
              <a:rPr lang="en-US" i="1" dirty="0" err="1" smtClean="0"/>
              <a:t>PF</a:t>
            </a:r>
            <a:r>
              <a:rPr lang="en-US" i="1" baseline="-25000" dirty="0" err="1" smtClean="0"/>
              <a:t>des</a:t>
            </a:r>
            <a:r>
              <a:rPr lang="en-US" dirty="0" smtClean="0"/>
              <a:t>)</a:t>
            </a:r>
          </a:p>
          <a:p>
            <a:pPr marL="514350" indent="-514350">
              <a:buFont typeface="+mj-lt"/>
              <a:buAutoNum type="arabicPeriod" startAt="2"/>
            </a:pPr>
            <a:endParaRPr lang="en-US" dirty="0" smtClean="0"/>
          </a:p>
          <a:p>
            <a:pPr marL="514350" indent="-514350">
              <a:buFont typeface="+mj-lt"/>
              <a:buAutoNum type="arabicPeriod" startAt="2"/>
            </a:pPr>
            <a:r>
              <a:rPr lang="en-US" dirty="0" smtClean="0"/>
              <a:t>If outside range, proceed through capacitors – only change one per operation cycle:</a:t>
            </a:r>
          </a:p>
          <a:p>
            <a:pPr marL="400050" lvl="1" indent="0">
              <a:buNone/>
            </a:pPr>
            <a:r>
              <a:rPr lang="en-US" dirty="0" smtClean="0"/>
              <a:t>	Determine capacitor size, (</a:t>
            </a:r>
            <a:r>
              <a:rPr lang="en-US" i="1" dirty="0" smtClean="0"/>
              <a:t>P</a:t>
            </a:r>
            <a:r>
              <a:rPr lang="en-US" i="1" baseline="-25000" dirty="0" smtClean="0"/>
              <a:t>CAP</a:t>
            </a:r>
            <a:r>
              <a:rPr lang="en-US" dirty="0" smtClean="0"/>
              <a:t>) – adds together all phases</a:t>
            </a:r>
          </a:p>
          <a:p>
            <a:pPr marL="400050" lvl="1" indent="0">
              <a:buNone/>
            </a:pPr>
            <a:r>
              <a:rPr lang="en-US" dirty="0"/>
              <a:t>	</a:t>
            </a:r>
            <a:r>
              <a:rPr lang="en-US" dirty="0" smtClean="0"/>
              <a:t>Sort capacitors by size, largest to smallest, closest to farthest</a:t>
            </a:r>
          </a:p>
          <a:p>
            <a:pPr marL="400050" lvl="1" indent="0">
              <a:buNone/>
            </a:pPr>
            <a:r>
              <a:rPr lang="en-US" dirty="0"/>
              <a:t>	</a:t>
            </a:r>
            <a:r>
              <a:rPr lang="en-US" dirty="0" smtClean="0"/>
              <a:t>Switching thresholds (</a:t>
            </a:r>
            <a:r>
              <a:rPr lang="en-US" i="1" dirty="0" err="1" smtClean="0"/>
              <a:t>Q</a:t>
            </a:r>
            <a:r>
              <a:rPr lang="en-US" i="1" baseline="-25000" dirty="0" err="1" smtClean="0"/>
              <a:t>cap_off</a:t>
            </a:r>
            <a:r>
              <a:rPr lang="en-US" dirty="0" smtClean="0"/>
              <a:t>, </a:t>
            </a:r>
            <a:r>
              <a:rPr lang="en-US" i="1" dirty="0" err="1" smtClean="0"/>
              <a:t>Q</a:t>
            </a:r>
            <a:r>
              <a:rPr lang="en-US" i="1" baseline="-25000" dirty="0" err="1" smtClean="0"/>
              <a:t>cap_on</a:t>
            </a:r>
            <a:r>
              <a:rPr lang="en-US" dirty="0" smtClean="0"/>
              <a:t>) are determined by </a:t>
            </a:r>
            <a:r>
              <a:rPr lang="en-US" i="1" dirty="0" err="1" smtClean="0"/>
              <a:t>d</a:t>
            </a:r>
            <a:r>
              <a:rPr lang="en-US" i="1" baseline="-25000" dirty="0" err="1" smtClean="0"/>
              <a:t>min</a:t>
            </a:r>
            <a:r>
              <a:rPr lang="en-US" dirty="0" smtClean="0"/>
              <a:t> and </a:t>
            </a:r>
            <a:r>
              <a:rPr lang="en-US" i="1" dirty="0" err="1" smtClean="0"/>
              <a:t>d</a:t>
            </a:r>
            <a:r>
              <a:rPr lang="en-US" i="1" baseline="-25000" dirty="0" err="1" smtClean="0"/>
              <a:t>max</a:t>
            </a:r>
            <a:r>
              <a:rPr lang="en-US" dirty="0"/>
              <a:t> </a:t>
            </a:r>
            <a:r>
              <a:rPr lang="en-US" dirty="0" smtClean="0"/>
              <a:t>	ratio constants – create hysteresis-like condition</a:t>
            </a:r>
          </a:p>
          <a:p>
            <a:pPr marL="400050" lvl="1" indent="0">
              <a:buNone/>
            </a:pPr>
            <a:r>
              <a:rPr lang="en-US" dirty="0"/>
              <a:t>	</a:t>
            </a: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310123686"/>
              </p:ext>
            </p:extLst>
          </p:nvPr>
        </p:nvGraphicFramePr>
        <p:xfrm>
          <a:off x="1069848" y="2426970"/>
          <a:ext cx="1743894" cy="468630"/>
        </p:xfrm>
        <a:graphic>
          <a:graphicData uri="http://schemas.openxmlformats.org/presentationml/2006/ole">
            <mc:AlternateContent xmlns:mc="http://schemas.openxmlformats.org/markup-compatibility/2006">
              <mc:Choice xmlns:v="urn:schemas-microsoft-com:vml" Requires="v">
                <p:oleObj spid="_x0000_s6233" name="Equation" r:id="rId3" imgW="850680" imgH="228600" progId="Equation.3">
                  <p:embed/>
                </p:oleObj>
              </mc:Choice>
              <mc:Fallback>
                <p:oleObj name="Equation" r:id="rId3" imgW="850680" imgH="228600" progId="Equation.3">
                  <p:embed/>
                  <p:pic>
                    <p:nvPicPr>
                      <p:cNvPr id="0" name=""/>
                      <p:cNvPicPr/>
                      <p:nvPr/>
                    </p:nvPicPr>
                    <p:blipFill>
                      <a:blip r:embed="rId4"/>
                      <a:stretch>
                        <a:fillRect/>
                      </a:stretch>
                    </p:blipFill>
                    <p:spPr>
                      <a:xfrm>
                        <a:off x="1069848" y="2426970"/>
                        <a:ext cx="1743894" cy="46863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887654650"/>
              </p:ext>
            </p:extLst>
          </p:nvPr>
        </p:nvGraphicFramePr>
        <p:xfrm>
          <a:off x="1463040" y="5489575"/>
          <a:ext cx="2446338" cy="493712"/>
        </p:xfrm>
        <a:graphic>
          <a:graphicData uri="http://schemas.openxmlformats.org/presentationml/2006/ole">
            <mc:AlternateContent xmlns:mc="http://schemas.openxmlformats.org/markup-compatibility/2006">
              <mc:Choice xmlns:v="urn:schemas-microsoft-com:vml" Requires="v">
                <p:oleObj spid="_x0000_s6234" name="Equation" r:id="rId5" imgW="1193760" imgH="241200" progId="Equation.3">
                  <p:embed/>
                </p:oleObj>
              </mc:Choice>
              <mc:Fallback>
                <p:oleObj name="Equation" r:id="rId5" imgW="1193760" imgH="241200" progId="Equation.3">
                  <p:embed/>
                  <p:pic>
                    <p:nvPicPr>
                      <p:cNvPr id="0" name=""/>
                      <p:cNvPicPr/>
                      <p:nvPr/>
                    </p:nvPicPr>
                    <p:blipFill>
                      <a:blip r:embed="rId6"/>
                      <a:stretch>
                        <a:fillRect/>
                      </a:stretch>
                    </p:blipFill>
                    <p:spPr>
                      <a:xfrm>
                        <a:off x="1463040" y="5489575"/>
                        <a:ext cx="2446338" cy="493712"/>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305327853"/>
              </p:ext>
            </p:extLst>
          </p:nvPr>
        </p:nvGraphicFramePr>
        <p:xfrm>
          <a:off x="1463040" y="5983287"/>
          <a:ext cx="2420938" cy="493713"/>
        </p:xfrm>
        <a:graphic>
          <a:graphicData uri="http://schemas.openxmlformats.org/presentationml/2006/ole">
            <mc:AlternateContent xmlns:mc="http://schemas.openxmlformats.org/markup-compatibility/2006">
              <mc:Choice xmlns:v="urn:schemas-microsoft-com:vml" Requires="v">
                <p:oleObj spid="_x0000_s6235" name="Equation" r:id="rId7" imgW="1180800" imgH="241200" progId="Equation.3">
                  <p:embed/>
                </p:oleObj>
              </mc:Choice>
              <mc:Fallback>
                <p:oleObj name="Equation" r:id="rId7" imgW="1180800" imgH="241200" progId="Equation.3">
                  <p:embed/>
                  <p:pic>
                    <p:nvPicPr>
                      <p:cNvPr id="0" name="Object 6"/>
                      <p:cNvPicPr>
                        <a:picLocks noChangeAspect="1" noChangeArrowheads="1"/>
                      </p:cNvPicPr>
                      <p:nvPr/>
                    </p:nvPicPr>
                    <p:blipFill>
                      <a:blip r:embed="rId8"/>
                      <a:srcRect/>
                      <a:stretch>
                        <a:fillRect/>
                      </a:stretch>
                    </p:blipFill>
                    <p:spPr bwMode="auto">
                      <a:xfrm>
                        <a:off x="1463040" y="5983287"/>
                        <a:ext cx="2420938"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221119922"/>
              </p:ext>
            </p:extLst>
          </p:nvPr>
        </p:nvGraphicFramePr>
        <p:xfrm>
          <a:off x="1463040" y="5046618"/>
          <a:ext cx="2759382" cy="468630"/>
        </p:xfrm>
        <a:graphic>
          <a:graphicData uri="http://schemas.openxmlformats.org/presentationml/2006/ole">
            <mc:AlternateContent xmlns:mc="http://schemas.openxmlformats.org/markup-compatibility/2006">
              <mc:Choice xmlns:v="urn:schemas-microsoft-com:vml" Requires="v">
                <p:oleObj spid="_x0000_s6236" name="Equation" r:id="rId9" imgW="1346040" imgH="228600" progId="Equation.3">
                  <p:embed/>
                </p:oleObj>
              </mc:Choice>
              <mc:Fallback>
                <p:oleObj name="Equation" r:id="rId9" imgW="1346040" imgH="228600" progId="Equation.3">
                  <p:embed/>
                  <p:pic>
                    <p:nvPicPr>
                      <p:cNvPr id="0" name=""/>
                      <p:cNvPicPr/>
                      <p:nvPr/>
                    </p:nvPicPr>
                    <p:blipFill>
                      <a:blip r:embed="rId10"/>
                      <a:stretch>
                        <a:fillRect/>
                      </a:stretch>
                    </p:blipFill>
                    <p:spPr>
                      <a:xfrm>
                        <a:off x="1463040" y="5046618"/>
                        <a:ext cx="2759382" cy="468630"/>
                      </a:xfrm>
                      <a:prstGeom prst="rect">
                        <a:avLst/>
                      </a:prstGeom>
                    </p:spPr>
                  </p:pic>
                </p:oleObj>
              </mc:Fallback>
            </mc:AlternateContent>
          </a:graphicData>
        </a:graphic>
      </p:graphicFrame>
    </p:spTree>
    <p:extLst>
      <p:ext uri="{BB962C8B-B14F-4D97-AF65-F5344CB8AC3E}">
        <p14:creationId xmlns:p14="http://schemas.microsoft.com/office/powerpoint/2010/main" val="39511618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dirty="0" smtClean="0"/>
              <a:t>Module 6 Overview</a:t>
            </a:r>
            <a:endParaRPr lang="en-US" sz="3200" dirty="0"/>
          </a:p>
        </p:txBody>
      </p:sp>
      <p:sp>
        <p:nvSpPr>
          <p:cNvPr id="5" name="Content Placeholder 4"/>
          <p:cNvSpPr>
            <a:spLocks noGrp="1"/>
          </p:cNvSpPr>
          <p:nvPr>
            <p:ph idx="1"/>
          </p:nvPr>
        </p:nvSpPr>
        <p:spPr/>
        <p:txBody>
          <a:bodyPr>
            <a:normAutofit/>
          </a:bodyPr>
          <a:lstStyle/>
          <a:p>
            <a:r>
              <a:rPr lang="en-US" sz="2400" dirty="0" smtClean="0"/>
              <a:t>Part 1</a:t>
            </a:r>
            <a:r>
              <a:rPr lang="en-US" dirty="0" smtClean="0"/>
              <a:t>: Traditional Voltage Control</a:t>
            </a:r>
            <a:endParaRPr lang="en-US" sz="2400" dirty="0" smtClean="0"/>
          </a:p>
          <a:p>
            <a:endParaRPr lang="en-US" sz="2400" dirty="0" smtClean="0"/>
          </a:p>
          <a:p>
            <a:r>
              <a:rPr lang="en-US" sz="2400" dirty="0" smtClean="0"/>
              <a:t>Part 2: </a:t>
            </a:r>
            <a:r>
              <a:rPr lang="en-US" dirty="0"/>
              <a:t>Volt-VAR </a:t>
            </a:r>
            <a:r>
              <a:rPr lang="en-US" dirty="0" smtClean="0"/>
              <a:t>Optimization</a:t>
            </a:r>
            <a:endParaRPr lang="en-US" sz="2400" dirty="0" smtClean="0"/>
          </a:p>
        </p:txBody>
      </p:sp>
      <p:sp>
        <p:nvSpPr>
          <p:cNvPr id="2" name="Slide Number Placeholder 1"/>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60584891"/>
      </p:ext>
    </p:extLst>
  </p:cSld>
  <p:clrMapOvr>
    <a:masterClrMapping/>
  </p:clrMapOvr>
  <mc:AlternateContent xmlns:mc="http://schemas.openxmlformats.org/markup-compatibility/2006" xmlns:p14="http://schemas.microsoft.com/office/powerpoint/2010/main">
    <mc:Choice Requires="p14">
      <p:transition spd="slow" p14:dur="2000" advTm="2756"/>
    </mc:Choice>
    <mc:Fallback xmlns="">
      <p:transition spd="slow" advTm="2756"/>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VVO-Capacitors – Reactive Power Optimization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3"/>
            </a:pPr>
            <a:r>
              <a:rPr lang="en-US" dirty="0" smtClean="0"/>
              <a:t>If outside range, proceed through capacitors – only change one per operation cycle – dependent on state and size:</a:t>
            </a:r>
          </a:p>
          <a:p>
            <a:pPr marL="739775" lvl="1" indent="-339725"/>
            <a:endParaRPr lang="en-US" dirty="0" smtClean="0"/>
          </a:p>
          <a:p>
            <a:pPr marL="739775" lvl="1" indent="-339725"/>
            <a:r>
              <a:rPr lang="en-US" i="1" dirty="0" smtClean="0"/>
              <a:t>ON</a:t>
            </a:r>
            <a:r>
              <a:rPr lang="en-US" dirty="0" smtClean="0"/>
              <a:t> and</a:t>
            </a:r>
            <a:endParaRPr lang="en-US" i="1" baseline="-25000" dirty="0" smtClean="0"/>
          </a:p>
          <a:p>
            <a:pPr marL="400050" lvl="1" indent="0">
              <a:buNone/>
            </a:pPr>
            <a:r>
              <a:rPr lang="en-US" dirty="0" smtClean="0"/>
              <a:t>	Capacitor </a:t>
            </a:r>
            <a:r>
              <a:rPr lang="en-US" i="1" dirty="0" smtClean="0"/>
              <a:t>ON</a:t>
            </a:r>
            <a:r>
              <a:rPr lang="en-US" dirty="0" smtClean="0"/>
              <a:t> and </a:t>
            </a:r>
            <a:r>
              <a:rPr lang="en-US" i="1" dirty="0" smtClean="0"/>
              <a:t>reactive power</a:t>
            </a:r>
            <a:r>
              <a:rPr lang="en-US" dirty="0" smtClean="0"/>
              <a:t> &lt; </a:t>
            </a:r>
            <a:r>
              <a:rPr lang="en-US" i="1" dirty="0" err="1" smtClean="0"/>
              <a:t>Q</a:t>
            </a:r>
            <a:r>
              <a:rPr lang="en-US" i="1" baseline="-25000" dirty="0" err="1" smtClean="0"/>
              <a:t>cap_off</a:t>
            </a:r>
            <a:r>
              <a:rPr lang="en-US" dirty="0" smtClean="0"/>
              <a:t>: switch capacitor to </a:t>
            </a:r>
            <a:r>
              <a:rPr lang="en-US" i="1" dirty="0" smtClean="0"/>
              <a:t>OFF</a:t>
            </a:r>
          </a:p>
          <a:p>
            <a:pPr marL="400050" lvl="1" indent="0">
              <a:buNone/>
            </a:pPr>
            <a:endParaRPr lang="en-US" dirty="0" smtClean="0"/>
          </a:p>
          <a:p>
            <a:pPr marL="739775" lvl="1" indent="-339725"/>
            <a:r>
              <a:rPr lang="en-US" i="1" dirty="0" smtClean="0"/>
              <a:t>OFF</a:t>
            </a:r>
            <a:r>
              <a:rPr lang="en-US" dirty="0" smtClean="0"/>
              <a:t> and</a:t>
            </a:r>
            <a:endParaRPr lang="en-US" i="1" baseline="-25000" dirty="0" smtClean="0"/>
          </a:p>
          <a:p>
            <a:pPr marL="800100" lvl="2" indent="0">
              <a:buNone/>
            </a:pPr>
            <a:r>
              <a:rPr lang="en-US" dirty="0"/>
              <a:t>	</a:t>
            </a:r>
            <a:r>
              <a:rPr lang="en-US" sz="2000" dirty="0" smtClean="0"/>
              <a:t>Capacitor </a:t>
            </a:r>
            <a:r>
              <a:rPr lang="en-US" sz="2000" i="1" dirty="0" smtClean="0"/>
              <a:t>OFF</a:t>
            </a:r>
            <a:r>
              <a:rPr lang="en-US" sz="2000" dirty="0" smtClean="0"/>
              <a:t> and </a:t>
            </a:r>
            <a:r>
              <a:rPr lang="en-US" sz="2000" i="1" dirty="0" smtClean="0"/>
              <a:t>reactive power</a:t>
            </a:r>
            <a:r>
              <a:rPr lang="en-US" sz="2000" dirty="0" smtClean="0"/>
              <a:t> &gt; </a:t>
            </a:r>
            <a:r>
              <a:rPr lang="en-US" sz="2000" i="1" dirty="0" err="1" smtClean="0"/>
              <a:t>Q</a:t>
            </a:r>
            <a:r>
              <a:rPr lang="en-US" sz="2000" i="1" baseline="-25000" dirty="0" err="1" smtClean="0"/>
              <a:t>cap_on</a:t>
            </a:r>
            <a:r>
              <a:rPr lang="en-US" sz="2000" dirty="0" smtClean="0"/>
              <a:t>: switch capacitor to </a:t>
            </a:r>
            <a:r>
              <a:rPr lang="en-US" sz="2000" i="1" dirty="0" smtClean="0"/>
              <a:t>ON</a:t>
            </a:r>
          </a:p>
          <a:p>
            <a:pPr marL="800100" lvl="2" indent="0">
              <a:buNone/>
            </a:pPr>
            <a:endParaRPr lang="en-US" sz="2000" dirty="0" smtClean="0"/>
          </a:p>
          <a:p>
            <a:pPr marL="739775" lvl="1" indent="-339725"/>
            <a:r>
              <a:rPr lang="en-US" dirty="0" smtClean="0"/>
              <a:t>Neither met</a:t>
            </a:r>
          </a:p>
          <a:p>
            <a:pPr marL="800100" lvl="2" indent="0">
              <a:buNone/>
            </a:pPr>
            <a:r>
              <a:rPr lang="en-US" dirty="0"/>
              <a:t>	</a:t>
            </a:r>
            <a:r>
              <a:rPr lang="en-US" sz="2000" dirty="0" smtClean="0"/>
              <a:t>Proceed to next largest capacitor and continue check</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880563166"/>
              </p:ext>
            </p:extLst>
          </p:nvPr>
        </p:nvGraphicFramePr>
        <p:xfrm>
          <a:off x="2107473" y="2788887"/>
          <a:ext cx="1441678" cy="402804"/>
        </p:xfrm>
        <a:graphic>
          <a:graphicData uri="http://schemas.openxmlformats.org/presentationml/2006/ole">
            <mc:AlternateContent xmlns:mc="http://schemas.openxmlformats.org/markup-compatibility/2006">
              <mc:Choice xmlns:v="urn:schemas-microsoft-com:vml" Requires="v">
                <p:oleObj spid="_x0000_s7212" name="Equation" r:id="rId3" imgW="863280" imgH="241200" progId="Equation.3">
                  <p:embed/>
                </p:oleObj>
              </mc:Choice>
              <mc:Fallback>
                <p:oleObj name="Equation" r:id="rId3" imgW="863280" imgH="241200" progId="Equation.3">
                  <p:embed/>
                  <p:pic>
                    <p:nvPicPr>
                      <p:cNvPr id="0" name=""/>
                      <p:cNvPicPr/>
                      <p:nvPr/>
                    </p:nvPicPr>
                    <p:blipFill>
                      <a:blip r:embed="rId4"/>
                      <a:stretch>
                        <a:fillRect/>
                      </a:stretch>
                    </p:blipFill>
                    <p:spPr>
                      <a:xfrm>
                        <a:off x="2107473" y="2788887"/>
                        <a:ext cx="1441678" cy="402804"/>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900855747"/>
              </p:ext>
            </p:extLst>
          </p:nvPr>
        </p:nvGraphicFramePr>
        <p:xfrm>
          <a:off x="2258006" y="3886200"/>
          <a:ext cx="1399594" cy="402804"/>
        </p:xfrm>
        <a:graphic>
          <a:graphicData uri="http://schemas.openxmlformats.org/presentationml/2006/ole">
            <mc:AlternateContent xmlns:mc="http://schemas.openxmlformats.org/markup-compatibility/2006">
              <mc:Choice xmlns:v="urn:schemas-microsoft-com:vml" Requires="v">
                <p:oleObj spid="_x0000_s7213" name="Equation" r:id="rId5" imgW="838080" imgH="241200" progId="Equation.3">
                  <p:embed/>
                </p:oleObj>
              </mc:Choice>
              <mc:Fallback>
                <p:oleObj name="Equation" r:id="rId5" imgW="838080" imgH="241200" progId="Equation.3">
                  <p:embed/>
                  <p:pic>
                    <p:nvPicPr>
                      <p:cNvPr id="0" name=""/>
                      <p:cNvPicPr/>
                      <p:nvPr/>
                    </p:nvPicPr>
                    <p:blipFill>
                      <a:blip r:embed="rId6"/>
                      <a:stretch>
                        <a:fillRect/>
                      </a:stretch>
                    </p:blipFill>
                    <p:spPr>
                      <a:xfrm>
                        <a:off x="2258006" y="3886200"/>
                        <a:ext cx="1399594" cy="402804"/>
                      </a:xfrm>
                      <a:prstGeom prst="rect">
                        <a:avLst/>
                      </a:prstGeom>
                    </p:spPr>
                  </p:pic>
                </p:oleObj>
              </mc:Fallback>
            </mc:AlternateContent>
          </a:graphicData>
        </a:graphic>
      </p:graphicFrame>
    </p:spTree>
    <p:extLst>
      <p:ext uri="{BB962C8B-B14F-4D97-AF65-F5344CB8AC3E}">
        <p14:creationId xmlns:p14="http://schemas.microsoft.com/office/powerpoint/2010/main" val="3934143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Volt-VAR Optimization – Example</a:t>
            </a:r>
            <a:endParaRPr lang="en-US" dirty="0"/>
          </a:p>
        </p:txBody>
      </p:sp>
      <p:sp>
        <p:nvSpPr>
          <p:cNvPr id="3" name="Content Placeholder 2"/>
          <p:cNvSpPr>
            <a:spLocks noGrp="1"/>
          </p:cNvSpPr>
          <p:nvPr>
            <p:ph idx="1"/>
          </p:nvPr>
        </p:nvSpPr>
        <p:spPr>
          <a:xfrm>
            <a:off x="457199" y="1600200"/>
            <a:ext cx="4541191" cy="4525963"/>
          </a:xfrm>
        </p:spPr>
        <p:txBody>
          <a:bodyPr>
            <a:normAutofit fontScale="92500"/>
          </a:bodyPr>
          <a:lstStyle/>
          <a:p>
            <a:r>
              <a:rPr lang="en-US" sz="3000" dirty="0" smtClean="0"/>
              <a:t>Simple “4-node” system</a:t>
            </a:r>
          </a:p>
          <a:p>
            <a:pPr lvl="1"/>
            <a:r>
              <a:rPr lang="en-US" sz="2400" dirty="0" smtClean="0"/>
              <a:t>Nodes represent measurements</a:t>
            </a:r>
          </a:p>
          <a:p>
            <a:pPr lvl="1"/>
            <a:r>
              <a:rPr lang="en-US" sz="2400" dirty="0" smtClean="0"/>
              <a:t>Two Regulators</a:t>
            </a:r>
          </a:p>
          <a:p>
            <a:pPr lvl="1"/>
            <a:r>
              <a:rPr lang="en-US" sz="2400" dirty="0" smtClean="0"/>
              <a:t>Two Capacitors</a:t>
            </a:r>
          </a:p>
          <a:p>
            <a:pPr lvl="1"/>
            <a:r>
              <a:rPr lang="en-US" sz="2400" dirty="0" smtClean="0"/>
              <a:t>Assume regulators have 100 V tap positions</a:t>
            </a:r>
          </a:p>
          <a:p>
            <a:r>
              <a:rPr lang="en-US" sz="3000" dirty="0" smtClean="0"/>
              <a:t>4700 V end of line desired</a:t>
            </a:r>
          </a:p>
          <a:p>
            <a:r>
              <a:rPr lang="en-US" sz="3000" dirty="0" smtClean="0"/>
              <a:t>0.99 </a:t>
            </a:r>
            <a:r>
              <a:rPr lang="en-US" sz="3000" dirty="0" err="1" smtClean="0"/>
              <a:t>pf</a:t>
            </a:r>
            <a:r>
              <a:rPr lang="en-US" sz="3000" dirty="0" smtClean="0"/>
              <a:t> desired</a:t>
            </a:r>
          </a:p>
          <a:p>
            <a:r>
              <a:rPr lang="en-US" sz="3000" dirty="0" smtClean="0"/>
              <a:t>Minimize reactive flow through </a:t>
            </a:r>
            <a:r>
              <a:rPr lang="en-US" sz="3000" dirty="0" err="1" smtClean="0"/>
              <a:t>Xfmr</a:t>
            </a:r>
            <a:endParaRPr lang="en-US" sz="3000" dirty="0" smtClean="0"/>
          </a:p>
        </p:txBody>
      </p:sp>
      <p:pic>
        <p:nvPicPr>
          <p:cNvPr id="13314" name="Picture 2" descr="C:\Users\d3x593\Desktop\Volt-VAR-Example\Base_Volt_VA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7825"/>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19515427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Initial Voltages</a:t>
            </a:r>
            <a:endParaRPr lang="en-US" dirty="0"/>
          </a:p>
        </p:txBody>
      </p:sp>
      <p:sp>
        <p:nvSpPr>
          <p:cNvPr id="3" name="Content Placeholder 2"/>
          <p:cNvSpPr>
            <a:spLocks noGrp="1"/>
          </p:cNvSpPr>
          <p:nvPr>
            <p:ph idx="1"/>
          </p:nvPr>
        </p:nvSpPr>
        <p:spPr>
          <a:xfrm>
            <a:off x="457199" y="1600200"/>
            <a:ext cx="4541191" cy="4525963"/>
          </a:xfrm>
        </p:spPr>
        <p:txBody>
          <a:bodyPr>
            <a:normAutofit/>
          </a:bodyPr>
          <a:lstStyle/>
          <a:p>
            <a:pPr marL="514350" indent="-514350">
              <a:buFont typeface="+mj-lt"/>
              <a:buAutoNum type="arabicPeriod"/>
            </a:pPr>
            <a:r>
              <a:rPr lang="en-US" sz="2800" dirty="0" smtClean="0"/>
              <a:t>Determine </a:t>
            </a:r>
            <a:r>
              <a:rPr lang="en-US" sz="2800" i="1" dirty="0" smtClean="0"/>
              <a:t>minimum voltage</a:t>
            </a:r>
            <a:r>
              <a:rPr lang="en-US" sz="2800" dirty="0" smtClean="0"/>
              <a:t> and </a:t>
            </a:r>
            <a:r>
              <a:rPr lang="en-US" sz="2800" i="1" dirty="0" smtClean="0"/>
              <a:t>regulator load-side voltages</a:t>
            </a:r>
          </a:p>
          <a:p>
            <a:pPr lvl="1"/>
            <a:r>
              <a:rPr lang="en-US" sz="2200" dirty="0" err="1" smtClean="0"/>
              <a:t>Reg</a:t>
            </a:r>
            <a:r>
              <a:rPr lang="en-US" sz="2200" dirty="0" smtClean="0"/>
              <a:t> 1 – 4850 V and 4600 V</a:t>
            </a:r>
          </a:p>
          <a:p>
            <a:pPr lvl="1"/>
            <a:r>
              <a:rPr lang="en-US" sz="2200" dirty="0" err="1" smtClean="0"/>
              <a:t>Reg</a:t>
            </a:r>
            <a:r>
              <a:rPr lang="en-US" sz="2200" dirty="0" smtClean="0"/>
              <a:t> 2 – 4840 V and 4700 V</a:t>
            </a:r>
          </a:p>
          <a:p>
            <a:pPr marL="0" indent="0">
              <a:buNone/>
            </a:pPr>
            <a:r>
              <a:rPr lang="en-US" sz="2800" dirty="0" smtClean="0"/>
              <a:t>1a. Evaluate voltages</a:t>
            </a:r>
          </a:p>
          <a:p>
            <a:pPr lvl="1"/>
            <a:r>
              <a:rPr lang="en-US" sz="2200" dirty="0" err="1" smtClean="0"/>
              <a:t>Reg</a:t>
            </a:r>
            <a:r>
              <a:rPr lang="en-US" sz="2200" dirty="0" smtClean="0"/>
              <a:t> 1 end-of-line voltage is low</a:t>
            </a:r>
          </a:p>
          <a:p>
            <a:pPr lvl="1"/>
            <a:r>
              <a:rPr lang="en-US" sz="2200" dirty="0" err="1" smtClean="0"/>
              <a:t>Reg</a:t>
            </a:r>
            <a:r>
              <a:rPr lang="en-US" sz="2200" dirty="0" smtClean="0"/>
              <a:t> 2 is acceptable</a:t>
            </a:r>
          </a:p>
          <a:p>
            <a:endParaRPr lang="en-US" dirty="0"/>
          </a:p>
        </p:txBody>
      </p:sp>
      <p:pic>
        <p:nvPicPr>
          <p:cNvPr id="14338" name="Picture 2" descr="C:\Users\d3x593\Desktop\Volt-VAR-Example\Base_Volt_VAR_Initial_Volt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9080" cy="345729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2803170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Condition Evaluation</a:t>
            </a:r>
            <a:endParaRPr lang="en-US" dirty="0"/>
          </a:p>
        </p:txBody>
      </p:sp>
      <p:sp>
        <p:nvSpPr>
          <p:cNvPr id="3" name="Content Placeholder 2"/>
          <p:cNvSpPr>
            <a:spLocks noGrp="1"/>
          </p:cNvSpPr>
          <p:nvPr>
            <p:ph idx="1"/>
          </p:nvPr>
        </p:nvSpPr>
        <p:spPr>
          <a:xfrm>
            <a:off x="457199" y="1600200"/>
            <a:ext cx="4541191" cy="4525963"/>
          </a:xfrm>
        </p:spPr>
        <p:txBody>
          <a:bodyPr>
            <a:normAutofit/>
          </a:bodyPr>
          <a:lstStyle/>
          <a:p>
            <a:pPr marL="514350" indent="-514350">
              <a:buFont typeface="+mj-lt"/>
              <a:buAutoNum type="arabicPeriod" startAt="2"/>
            </a:pPr>
            <a:r>
              <a:rPr lang="en-US" sz="2800" dirty="0" smtClean="0"/>
              <a:t>Compute </a:t>
            </a:r>
            <a:r>
              <a:rPr lang="en-US" sz="2800" i="1" dirty="0" smtClean="0"/>
              <a:t>voltage drop</a:t>
            </a:r>
            <a:r>
              <a:rPr lang="en-US" sz="2800" dirty="0" smtClean="0"/>
              <a:t> between regulator and minimum voltage</a:t>
            </a:r>
          </a:p>
          <a:p>
            <a:pPr lvl="1"/>
            <a:r>
              <a:rPr lang="en-US" sz="2200" dirty="0" err="1" smtClean="0"/>
              <a:t>Reg</a:t>
            </a:r>
            <a:r>
              <a:rPr lang="en-US" sz="2200" dirty="0" smtClean="0"/>
              <a:t> 1 – 250 V</a:t>
            </a:r>
          </a:p>
          <a:p>
            <a:pPr lvl="1"/>
            <a:r>
              <a:rPr lang="en-US" sz="2200" dirty="0" err="1" smtClean="0"/>
              <a:t>Reg</a:t>
            </a:r>
            <a:r>
              <a:rPr lang="en-US" sz="2200" dirty="0" smtClean="0"/>
              <a:t> 2 – No action needed, but 140 V drop</a:t>
            </a:r>
          </a:p>
          <a:p>
            <a:pPr marL="0" indent="0">
              <a:buNone/>
            </a:pPr>
            <a:endParaRPr lang="en-US" dirty="0"/>
          </a:p>
        </p:txBody>
      </p:sp>
      <p:pic>
        <p:nvPicPr>
          <p:cNvPr id="15362" name="Picture 2" descr="C:\Users\d3x593\Desktop\Volt-VAR-Example\Base_Volt_VAR_Evaluat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4609440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Corrective Actions</a:t>
            </a:r>
            <a:endParaRPr lang="en-US" dirty="0"/>
          </a:p>
        </p:txBody>
      </p:sp>
      <p:sp>
        <p:nvSpPr>
          <p:cNvPr id="3" name="Content Placeholder 2"/>
          <p:cNvSpPr>
            <a:spLocks noGrp="1"/>
          </p:cNvSpPr>
          <p:nvPr>
            <p:ph idx="1"/>
          </p:nvPr>
        </p:nvSpPr>
        <p:spPr>
          <a:xfrm>
            <a:off x="457199" y="1600200"/>
            <a:ext cx="4541191" cy="4525963"/>
          </a:xfrm>
        </p:spPr>
        <p:txBody>
          <a:bodyPr>
            <a:normAutofit fontScale="62500" lnSpcReduction="20000"/>
          </a:bodyPr>
          <a:lstStyle/>
          <a:p>
            <a:pPr marL="514350" indent="-514350">
              <a:buFont typeface="+mj-lt"/>
              <a:buAutoNum type="arabicPeriod" startAt="3"/>
            </a:pPr>
            <a:r>
              <a:rPr lang="en-US" sz="4000" i="1" dirty="0" smtClean="0"/>
              <a:t>Corrected desired voltage</a:t>
            </a:r>
            <a:r>
              <a:rPr lang="en-US" sz="4000" dirty="0" smtClean="0"/>
              <a:t> for </a:t>
            </a:r>
            <a:r>
              <a:rPr lang="en-US" sz="4000" dirty="0" err="1" smtClean="0"/>
              <a:t>Reg</a:t>
            </a:r>
            <a:r>
              <a:rPr lang="en-US" sz="4000" dirty="0" smtClean="0"/>
              <a:t> 1 is 4950 V</a:t>
            </a:r>
          </a:p>
          <a:p>
            <a:pPr lvl="1"/>
            <a:r>
              <a:rPr lang="en-US" sz="3100" dirty="0" smtClean="0"/>
              <a:t>(4700 desired + 250 V drop)</a:t>
            </a:r>
          </a:p>
          <a:p>
            <a:pPr lvl="1"/>
            <a:r>
              <a:rPr lang="en-US" sz="3100" dirty="0" err="1" smtClean="0"/>
              <a:t>Reg</a:t>
            </a:r>
            <a:r>
              <a:rPr lang="en-US" sz="3100" dirty="0" smtClean="0"/>
              <a:t> 1 is assumed to have an available position to “tap up”</a:t>
            </a:r>
          </a:p>
          <a:p>
            <a:pPr marL="514350" indent="-514350">
              <a:buFont typeface="+mj-lt"/>
              <a:buAutoNum type="arabicPeriod" startAt="3"/>
            </a:pPr>
            <a:endParaRPr lang="en-US" sz="4000" dirty="0" smtClean="0"/>
          </a:p>
          <a:p>
            <a:pPr marL="514350" indent="-514350">
              <a:buFont typeface="+mj-lt"/>
              <a:buAutoNum type="arabicPeriod" startAt="3"/>
            </a:pPr>
            <a:r>
              <a:rPr lang="en-US" sz="4000" dirty="0" smtClean="0"/>
              <a:t>4950 </a:t>
            </a:r>
            <a:r>
              <a:rPr lang="en-US" sz="4000" dirty="0" smtClean="0"/>
              <a:t>V is assumed to not violate the upper voltage limit</a:t>
            </a:r>
          </a:p>
          <a:p>
            <a:pPr marL="514350" indent="-514350">
              <a:buFont typeface="+mj-lt"/>
              <a:buAutoNum type="arabicPeriod" startAt="3"/>
            </a:pPr>
            <a:endParaRPr lang="en-US" sz="4000" dirty="0" smtClean="0"/>
          </a:p>
          <a:p>
            <a:pPr marL="514350" indent="-514350">
              <a:buFont typeface="+mj-lt"/>
              <a:buAutoNum type="arabicPeriod" startAt="3"/>
            </a:pPr>
            <a:r>
              <a:rPr lang="en-US" sz="4000" dirty="0" smtClean="0"/>
              <a:t>250 </a:t>
            </a:r>
            <a:r>
              <a:rPr lang="en-US" sz="4000" dirty="0" smtClean="0"/>
              <a:t>V drop is considered high-loading</a:t>
            </a:r>
          </a:p>
          <a:p>
            <a:pPr lvl="1"/>
            <a:r>
              <a:rPr lang="en-US" sz="3100" dirty="0" err="1" smtClean="0"/>
              <a:t>Deadband</a:t>
            </a:r>
            <a:r>
              <a:rPr lang="en-US" sz="3100" dirty="0" smtClean="0"/>
              <a:t> is assumed to be</a:t>
            </a:r>
            <a:br>
              <a:rPr lang="en-US" sz="3100" dirty="0" smtClean="0"/>
            </a:br>
            <a:r>
              <a:rPr lang="en-US" sz="3100" dirty="0" smtClean="0"/>
              <a:t>+/- 1 tap (+/- 100 V)</a:t>
            </a:r>
          </a:p>
        </p:txBody>
      </p:sp>
      <p:pic>
        <p:nvPicPr>
          <p:cNvPr id="16386" name="Picture 2" descr="C:\Users\d3x593\Desktop\Volt-VAR-Example\Base_Volt_VAR_Evaluate1_A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33960536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Corrective Actions (continued)</a:t>
            </a:r>
            <a:endParaRPr lang="en-US" dirty="0"/>
          </a:p>
        </p:txBody>
      </p:sp>
      <p:sp>
        <p:nvSpPr>
          <p:cNvPr id="3" name="Content Placeholder 2"/>
          <p:cNvSpPr>
            <a:spLocks noGrp="1"/>
          </p:cNvSpPr>
          <p:nvPr>
            <p:ph idx="1"/>
          </p:nvPr>
        </p:nvSpPr>
        <p:spPr>
          <a:xfrm>
            <a:off x="457199" y="1600200"/>
            <a:ext cx="4541191" cy="4525963"/>
          </a:xfrm>
        </p:spPr>
        <p:txBody>
          <a:bodyPr>
            <a:normAutofit fontScale="85000" lnSpcReduction="10000"/>
          </a:bodyPr>
          <a:lstStyle/>
          <a:p>
            <a:pPr marL="514350" indent="-514350">
              <a:buFont typeface="+mj-lt"/>
              <a:buAutoNum type="arabicPeriod" startAt="6"/>
            </a:pPr>
            <a:r>
              <a:rPr lang="en-US" sz="3300" dirty="0" smtClean="0"/>
              <a:t>Outside the </a:t>
            </a:r>
            <a:r>
              <a:rPr lang="en-US" sz="3300" dirty="0" err="1" smtClean="0"/>
              <a:t>deadband</a:t>
            </a:r>
            <a:r>
              <a:rPr lang="en-US" sz="3300" dirty="0" smtClean="0"/>
              <a:t> of </a:t>
            </a:r>
            <a:r>
              <a:rPr lang="en-US" sz="3300" i="1" dirty="0" smtClean="0"/>
              <a:t>desired voltage</a:t>
            </a:r>
          </a:p>
          <a:p>
            <a:pPr lvl="1"/>
            <a:r>
              <a:rPr lang="en-US" sz="2600" dirty="0" smtClean="0"/>
              <a:t>+1 tap change is desired</a:t>
            </a:r>
          </a:p>
          <a:p>
            <a:pPr marL="514350" indent="-514350">
              <a:buFont typeface="+mj-lt"/>
              <a:buAutoNum type="arabicPeriod" startAt="6"/>
            </a:pPr>
            <a:r>
              <a:rPr lang="en-US" sz="3300" i="1" dirty="0" smtClean="0"/>
              <a:t>New voltage</a:t>
            </a:r>
            <a:r>
              <a:rPr lang="en-US" sz="3300" dirty="0" smtClean="0"/>
              <a:t> will be</a:t>
            </a:r>
            <a:br>
              <a:rPr lang="en-US" sz="3300" dirty="0" smtClean="0"/>
            </a:br>
            <a:r>
              <a:rPr lang="en-US" sz="3300" dirty="0" smtClean="0"/>
              <a:t>4950 V</a:t>
            </a:r>
          </a:p>
          <a:p>
            <a:pPr marL="914400" lvl="1" indent="-514350"/>
            <a:r>
              <a:rPr lang="en-US" sz="2600" dirty="0" smtClean="0"/>
              <a:t>4850 V current + 100 V tap up</a:t>
            </a:r>
          </a:p>
          <a:p>
            <a:pPr marL="914400" lvl="1" indent="-514350"/>
            <a:r>
              <a:rPr lang="en-US" sz="2600" dirty="0" smtClean="0"/>
              <a:t>Will not violate upper voltage limit</a:t>
            </a:r>
          </a:p>
          <a:p>
            <a:pPr marL="514350" indent="-514350">
              <a:buFont typeface="+mj-lt"/>
              <a:buAutoNum type="arabicPeriod" startAt="6"/>
            </a:pPr>
            <a:r>
              <a:rPr lang="en-US" sz="3300" dirty="0" smtClean="0"/>
              <a:t>Value of </a:t>
            </a:r>
            <a:r>
              <a:rPr lang="en-US" sz="3300" i="1" dirty="0" smtClean="0"/>
              <a:t>new voltage</a:t>
            </a:r>
            <a:r>
              <a:rPr lang="en-US" sz="3300" dirty="0" smtClean="0"/>
              <a:t> acceptable</a:t>
            </a:r>
          </a:p>
          <a:p>
            <a:pPr marL="914400" lvl="1" indent="-514350"/>
            <a:r>
              <a:rPr lang="en-US" sz="2600" dirty="0" smtClean="0"/>
              <a:t>Execute tap change</a:t>
            </a:r>
            <a:endParaRPr lang="en-US" sz="2600" dirty="0"/>
          </a:p>
        </p:txBody>
      </p:sp>
      <p:pic>
        <p:nvPicPr>
          <p:cNvPr id="16386" name="Picture 2" descr="C:\Users\d3x593\Desktop\Volt-VAR-Example\Base_Volt_VAR_Evaluate1_A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27078006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Voltage Result</a:t>
            </a:r>
            <a:endParaRPr lang="en-US" dirty="0"/>
          </a:p>
        </p:txBody>
      </p:sp>
      <p:sp>
        <p:nvSpPr>
          <p:cNvPr id="3" name="Content Placeholder 2"/>
          <p:cNvSpPr>
            <a:spLocks noGrp="1"/>
          </p:cNvSpPr>
          <p:nvPr>
            <p:ph idx="1"/>
          </p:nvPr>
        </p:nvSpPr>
        <p:spPr>
          <a:xfrm>
            <a:off x="457199" y="1600200"/>
            <a:ext cx="4541191" cy="4525963"/>
          </a:xfrm>
        </p:spPr>
        <p:txBody>
          <a:bodyPr>
            <a:normAutofit/>
          </a:bodyPr>
          <a:lstStyle/>
          <a:p>
            <a:r>
              <a:rPr lang="en-US" sz="2800" dirty="0" smtClean="0"/>
              <a:t>All voltages at desired values</a:t>
            </a:r>
          </a:p>
          <a:p>
            <a:r>
              <a:rPr lang="en-US" sz="2800" dirty="0" smtClean="0"/>
              <a:t>If Node 3 were still unacceptable, process would repeat</a:t>
            </a:r>
          </a:p>
          <a:p>
            <a:r>
              <a:rPr lang="en-US" sz="2800" dirty="0" smtClean="0"/>
              <a:t>Adjustment could occur simultaneous to </a:t>
            </a:r>
            <a:r>
              <a:rPr lang="en-US" sz="2800" dirty="0" err="1" smtClean="0"/>
              <a:t>Reg</a:t>
            </a:r>
            <a:r>
              <a:rPr lang="en-US" sz="2800" dirty="0" smtClean="0"/>
              <a:t> 2/Node 4 adjustments</a:t>
            </a:r>
          </a:p>
          <a:p>
            <a:endParaRPr lang="en-US" dirty="0"/>
          </a:p>
        </p:txBody>
      </p:sp>
      <p:pic>
        <p:nvPicPr>
          <p:cNvPr id="17410" name="Picture 2" descr="C:\Users\d3x593\Desktop\Volt-VAR-Example\Base_Volt_VAR_Evaluate1_Finish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25186763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Reactive Power Values</a:t>
            </a:r>
            <a:endParaRPr lang="en-US" dirty="0"/>
          </a:p>
        </p:txBody>
      </p:sp>
      <p:sp>
        <p:nvSpPr>
          <p:cNvPr id="3" name="Content Placeholder 2"/>
          <p:cNvSpPr>
            <a:spLocks noGrp="1"/>
          </p:cNvSpPr>
          <p:nvPr>
            <p:ph idx="1"/>
          </p:nvPr>
        </p:nvSpPr>
        <p:spPr>
          <a:xfrm>
            <a:off x="457199" y="1600200"/>
            <a:ext cx="4541191" cy="4525963"/>
          </a:xfrm>
        </p:spPr>
        <p:txBody>
          <a:bodyPr>
            <a:normAutofit fontScale="92500"/>
          </a:bodyPr>
          <a:lstStyle/>
          <a:p>
            <a:r>
              <a:rPr lang="en-US" sz="3000" dirty="0" smtClean="0"/>
              <a:t>Only occurs once voltage changes have completed</a:t>
            </a:r>
          </a:p>
          <a:p>
            <a:pPr marL="514350" indent="-514350">
              <a:buFont typeface="+mj-lt"/>
              <a:buAutoNum type="arabicPeriod"/>
            </a:pPr>
            <a:r>
              <a:rPr lang="en-US" sz="3000" dirty="0" smtClean="0"/>
              <a:t>Determine </a:t>
            </a:r>
            <a:r>
              <a:rPr lang="en-US" sz="3000" i="1" dirty="0" smtClean="0"/>
              <a:t>reactive power</a:t>
            </a:r>
            <a:r>
              <a:rPr lang="en-US" sz="3000" dirty="0" smtClean="0"/>
              <a:t> and compute </a:t>
            </a:r>
            <a:r>
              <a:rPr lang="en-US" sz="3000" i="1" dirty="0" smtClean="0"/>
              <a:t>power factor</a:t>
            </a:r>
          </a:p>
          <a:p>
            <a:pPr lvl="1"/>
            <a:r>
              <a:rPr lang="en-US" sz="2400" dirty="0" smtClean="0"/>
              <a:t>900 </a:t>
            </a:r>
            <a:r>
              <a:rPr lang="en-US" sz="2400" dirty="0" err="1" smtClean="0"/>
              <a:t>kVAr</a:t>
            </a:r>
            <a:r>
              <a:rPr lang="en-US" sz="2400" dirty="0" smtClean="0"/>
              <a:t> of reactive power</a:t>
            </a:r>
          </a:p>
          <a:p>
            <a:pPr lvl="1"/>
            <a:r>
              <a:rPr lang="en-US" sz="2400" dirty="0" smtClean="0"/>
              <a:t>0.95 power factor</a:t>
            </a:r>
          </a:p>
          <a:p>
            <a:pPr marL="514350" indent="-514350">
              <a:buFont typeface="+mj-lt"/>
              <a:buAutoNum type="arabicPeriod"/>
            </a:pPr>
            <a:r>
              <a:rPr lang="en-US" sz="3000" dirty="0" smtClean="0"/>
              <a:t>Determine if below </a:t>
            </a:r>
            <a:r>
              <a:rPr lang="en-US" sz="3000" i="1" dirty="0" smtClean="0"/>
              <a:t>desired power factor</a:t>
            </a:r>
          </a:p>
          <a:p>
            <a:pPr lvl="1"/>
            <a:r>
              <a:rPr lang="en-US" sz="2400" dirty="0" smtClean="0"/>
              <a:t>0.99 desired power factor, so is below (action needed)</a:t>
            </a:r>
          </a:p>
          <a:p>
            <a:endParaRPr lang="en-US" dirty="0"/>
          </a:p>
        </p:txBody>
      </p:sp>
      <p:pic>
        <p:nvPicPr>
          <p:cNvPr id="18435" name="Picture 3" descr="C:\Users\d3x593\Desktop\Volt-VAR-Example\Base_Volt_VAR_Evaluate2_Initi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7315926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Reactive Power Correction</a:t>
            </a:r>
            <a:endParaRPr lang="en-US" dirty="0"/>
          </a:p>
        </p:txBody>
      </p:sp>
      <p:sp>
        <p:nvSpPr>
          <p:cNvPr id="3" name="Content Placeholder 2"/>
          <p:cNvSpPr>
            <a:spLocks noGrp="1"/>
          </p:cNvSpPr>
          <p:nvPr>
            <p:ph idx="1"/>
          </p:nvPr>
        </p:nvSpPr>
        <p:spPr>
          <a:xfrm>
            <a:off x="457199" y="1600200"/>
            <a:ext cx="4541191" cy="4525963"/>
          </a:xfrm>
        </p:spPr>
        <p:txBody>
          <a:bodyPr>
            <a:normAutofit/>
          </a:bodyPr>
          <a:lstStyle/>
          <a:p>
            <a:pPr marL="514350" indent="-514350">
              <a:buFont typeface="+mj-lt"/>
              <a:buAutoNum type="arabicPeriod" startAt="3"/>
            </a:pPr>
            <a:r>
              <a:rPr lang="en-US" sz="2800" dirty="0" smtClean="0"/>
              <a:t>Outside range, proceed through capacitors</a:t>
            </a:r>
          </a:p>
          <a:p>
            <a:pPr lvl="1"/>
            <a:r>
              <a:rPr lang="en-US" sz="2200" dirty="0" smtClean="0"/>
              <a:t>Use default </a:t>
            </a:r>
            <a:r>
              <a:rPr lang="en-US" sz="2200" i="1" dirty="0" err="1" smtClean="0"/>
              <a:t>d_min</a:t>
            </a:r>
            <a:r>
              <a:rPr lang="en-US" sz="2200" dirty="0" smtClean="0"/>
              <a:t> of 0.3 and </a:t>
            </a:r>
            <a:r>
              <a:rPr lang="en-US" sz="2200" i="1" dirty="0" err="1" smtClean="0"/>
              <a:t>d_max</a:t>
            </a:r>
            <a:r>
              <a:rPr lang="en-US" sz="2200" dirty="0" smtClean="0"/>
              <a:t> of 0.6</a:t>
            </a:r>
          </a:p>
          <a:p>
            <a:pPr lvl="1"/>
            <a:r>
              <a:rPr lang="en-US" sz="2200" dirty="0" smtClean="0"/>
              <a:t>5 </a:t>
            </a:r>
            <a:r>
              <a:rPr lang="en-US" sz="2200" dirty="0" err="1" smtClean="0"/>
              <a:t>MVAr</a:t>
            </a:r>
            <a:r>
              <a:rPr lang="en-US" sz="2200" dirty="0" smtClean="0"/>
              <a:t> capacitor</a:t>
            </a:r>
          </a:p>
          <a:p>
            <a:pPr marL="914400" lvl="2" indent="0">
              <a:buNone/>
            </a:pPr>
            <a:r>
              <a:rPr lang="en-US" sz="2200" dirty="0" smtClean="0"/>
              <a:t>0.6 * 5 </a:t>
            </a:r>
            <a:r>
              <a:rPr lang="en-US" sz="2200" dirty="0" err="1" smtClean="0"/>
              <a:t>MVAr</a:t>
            </a:r>
            <a:r>
              <a:rPr lang="en-US" sz="2200" dirty="0" smtClean="0"/>
              <a:t> = 3.0 </a:t>
            </a:r>
            <a:r>
              <a:rPr lang="en-US" sz="2200" dirty="0" err="1" smtClean="0"/>
              <a:t>MVAr</a:t>
            </a:r>
            <a:r>
              <a:rPr lang="en-US" sz="2200" dirty="0" smtClean="0"/>
              <a:t> – too big, no action</a:t>
            </a:r>
          </a:p>
          <a:p>
            <a:pPr lvl="1"/>
            <a:r>
              <a:rPr lang="en-US" sz="2200" dirty="0" smtClean="0"/>
              <a:t>1 </a:t>
            </a:r>
            <a:r>
              <a:rPr lang="en-US" sz="2200" dirty="0" err="1" smtClean="0"/>
              <a:t>MVAr</a:t>
            </a:r>
            <a:r>
              <a:rPr lang="en-US" sz="2200" dirty="0" smtClean="0"/>
              <a:t> capacitor</a:t>
            </a:r>
          </a:p>
          <a:p>
            <a:pPr marL="914400" lvl="2" indent="0">
              <a:buNone/>
            </a:pPr>
            <a:r>
              <a:rPr lang="en-US" sz="2200" dirty="0" smtClean="0"/>
              <a:t>0.6 * 1 </a:t>
            </a:r>
            <a:r>
              <a:rPr lang="en-US" sz="2200" dirty="0" err="1" smtClean="0"/>
              <a:t>MVAr</a:t>
            </a:r>
            <a:r>
              <a:rPr lang="en-US" sz="2200" dirty="0" smtClean="0"/>
              <a:t> = 0.6 </a:t>
            </a:r>
            <a:r>
              <a:rPr lang="en-US" sz="2200" dirty="0" err="1" smtClean="0"/>
              <a:t>MVAr</a:t>
            </a:r>
            <a:r>
              <a:rPr lang="en-US" sz="2200" dirty="0" smtClean="0"/>
              <a:t> – under limit, switch it in</a:t>
            </a:r>
          </a:p>
          <a:p>
            <a:endParaRPr lang="en-US" dirty="0"/>
          </a:p>
        </p:txBody>
      </p:sp>
      <p:pic>
        <p:nvPicPr>
          <p:cNvPr id="19459" name="Picture 3" descr="C:\Users\d3x593\Desktop\Volt-VAR-Example\Base_Volt_VAR_Evaluate2_A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31360221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Reactive Power Result</a:t>
            </a:r>
            <a:endParaRPr lang="en-US" dirty="0"/>
          </a:p>
        </p:txBody>
      </p:sp>
      <p:sp>
        <p:nvSpPr>
          <p:cNvPr id="3" name="Content Placeholder 2"/>
          <p:cNvSpPr>
            <a:spLocks noGrp="1"/>
          </p:cNvSpPr>
          <p:nvPr>
            <p:ph idx="1"/>
          </p:nvPr>
        </p:nvSpPr>
        <p:spPr>
          <a:xfrm>
            <a:off x="457199" y="1600200"/>
            <a:ext cx="4541191" cy="4525963"/>
          </a:xfrm>
        </p:spPr>
        <p:txBody>
          <a:bodyPr>
            <a:normAutofit fontScale="92500" lnSpcReduction="10000"/>
          </a:bodyPr>
          <a:lstStyle/>
          <a:p>
            <a:r>
              <a:rPr lang="en-US" sz="3000" dirty="0" smtClean="0"/>
              <a:t>Evaluate results</a:t>
            </a:r>
          </a:p>
          <a:p>
            <a:pPr lvl="1"/>
            <a:r>
              <a:rPr lang="en-US" sz="2400" dirty="0" smtClean="0"/>
              <a:t>If no voltage changes are required, proceed</a:t>
            </a:r>
          </a:p>
          <a:p>
            <a:pPr lvl="1"/>
            <a:r>
              <a:rPr lang="en-US" sz="2400" dirty="0" smtClean="0"/>
              <a:t>If more reactive changes required, rescan the capacitor list</a:t>
            </a:r>
          </a:p>
          <a:p>
            <a:r>
              <a:rPr lang="en-US" sz="3000" dirty="0" smtClean="0"/>
              <a:t>Capacitor changes can influence voltages</a:t>
            </a:r>
          </a:p>
          <a:p>
            <a:pPr lvl="1"/>
            <a:r>
              <a:rPr lang="en-US" sz="2400" dirty="0" smtClean="0"/>
              <a:t>May exceed limits</a:t>
            </a:r>
          </a:p>
          <a:p>
            <a:pPr lvl="1"/>
            <a:r>
              <a:rPr lang="en-US" sz="2400" dirty="0" smtClean="0"/>
              <a:t>Can cause regulator and capacitor “fighting” in this simple algorithm</a:t>
            </a:r>
            <a:endParaRPr lang="en-US" sz="2400" dirty="0"/>
          </a:p>
        </p:txBody>
      </p:sp>
      <p:pic>
        <p:nvPicPr>
          <p:cNvPr id="20483" name="Picture 3" descr="C:\Users\d3x593\Desktop\Volt-VAR-Example\Base_Volt_VAR_Evaluate2_Finish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17958259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1: Traditional Voltage Control</a:t>
            </a:r>
            <a:endParaRPr lang="en-US" dirty="0"/>
          </a:p>
        </p:txBody>
      </p:sp>
      <p:sp>
        <p:nvSpPr>
          <p:cNvPr id="3" name="Content Placeholder 2"/>
          <p:cNvSpPr>
            <a:spLocks noGrp="1"/>
          </p:cNvSpPr>
          <p:nvPr>
            <p:ph idx="1"/>
          </p:nvPr>
        </p:nvSpPr>
        <p:spPr>
          <a:xfrm>
            <a:off x="457200" y="1600201"/>
            <a:ext cx="8229600" cy="2286000"/>
          </a:xfrm>
        </p:spPr>
        <p:txBody>
          <a:bodyPr>
            <a:normAutofit/>
          </a:bodyPr>
          <a:lstStyle/>
          <a:p>
            <a:r>
              <a:rPr lang="en-US" sz="2000" dirty="0" smtClean="0"/>
              <a:t>The voltage supplied to the customer is generally maintained within the limits set by ANSI C84.1, 120V +/-5%.</a:t>
            </a:r>
          </a:p>
          <a:p>
            <a:endParaRPr lang="en-US" sz="2000" dirty="0" smtClean="0"/>
          </a:p>
          <a:p>
            <a:r>
              <a:rPr lang="en-US" sz="2000" dirty="0" smtClean="0"/>
              <a:t>This is done by setting the voltage at the “head” of the feeder at the high end of the band, to ensure that the voltage drop at peak load does not exceed limits.</a:t>
            </a:r>
            <a:endParaRPr lang="en-US" sz="2000" dirty="0"/>
          </a:p>
        </p:txBody>
      </p:sp>
      <p:pic>
        <p:nvPicPr>
          <p:cNvPr id="1027" name="Picture 3"/>
          <p:cNvPicPr>
            <a:picLocks noChangeAspect="1" noChangeArrowheads="1"/>
          </p:cNvPicPr>
          <p:nvPr/>
        </p:nvPicPr>
        <p:blipFill>
          <a:blip r:embed="rId2" cstate="print"/>
          <a:srcRect/>
          <a:stretch>
            <a:fillRect/>
          </a:stretch>
        </p:blipFill>
        <p:spPr bwMode="auto">
          <a:xfrm>
            <a:off x="1524000" y="3962400"/>
            <a:ext cx="5705475" cy="24193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Integrated Volt/VAR Control in Distribution Systems</a:t>
            </a:r>
            <a:endParaRPr lang="en-US" dirty="0"/>
          </a:p>
        </p:txBody>
      </p:sp>
      <p:sp>
        <p:nvSpPr>
          <p:cNvPr id="3" name="Content Placeholder 2"/>
          <p:cNvSpPr>
            <a:spLocks noGrp="1"/>
          </p:cNvSpPr>
          <p:nvPr>
            <p:ph idx="1"/>
          </p:nvPr>
        </p:nvSpPr>
        <p:spPr/>
        <p:txBody>
          <a:bodyPr>
            <a:normAutofit/>
          </a:bodyPr>
          <a:lstStyle/>
          <a:p>
            <a:r>
              <a:rPr lang="en-US" dirty="0" smtClean="0"/>
              <a:t>This is an openly available Volt-VAR control system that has been implemented in GridLAB-D.</a:t>
            </a:r>
          </a:p>
          <a:p>
            <a:endParaRPr lang="en-US" dirty="0" smtClean="0"/>
          </a:p>
          <a:p>
            <a:r>
              <a:rPr lang="en-US" dirty="0" smtClean="0"/>
              <a:t>It is composed of two coordinated goals.</a:t>
            </a:r>
          </a:p>
          <a:p>
            <a:pPr lvl="1"/>
            <a:r>
              <a:rPr lang="en-US" dirty="0" smtClean="0"/>
              <a:t>Voltage reduction</a:t>
            </a:r>
          </a:p>
          <a:p>
            <a:pPr lvl="1"/>
            <a:r>
              <a:rPr lang="en-US" dirty="0" smtClean="0"/>
              <a:t>VAR control</a:t>
            </a:r>
          </a:p>
          <a:p>
            <a:pPr lvl="1"/>
            <a:endParaRPr lang="en-US" dirty="0" smtClean="0"/>
          </a:p>
          <a:p>
            <a:pPr lvl="1"/>
            <a:endParaRPr lang="en-US" dirty="0" smtClean="0"/>
          </a:p>
          <a:p>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Modified IEEE 13 Node System with Volt-VAR Control</a:t>
            </a:r>
            <a:endParaRPr lang="en-US" dirty="0">
              <a:latin typeface="Times New Roman" pitchFamily="18" charset="0"/>
              <a:cs typeface="Times New Roman" pitchFamily="18" charset="0"/>
            </a:endParaRPr>
          </a:p>
        </p:txBody>
      </p:sp>
      <p:sp>
        <p:nvSpPr>
          <p:cNvPr id="11" name="Content Placeholder 10"/>
          <p:cNvSpPr>
            <a:spLocks noGrp="1"/>
          </p:cNvSpPr>
          <p:nvPr>
            <p:ph sz="half" idx="2"/>
          </p:nvPr>
        </p:nvSpPr>
        <p:spPr>
          <a:xfrm>
            <a:off x="4648200" y="2438400"/>
            <a:ext cx="4038600" cy="2971800"/>
          </a:xfrm>
        </p:spPr>
        <p:txBody>
          <a:bodyPr>
            <a:normAutofit/>
          </a:bodyPr>
          <a:lstStyle/>
          <a:p>
            <a:pPr>
              <a:buFont typeface="Wingdings" pitchFamily="2" charset="2"/>
              <a:buChar char="Ø"/>
            </a:pPr>
            <a:r>
              <a:rPr lang="en-US" sz="1600" dirty="0" smtClean="0">
                <a:latin typeface="Times New Roman" pitchFamily="18" charset="0"/>
                <a:cs typeface="Times New Roman" pitchFamily="18" charset="0"/>
              </a:rPr>
              <a:t>The model has been modified from the original test feeder in order to examine voltage control issues.</a:t>
            </a:r>
          </a:p>
          <a:p>
            <a:pPr>
              <a:buFont typeface="Wingdings" pitchFamily="2" charset="2"/>
              <a:buChar char="Ø"/>
            </a:pPr>
            <a:r>
              <a:rPr lang="en-US" sz="1600" dirty="0" smtClean="0">
                <a:latin typeface="Times New Roman" pitchFamily="18" charset="0"/>
                <a:cs typeface="Times New Roman" pitchFamily="18" charset="0"/>
              </a:rPr>
              <a:t>It is a 2,400V nominal system.</a:t>
            </a:r>
          </a:p>
          <a:p>
            <a:pPr>
              <a:buFont typeface="Wingdings" pitchFamily="2" charset="2"/>
              <a:buChar char="Ø"/>
            </a:pPr>
            <a:r>
              <a:rPr lang="en-US" sz="1600" dirty="0" smtClean="0">
                <a:latin typeface="Times New Roman" pitchFamily="18" charset="0"/>
                <a:cs typeface="Times New Roman" pitchFamily="18" charset="0"/>
              </a:rPr>
              <a:t>A voltage regulator is between node 650 and 632.</a:t>
            </a:r>
          </a:p>
          <a:p>
            <a:pPr lvl="1">
              <a:buFont typeface="Wingdings" pitchFamily="2" charset="2"/>
              <a:buChar char="Ø"/>
            </a:pPr>
            <a:r>
              <a:rPr lang="en-US" sz="1200" dirty="0" smtClean="0">
                <a:latin typeface="Times New Roman" pitchFamily="18" charset="0"/>
                <a:cs typeface="Times New Roman" pitchFamily="18" charset="0"/>
              </a:rPr>
              <a:t>It operates to regulate the  voltage at a remote node, node 671.</a:t>
            </a:r>
          </a:p>
          <a:p>
            <a:pPr lvl="1">
              <a:buFont typeface="Wingdings" pitchFamily="2" charset="2"/>
              <a:buChar char="Ø"/>
            </a:pPr>
            <a:r>
              <a:rPr lang="en-US" sz="1200" dirty="0" smtClean="0">
                <a:latin typeface="Times New Roman" pitchFamily="18" charset="0"/>
                <a:cs typeface="Times New Roman" pitchFamily="18" charset="0"/>
              </a:rPr>
              <a:t>The normal dead band is +/- 30 V.</a:t>
            </a:r>
          </a:p>
          <a:p>
            <a:pPr>
              <a:buFont typeface="Wingdings" pitchFamily="2" charset="2"/>
              <a:buChar char="Ø"/>
            </a:pPr>
            <a:r>
              <a:rPr lang="en-US" sz="1600" dirty="0" smtClean="0">
                <a:latin typeface="Times New Roman" pitchFamily="18" charset="0"/>
                <a:cs typeface="Times New Roman" pitchFamily="18" charset="0"/>
              </a:rPr>
              <a:t> Capacitors have been added at node 675.</a:t>
            </a:r>
          </a:p>
          <a:p>
            <a:pPr lvl="1">
              <a:buFont typeface="Wingdings" pitchFamily="2" charset="2"/>
              <a:buChar char="Ø"/>
            </a:pPr>
            <a:r>
              <a:rPr lang="en-US" sz="1200" dirty="0" smtClean="0">
                <a:latin typeface="Times New Roman" pitchFamily="18" charset="0"/>
                <a:cs typeface="Times New Roman" pitchFamily="18" charset="0"/>
              </a:rPr>
              <a:t>Operate to maintain the voltage at node 675.</a:t>
            </a:r>
          </a:p>
        </p:txBody>
      </p:sp>
      <p:sp>
        <p:nvSpPr>
          <p:cNvPr id="3" name="Slide Number Placeholder 2"/>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31</a:t>
            </a:fld>
            <a:endParaRPr lang="en-US">
              <a:latin typeface="Times New Roman" pitchFamily="18" charset="0"/>
              <a:cs typeface="Times New Roman" pitchFamily="18" charset="0"/>
            </a:endParaRPr>
          </a:p>
        </p:txBody>
      </p:sp>
      <p:pic>
        <p:nvPicPr>
          <p:cNvPr id="5122" name="Picture 2"/>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545956"/>
            <a:ext cx="4038600" cy="263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06087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Examples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Case 1: Comparison of voltage regulation between local control and VVO at 2400V.</a:t>
            </a:r>
          </a:p>
          <a:p>
            <a:r>
              <a:rPr lang="en-US" dirty="0" smtClean="0"/>
              <a:t>Case 2: Examination of VVO at 2300V</a:t>
            </a:r>
          </a:p>
          <a:p>
            <a:r>
              <a:rPr lang="en-US" dirty="0" smtClean="0"/>
              <a:t>Case 3: VVO at 2400V with different EOL measurements.</a:t>
            </a:r>
          </a:p>
          <a:p>
            <a:r>
              <a:rPr lang="en-US" dirty="0" smtClean="0"/>
              <a:t>Case 4: Change of the remote sense node (Local control).</a:t>
            </a:r>
          </a:p>
          <a:p>
            <a:r>
              <a:rPr lang="en-US" dirty="0" smtClean="0"/>
              <a:t>Case 5: Local Voltage Control</a:t>
            </a:r>
          </a:p>
          <a:p>
            <a:r>
              <a:rPr lang="en-US" dirty="0" smtClean="0"/>
              <a:t>Case 6: VVO at 2200V</a:t>
            </a:r>
          </a:p>
          <a:p>
            <a:endParaRPr lang="en-US" dirty="0"/>
          </a:p>
          <a:p>
            <a:r>
              <a:rPr lang="en-US" dirty="0" smtClean="0"/>
              <a:t>Case 1: Local Voltage Control and 2400 compared for regulation</a:t>
            </a:r>
          </a:p>
          <a:p>
            <a:r>
              <a:rPr lang="en-US" dirty="0" smtClean="0"/>
              <a:t>Case 2: VVO at 2400 V</a:t>
            </a:r>
          </a:p>
          <a:p>
            <a:r>
              <a:rPr lang="en-US" dirty="0" smtClean="0"/>
              <a:t>Case 3: VVO at 2300 V</a:t>
            </a:r>
          </a:p>
          <a:p>
            <a:r>
              <a:rPr lang="en-US" dirty="0" smtClean="0"/>
              <a:t>Case 4: VVO at 2200V</a:t>
            </a: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12682123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latin typeface="Times New Roman" pitchFamily="18" charset="0"/>
                <a:cs typeface="Times New Roman" pitchFamily="18" charset="0"/>
              </a:rPr>
              <a:t>Case 1</a:t>
            </a:r>
          </a:p>
        </p:txBody>
      </p:sp>
      <p:sp>
        <p:nvSpPr>
          <p:cNvPr id="6" name="Text Placeholder 4"/>
          <p:cNvSpPr txBox="1">
            <a:spLocks/>
          </p:cNvSpPr>
          <p:nvPr/>
        </p:nvSpPr>
        <p:spPr>
          <a:xfrm>
            <a:off x="457200" y="1295400"/>
            <a:ext cx="4040188" cy="116836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lgn="l">
              <a:buFont typeface="Wingdings" pitchFamily="2" charset="2"/>
              <a:buChar char="Ø"/>
            </a:pPr>
            <a:r>
              <a:rPr lang="en-US" sz="1400" dirty="0" smtClean="0">
                <a:solidFill>
                  <a:schemeClr val="tx1"/>
                </a:solidFill>
                <a:latin typeface="Times New Roman" pitchFamily="18" charset="0"/>
                <a:cs typeface="Times New Roman" pitchFamily="18" charset="0"/>
              </a:rPr>
              <a:t>Local Voltage Control only </a:t>
            </a:r>
          </a:p>
          <a:p>
            <a:pPr marL="742950" lvl="1" indent="-285750" algn="l">
              <a:buFont typeface="Wingdings" pitchFamily="2" charset="2"/>
              <a:buChar char="Ø"/>
            </a:pPr>
            <a:r>
              <a:rPr lang="en-US" sz="1400" dirty="0" smtClean="0">
                <a:solidFill>
                  <a:schemeClr val="tx1"/>
                </a:solidFill>
                <a:latin typeface="Times New Roman" pitchFamily="18" charset="0"/>
                <a:cs typeface="Times New Roman" pitchFamily="18" charset="0"/>
              </a:rPr>
              <a:t>Voltage at node 671 controlled by regulator to 2400V</a:t>
            </a:r>
          </a:p>
          <a:p>
            <a:pPr marL="742950" lvl="1" indent="-285750" algn="l">
              <a:buFont typeface="Wingdings" pitchFamily="2" charset="2"/>
              <a:buChar char="Ø"/>
            </a:pPr>
            <a:r>
              <a:rPr lang="en-US" sz="1400" dirty="0" smtClean="0">
                <a:solidFill>
                  <a:schemeClr val="tx1"/>
                </a:solidFill>
                <a:latin typeface="Times New Roman" pitchFamily="18" charset="0"/>
                <a:cs typeface="Times New Roman" pitchFamily="18" charset="0"/>
              </a:rPr>
              <a:t>Voltage at node 675 maintained by capacitors</a:t>
            </a:r>
          </a:p>
          <a:p>
            <a:pPr marL="742950" lvl="1" indent="-285750" algn="l">
              <a:buFont typeface="Wingdings" pitchFamily="2" charset="2"/>
              <a:buChar char="Ø"/>
            </a:pPr>
            <a:endParaRPr lang="en-US" sz="1400" dirty="0">
              <a:solidFill>
                <a:schemeClr val="tx1"/>
              </a:solidFill>
              <a:latin typeface="Times New Roman" pitchFamily="18" charset="0"/>
              <a:cs typeface="Times New Roman" pitchFamily="18" charset="0"/>
            </a:endParaRPr>
          </a:p>
        </p:txBody>
      </p:sp>
      <p:sp>
        <p:nvSpPr>
          <p:cNvPr id="7" name="Text Placeholder 6"/>
          <p:cNvSpPr txBox="1">
            <a:spLocks/>
          </p:cNvSpPr>
          <p:nvPr/>
        </p:nvSpPr>
        <p:spPr>
          <a:xfrm>
            <a:off x="4645025" y="1295400"/>
            <a:ext cx="4041775" cy="116836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Ø"/>
            </a:pPr>
            <a:r>
              <a:rPr lang="en-US" sz="1400" dirty="0" smtClean="0">
                <a:latin typeface="Times New Roman" pitchFamily="18" charset="0"/>
                <a:cs typeface="Times New Roman" pitchFamily="18" charset="0"/>
              </a:rPr>
              <a:t>Coordinated Volt-VAR control implemented</a:t>
            </a:r>
          </a:p>
          <a:p>
            <a:pPr lvl="1">
              <a:buFont typeface="Wingdings" pitchFamily="2" charset="2"/>
              <a:buChar char="Ø"/>
            </a:pPr>
            <a:r>
              <a:rPr lang="en-US" sz="1400" dirty="0" smtClean="0">
                <a:latin typeface="Times New Roman" pitchFamily="18" charset="0"/>
                <a:cs typeface="Times New Roman" pitchFamily="18" charset="0"/>
              </a:rPr>
              <a:t>Voltage is regulated at nodes 652 and 680 to 2400V</a:t>
            </a:r>
          </a:p>
          <a:p>
            <a:pPr lvl="1">
              <a:buFont typeface="Wingdings" pitchFamily="2" charset="2"/>
              <a:buChar char="Ø"/>
            </a:pPr>
            <a:r>
              <a:rPr lang="en-US" sz="1400" dirty="0" smtClean="0">
                <a:latin typeface="Times New Roman" pitchFamily="18" charset="0"/>
                <a:cs typeface="Times New Roman" pitchFamily="18" charset="0"/>
              </a:rPr>
              <a:t>Better regulation is achieved</a:t>
            </a:r>
            <a:endParaRPr lang="en-US" sz="1400" dirty="0">
              <a:latin typeface="Times New Roman" pitchFamily="18" charset="0"/>
              <a:cs typeface="Times New Roman" pitchFamily="18" charset="0"/>
            </a:endParaRPr>
          </a:p>
        </p:txBody>
      </p:sp>
      <p:sp>
        <p:nvSpPr>
          <p:cNvPr id="14" name="Slide Number Placeholder 2"/>
          <p:cNvSpPr>
            <a:spLocks noGrp="1"/>
          </p:cNvSpPr>
          <p:nvPr>
            <p:ph type="sldNum" sz="quarter" idx="12"/>
          </p:nvPr>
        </p:nvSpPr>
        <p:spPr>
          <a:xfrm>
            <a:off x="6553200" y="6356350"/>
            <a:ext cx="2133600" cy="365125"/>
          </a:xfrm>
        </p:spPr>
        <p:txBody>
          <a:bodyPr/>
          <a:lstStyle/>
          <a:p>
            <a:fld id="{B6F15528-21DE-4FAA-801E-634DDDAF4B2B}" type="slidenum">
              <a:rPr lang="en-US" smtClean="0">
                <a:latin typeface="Times New Roman" pitchFamily="18" charset="0"/>
                <a:cs typeface="Times New Roman" pitchFamily="18" charset="0"/>
              </a:rPr>
              <a:pPr/>
              <a:t>33</a:t>
            </a:fld>
            <a:endParaRPr lang="en-US">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3818141"/>
            <a:ext cx="4038601" cy="1134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5"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440" y="2547278"/>
            <a:ext cx="4040188" cy="1110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 name="Group 2"/>
          <p:cNvGrpSpPr/>
          <p:nvPr/>
        </p:nvGrpSpPr>
        <p:grpSpPr>
          <a:xfrm>
            <a:off x="670560" y="5029200"/>
            <a:ext cx="3749040" cy="1379120"/>
            <a:chOff x="670560" y="5025440"/>
            <a:chExt cx="3749040" cy="1379120"/>
          </a:xfrm>
        </p:grpSpPr>
        <mc:AlternateContent xmlns:mc="http://schemas.openxmlformats.org/markup-compatibility/2006" xmlns:a14="http://schemas.microsoft.com/office/drawing/2010/main">
          <mc:Choice Requires="a14">
            <p:sp>
              <p:nvSpPr>
                <p:cNvPr id="2" name="TextBox 1"/>
                <p:cNvSpPr txBox="1"/>
                <p:nvPr/>
              </p:nvSpPr>
              <p:spPr>
                <a:xfrm>
                  <a:off x="685800" y="5025440"/>
                  <a:ext cx="3733800" cy="46096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100" b="0" i="1" smtClean="0">
                            <a:latin typeface="Cambria Math"/>
                          </a:rPr>
                          <m:t>%</m:t>
                        </m:r>
                        <m:r>
                          <a:rPr lang="en-US" sz="1100" b="0" i="1" smtClean="0">
                            <a:latin typeface="Cambria Math"/>
                          </a:rPr>
                          <m:t>𝑉</m:t>
                        </m:r>
                        <m:sSub>
                          <m:sSubPr>
                            <m:ctrlPr>
                              <a:rPr lang="en-US" sz="1100" b="0" i="1" smtClean="0">
                                <a:latin typeface="Cambria Math"/>
                              </a:rPr>
                            </m:ctrlPr>
                          </m:sSubPr>
                          <m:e>
                            <m:r>
                              <a:rPr lang="en-US" sz="1100" b="0" i="1" smtClean="0">
                                <a:latin typeface="Cambria Math"/>
                              </a:rPr>
                              <m:t>𝑅</m:t>
                            </m:r>
                          </m:e>
                          <m:sub>
                            <m:r>
                              <a:rPr lang="en-US" sz="1100" b="0" i="1" smtClean="0">
                                <a:latin typeface="Cambria Math"/>
                              </a:rPr>
                              <m:t>𝐴</m:t>
                            </m:r>
                          </m:sub>
                        </m:sSub>
                        <m:r>
                          <a:rPr lang="en-US" sz="1100" b="0" i="1" smtClean="0">
                            <a:latin typeface="Cambria Math"/>
                          </a:rPr>
                          <m:t>=</m:t>
                        </m:r>
                        <m:f>
                          <m:fPr>
                            <m:ctrlPr>
                              <a:rPr lang="en-US" sz="1100" b="0" i="1" smtClean="0">
                                <a:latin typeface="Cambria Math"/>
                              </a:rPr>
                            </m:ctrlPr>
                          </m:fPr>
                          <m:num>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𝑚𝑖𝑛</m:t>
                                </m:r>
                              </m:sub>
                            </m:sSub>
                            <m:r>
                              <a:rPr lang="en-US" sz="1100" b="0" i="1" smtClean="0">
                                <a:latin typeface="Cambria Math"/>
                              </a:rPr>
                              <m:t>−</m:t>
                            </m:r>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num>
                          <m:den>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den>
                        </m:f>
                        <m:r>
                          <a:rPr lang="en-US" sz="1100" b="0" i="1" smtClean="0">
                            <a:latin typeface="Cambria Math"/>
                          </a:rPr>
                          <m:t>=</m:t>
                        </m:r>
                        <m:f>
                          <m:fPr>
                            <m:ctrlPr>
                              <a:rPr lang="en-US" sz="1100" b="0" i="1" smtClean="0">
                                <a:latin typeface="Cambria Math"/>
                              </a:rPr>
                            </m:ctrlPr>
                          </m:fPr>
                          <m:num>
                            <m:r>
                              <a:rPr lang="en-US" sz="1100" b="0" i="1" smtClean="0">
                                <a:latin typeface="Cambria Math"/>
                              </a:rPr>
                              <m:t>2444.98−2345.83</m:t>
                            </m:r>
                          </m:num>
                          <m:den>
                            <m:r>
                              <a:rPr lang="en-US" sz="1100" b="0" i="1" smtClean="0">
                                <a:latin typeface="Cambria Math"/>
                              </a:rPr>
                              <m:t>2345.83</m:t>
                            </m:r>
                          </m:den>
                        </m:f>
                        <m:r>
                          <a:rPr lang="en-US" sz="1100" b="0" i="1" smtClean="0">
                            <a:latin typeface="Cambria Math"/>
                          </a:rPr>
                          <m:t>=4.23%</m:t>
                        </m:r>
                      </m:oMath>
                    </m:oMathPara>
                  </a14:m>
                  <a:endParaRPr lang="en-US" sz="1100" dirty="0">
                    <a:latin typeface="Times New Roman" pitchFamily="18" charset="0"/>
                    <a:cs typeface="Times New Roman"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685800" y="5025440"/>
                  <a:ext cx="3733800" cy="460960"/>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70560" y="5458684"/>
                  <a:ext cx="3733800" cy="46063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100" b="0" i="1" smtClean="0">
                            <a:latin typeface="Cambria Math"/>
                          </a:rPr>
                          <m:t>%</m:t>
                        </m:r>
                        <m:r>
                          <a:rPr lang="en-US" sz="1100" b="0" i="1" smtClean="0">
                            <a:latin typeface="Cambria Math"/>
                          </a:rPr>
                          <m:t>𝑉</m:t>
                        </m:r>
                        <m:sSub>
                          <m:sSubPr>
                            <m:ctrlPr>
                              <a:rPr lang="en-US" sz="1100" b="0" i="1" smtClean="0">
                                <a:latin typeface="Cambria Math"/>
                              </a:rPr>
                            </m:ctrlPr>
                          </m:sSubPr>
                          <m:e>
                            <m:r>
                              <a:rPr lang="en-US" sz="1100" b="0" i="1" smtClean="0">
                                <a:latin typeface="Cambria Math"/>
                              </a:rPr>
                              <m:t>𝑅</m:t>
                            </m:r>
                          </m:e>
                          <m:sub>
                            <m:r>
                              <a:rPr lang="en-US" sz="1100" b="0" i="1" smtClean="0">
                                <a:latin typeface="Cambria Math"/>
                              </a:rPr>
                              <m:t>𝐵</m:t>
                            </m:r>
                          </m:sub>
                        </m:sSub>
                        <m:r>
                          <a:rPr lang="en-US" sz="1100" b="0" i="1" smtClean="0">
                            <a:latin typeface="Cambria Math"/>
                          </a:rPr>
                          <m:t>=</m:t>
                        </m:r>
                        <m:f>
                          <m:fPr>
                            <m:ctrlPr>
                              <a:rPr lang="en-US" sz="1100" b="0" i="1" smtClean="0">
                                <a:latin typeface="Cambria Math"/>
                              </a:rPr>
                            </m:ctrlPr>
                          </m:fPr>
                          <m:num>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𝑚𝑖𝑛</m:t>
                                </m:r>
                              </m:sub>
                            </m:sSub>
                            <m:r>
                              <a:rPr lang="en-US" sz="1100" b="0" i="1" smtClean="0">
                                <a:latin typeface="Cambria Math"/>
                              </a:rPr>
                              <m:t>−</m:t>
                            </m:r>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num>
                          <m:den>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den>
                        </m:f>
                        <m:r>
                          <a:rPr lang="en-US" sz="1100" b="0" i="1" smtClean="0">
                            <a:latin typeface="Cambria Math"/>
                          </a:rPr>
                          <m:t>=</m:t>
                        </m:r>
                        <m:f>
                          <m:fPr>
                            <m:ctrlPr>
                              <a:rPr lang="en-US" sz="1100" b="0" i="1" smtClean="0">
                                <a:latin typeface="Cambria Math"/>
                              </a:rPr>
                            </m:ctrlPr>
                          </m:fPr>
                          <m:num>
                            <m:r>
                              <a:rPr lang="en-US" sz="1100" b="0" i="1" smtClean="0">
                                <a:latin typeface="Cambria Math"/>
                              </a:rPr>
                              <m:t>2436.77−2362.80</m:t>
                            </m:r>
                          </m:num>
                          <m:den>
                            <m:r>
                              <a:rPr lang="en-US" sz="1100" b="0" i="1" smtClean="0">
                                <a:latin typeface="Cambria Math"/>
                              </a:rPr>
                              <m:t>2362.80</m:t>
                            </m:r>
                          </m:den>
                        </m:f>
                        <m:r>
                          <a:rPr lang="en-US" sz="1100" b="0" i="1" smtClean="0">
                            <a:latin typeface="Cambria Math"/>
                          </a:rPr>
                          <m:t>=3.13%</m:t>
                        </m:r>
                      </m:oMath>
                    </m:oMathPara>
                  </a14:m>
                  <a:endParaRPr lang="en-US" sz="1100" dirty="0">
                    <a:latin typeface="Times New Roman" pitchFamily="18" charset="0"/>
                    <a:cs typeface="Times New Roman" pitchFamily="18"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670560" y="5458684"/>
                  <a:ext cx="3733800" cy="494366"/>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670560" y="5943600"/>
                  <a:ext cx="3733800" cy="46096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100" b="0" i="1" smtClean="0">
                            <a:latin typeface="Cambria Math"/>
                          </a:rPr>
                          <m:t>%</m:t>
                        </m:r>
                        <m:r>
                          <a:rPr lang="en-US" sz="1100" b="0" i="1" smtClean="0">
                            <a:latin typeface="Cambria Math"/>
                          </a:rPr>
                          <m:t>𝑉</m:t>
                        </m:r>
                        <m:sSub>
                          <m:sSubPr>
                            <m:ctrlPr>
                              <a:rPr lang="en-US" sz="1100" b="0" i="1" smtClean="0">
                                <a:latin typeface="Cambria Math"/>
                              </a:rPr>
                            </m:ctrlPr>
                          </m:sSubPr>
                          <m:e>
                            <m:r>
                              <a:rPr lang="en-US" sz="1100" b="0" i="1" smtClean="0">
                                <a:latin typeface="Cambria Math"/>
                              </a:rPr>
                              <m:t>𝑅</m:t>
                            </m:r>
                          </m:e>
                          <m:sub>
                            <m:r>
                              <a:rPr lang="en-US" sz="1100" b="0" i="1" smtClean="0">
                                <a:latin typeface="Cambria Math"/>
                              </a:rPr>
                              <m:t>𝐶</m:t>
                            </m:r>
                          </m:sub>
                        </m:sSub>
                        <m:r>
                          <a:rPr lang="en-US" sz="1100" b="0" i="1" smtClean="0">
                            <a:latin typeface="Cambria Math"/>
                          </a:rPr>
                          <m:t>=</m:t>
                        </m:r>
                        <m:f>
                          <m:fPr>
                            <m:ctrlPr>
                              <a:rPr lang="en-US" sz="1100" b="0" i="1" smtClean="0">
                                <a:latin typeface="Cambria Math"/>
                              </a:rPr>
                            </m:ctrlPr>
                          </m:fPr>
                          <m:num>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𝑚𝑖𝑛</m:t>
                                </m:r>
                              </m:sub>
                            </m:sSub>
                            <m:r>
                              <a:rPr lang="en-US" sz="1100" b="0" i="1" smtClean="0">
                                <a:latin typeface="Cambria Math"/>
                              </a:rPr>
                              <m:t>−</m:t>
                            </m:r>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num>
                          <m:den>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den>
                        </m:f>
                        <m:r>
                          <a:rPr lang="en-US" sz="1100" b="0" i="1" smtClean="0">
                            <a:latin typeface="Cambria Math"/>
                          </a:rPr>
                          <m:t>=</m:t>
                        </m:r>
                        <m:f>
                          <m:fPr>
                            <m:ctrlPr>
                              <a:rPr lang="en-US" sz="1100" b="0" i="1" smtClean="0">
                                <a:latin typeface="Cambria Math"/>
                              </a:rPr>
                            </m:ctrlPr>
                          </m:fPr>
                          <m:num>
                            <m:r>
                              <a:rPr lang="en-US" sz="1100" b="0" i="1" smtClean="0">
                                <a:latin typeface="Cambria Math"/>
                              </a:rPr>
                              <m:t>2432.39−2365.38</m:t>
                            </m:r>
                          </m:num>
                          <m:den>
                            <m:r>
                              <a:rPr lang="en-US" sz="1100" b="0" i="1" smtClean="0">
                                <a:latin typeface="Cambria Math"/>
                              </a:rPr>
                              <m:t>2365.38</m:t>
                            </m:r>
                          </m:den>
                        </m:f>
                        <m:r>
                          <a:rPr lang="en-US" sz="1100" b="0" i="1" smtClean="0">
                            <a:latin typeface="Cambria Math"/>
                          </a:rPr>
                          <m:t>=2.83%</m:t>
                        </m:r>
                      </m:oMath>
                    </m:oMathPara>
                  </a14:m>
                  <a:endParaRPr lang="en-US" sz="1100" dirty="0">
                    <a:latin typeface="Times New Roman" pitchFamily="18" charset="0"/>
                    <a:cs typeface="Times New Roman" pitchFamily="18"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670560" y="5943600"/>
                  <a:ext cx="3733800" cy="460960"/>
                </a:xfrm>
                <a:prstGeom prst="rect">
                  <a:avLst/>
                </a:prstGeom>
                <a:blipFill rotWithShape="1">
                  <a:blip r:embed="rId6"/>
                  <a:stretch>
                    <a:fillRect/>
                  </a:stretch>
                </a:blipFill>
              </p:spPr>
              <p:txBody>
                <a:bodyPr/>
                <a:lstStyle/>
                <a:p>
                  <a:r>
                    <a:rPr lang="en-US">
                      <a:noFill/>
                    </a:rPr>
                    <a:t> </a:t>
                  </a:r>
                </a:p>
              </p:txBody>
            </p:sp>
          </mc:Fallback>
        </mc:AlternateContent>
      </p:grpSp>
      <p:grpSp>
        <p:nvGrpSpPr>
          <p:cNvPr id="16" name="Group 15"/>
          <p:cNvGrpSpPr/>
          <p:nvPr/>
        </p:nvGrpSpPr>
        <p:grpSpPr>
          <a:xfrm>
            <a:off x="4861560" y="5025761"/>
            <a:ext cx="3749040" cy="1378478"/>
            <a:chOff x="670560" y="5025761"/>
            <a:chExt cx="3749040" cy="1378478"/>
          </a:xfrm>
        </p:grpSpPr>
        <mc:AlternateContent xmlns:mc="http://schemas.openxmlformats.org/markup-compatibility/2006" xmlns:a14="http://schemas.microsoft.com/office/drawing/2010/main">
          <mc:Choice Requires="a14">
            <p:sp>
              <p:nvSpPr>
                <p:cNvPr id="17" name="TextBox 16"/>
                <p:cNvSpPr txBox="1"/>
                <p:nvPr/>
              </p:nvSpPr>
              <p:spPr>
                <a:xfrm>
                  <a:off x="685800" y="5025761"/>
                  <a:ext cx="3733800" cy="46063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100" b="0" i="1" smtClean="0">
                            <a:latin typeface="Cambria Math"/>
                          </a:rPr>
                          <m:t>%</m:t>
                        </m:r>
                        <m:r>
                          <a:rPr lang="en-US" sz="1100" b="0" i="1" smtClean="0">
                            <a:latin typeface="Cambria Math"/>
                          </a:rPr>
                          <m:t>𝑉</m:t>
                        </m:r>
                        <m:sSub>
                          <m:sSubPr>
                            <m:ctrlPr>
                              <a:rPr lang="en-US" sz="1100" b="0" i="1" smtClean="0">
                                <a:latin typeface="Cambria Math"/>
                              </a:rPr>
                            </m:ctrlPr>
                          </m:sSubPr>
                          <m:e>
                            <m:r>
                              <a:rPr lang="en-US" sz="1100" b="0" i="1" smtClean="0">
                                <a:latin typeface="Cambria Math"/>
                              </a:rPr>
                              <m:t>𝑅</m:t>
                            </m:r>
                          </m:e>
                          <m:sub>
                            <m:r>
                              <a:rPr lang="en-US" sz="1100" b="0" i="1" smtClean="0">
                                <a:latin typeface="Cambria Math"/>
                              </a:rPr>
                              <m:t>𝐴</m:t>
                            </m:r>
                          </m:sub>
                        </m:sSub>
                        <m:r>
                          <a:rPr lang="en-US" sz="1100" b="0" i="1" smtClean="0">
                            <a:latin typeface="Cambria Math"/>
                          </a:rPr>
                          <m:t>=</m:t>
                        </m:r>
                        <m:f>
                          <m:fPr>
                            <m:ctrlPr>
                              <a:rPr lang="en-US" sz="1100" b="0" i="1" smtClean="0">
                                <a:latin typeface="Cambria Math"/>
                              </a:rPr>
                            </m:ctrlPr>
                          </m:fPr>
                          <m:num>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𝑚𝑖𝑛</m:t>
                                </m:r>
                              </m:sub>
                            </m:sSub>
                            <m:r>
                              <a:rPr lang="en-US" sz="1100" b="0" i="1" smtClean="0">
                                <a:latin typeface="Cambria Math"/>
                              </a:rPr>
                              <m:t>−</m:t>
                            </m:r>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num>
                          <m:den>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den>
                        </m:f>
                        <m:r>
                          <a:rPr lang="en-US" sz="1100" b="0" i="1" smtClean="0">
                            <a:latin typeface="Cambria Math"/>
                          </a:rPr>
                          <m:t>=</m:t>
                        </m:r>
                        <m:f>
                          <m:fPr>
                            <m:ctrlPr>
                              <a:rPr lang="en-US" sz="1100" b="0" i="1" smtClean="0">
                                <a:latin typeface="Cambria Math"/>
                              </a:rPr>
                            </m:ctrlPr>
                          </m:fPr>
                          <m:num>
                            <m:r>
                              <a:rPr lang="en-US" sz="1100" b="0" i="1" smtClean="0">
                                <a:latin typeface="Cambria Math"/>
                              </a:rPr>
                              <m:t>2444.47−2376.00</m:t>
                            </m:r>
                          </m:num>
                          <m:den>
                            <m:r>
                              <a:rPr lang="en-US" sz="1100" b="0" i="1" smtClean="0">
                                <a:latin typeface="Cambria Math"/>
                              </a:rPr>
                              <m:t>2376.00</m:t>
                            </m:r>
                          </m:den>
                        </m:f>
                        <m:r>
                          <a:rPr lang="en-US" sz="1100" b="0" i="1" smtClean="0">
                            <a:latin typeface="Cambria Math"/>
                          </a:rPr>
                          <m:t>=2.88%</m:t>
                        </m:r>
                      </m:oMath>
                    </m:oMathPara>
                  </a14:m>
                  <a:endParaRPr lang="en-US" sz="1100" dirty="0">
                    <a:latin typeface="Times New Roman" pitchFamily="18" charset="0"/>
                    <a:cs typeface="Times New Roman" pitchFamily="18" charset="0"/>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685800" y="5025761"/>
                  <a:ext cx="3733800" cy="460639"/>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670560" y="5458684"/>
                  <a:ext cx="3733800" cy="46063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100" b="0" i="1" smtClean="0">
                            <a:latin typeface="Cambria Math"/>
                          </a:rPr>
                          <m:t>%</m:t>
                        </m:r>
                        <m:r>
                          <a:rPr lang="en-US" sz="1100" b="0" i="1" smtClean="0">
                            <a:latin typeface="Cambria Math"/>
                          </a:rPr>
                          <m:t>𝑉</m:t>
                        </m:r>
                        <m:sSub>
                          <m:sSubPr>
                            <m:ctrlPr>
                              <a:rPr lang="en-US" sz="1100" b="0" i="1" smtClean="0">
                                <a:latin typeface="Cambria Math"/>
                              </a:rPr>
                            </m:ctrlPr>
                          </m:sSubPr>
                          <m:e>
                            <m:r>
                              <a:rPr lang="en-US" sz="1100" b="0" i="1" smtClean="0">
                                <a:latin typeface="Cambria Math"/>
                              </a:rPr>
                              <m:t>𝑅</m:t>
                            </m:r>
                          </m:e>
                          <m:sub>
                            <m:r>
                              <a:rPr lang="en-US" sz="1100" b="0" i="1" smtClean="0">
                                <a:latin typeface="Cambria Math"/>
                              </a:rPr>
                              <m:t>𝐵</m:t>
                            </m:r>
                          </m:sub>
                        </m:sSub>
                        <m:r>
                          <a:rPr lang="en-US" sz="1100" b="0" i="1" smtClean="0">
                            <a:latin typeface="Cambria Math"/>
                          </a:rPr>
                          <m:t>=</m:t>
                        </m:r>
                        <m:f>
                          <m:fPr>
                            <m:ctrlPr>
                              <a:rPr lang="en-US" sz="1100" b="0" i="1" smtClean="0">
                                <a:latin typeface="Cambria Math"/>
                              </a:rPr>
                            </m:ctrlPr>
                          </m:fPr>
                          <m:num>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𝑚𝑖𝑛</m:t>
                                </m:r>
                              </m:sub>
                            </m:sSub>
                            <m:r>
                              <a:rPr lang="en-US" sz="1100" b="0" i="1" smtClean="0">
                                <a:latin typeface="Cambria Math"/>
                              </a:rPr>
                              <m:t>−</m:t>
                            </m:r>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num>
                          <m:den>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den>
                        </m:f>
                        <m:r>
                          <a:rPr lang="en-US" sz="1100" b="0" i="1" smtClean="0">
                            <a:latin typeface="Cambria Math"/>
                          </a:rPr>
                          <m:t>=</m:t>
                        </m:r>
                        <m:f>
                          <m:fPr>
                            <m:ctrlPr>
                              <a:rPr lang="en-US" sz="1100" b="0" i="1" smtClean="0">
                                <a:latin typeface="Cambria Math"/>
                              </a:rPr>
                            </m:ctrlPr>
                          </m:fPr>
                          <m:num>
                            <m:r>
                              <a:rPr lang="en-US" sz="1100" b="0" i="1" smtClean="0">
                                <a:latin typeface="Cambria Math"/>
                              </a:rPr>
                              <m:t>2429.39−2371.06</m:t>
                            </m:r>
                          </m:num>
                          <m:den>
                            <m:r>
                              <a:rPr lang="en-US" sz="1100" b="0" i="1" smtClean="0">
                                <a:latin typeface="Cambria Math"/>
                              </a:rPr>
                              <m:t>2371.06</m:t>
                            </m:r>
                          </m:den>
                        </m:f>
                        <m:r>
                          <a:rPr lang="en-US" sz="1100" b="0" i="1" smtClean="0">
                            <a:latin typeface="Cambria Math"/>
                          </a:rPr>
                          <m:t>=2.46%</m:t>
                        </m:r>
                      </m:oMath>
                    </m:oMathPara>
                  </a14:m>
                  <a:endParaRPr lang="en-US" sz="1100" dirty="0">
                    <a:latin typeface="Times New Roman" pitchFamily="18" charset="0"/>
                    <a:cs typeface="Times New Roman" pitchFamily="18" charset="0"/>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670560" y="5458684"/>
                  <a:ext cx="3733800" cy="494366"/>
                </a:xfrm>
                <a:prstGeom prst="rect">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670560" y="5943600"/>
                  <a:ext cx="3733800" cy="46063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100" b="0" i="1" smtClean="0">
                            <a:latin typeface="Cambria Math"/>
                          </a:rPr>
                          <m:t>%</m:t>
                        </m:r>
                        <m:r>
                          <a:rPr lang="en-US" sz="1100" b="0" i="1" smtClean="0">
                            <a:latin typeface="Cambria Math"/>
                          </a:rPr>
                          <m:t>𝑉</m:t>
                        </m:r>
                        <m:sSub>
                          <m:sSubPr>
                            <m:ctrlPr>
                              <a:rPr lang="en-US" sz="1100" b="0" i="1" smtClean="0">
                                <a:latin typeface="Cambria Math"/>
                              </a:rPr>
                            </m:ctrlPr>
                          </m:sSubPr>
                          <m:e>
                            <m:r>
                              <a:rPr lang="en-US" sz="1100" b="0" i="1" smtClean="0">
                                <a:latin typeface="Cambria Math"/>
                              </a:rPr>
                              <m:t>𝑅</m:t>
                            </m:r>
                          </m:e>
                          <m:sub>
                            <m:r>
                              <a:rPr lang="en-US" sz="1100" b="0" i="1" smtClean="0">
                                <a:latin typeface="Cambria Math"/>
                              </a:rPr>
                              <m:t>𝐶</m:t>
                            </m:r>
                          </m:sub>
                        </m:sSub>
                        <m:r>
                          <a:rPr lang="en-US" sz="1100" b="0" i="1" smtClean="0">
                            <a:latin typeface="Cambria Math"/>
                          </a:rPr>
                          <m:t>=</m:t>
                        </m:r>
                        <m:f>
                          <m:fPr>
                            <m:ctrlPr>
                              <a:rPr lang="en-US" sz="1100" b="0" i="1" smtClean="0">
                                <a:latin typeface="Cambria Math"/>
                              </a:rPr>
                            </m:ctrlPr>
                          </m:fPr>
                          <m:num>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𝑚𝑖𝑛</m:t>
                                </m:r>
                              </m:sub>
                            </m:sSub>
                            <m:r>
                              <a:rPr lang="en-US" sz="1100" b="0" i="1" smtClean="0">
                                <a:latin typeface="Cambria Math"/>
                              </a:rPr>
                              <m:t>−</m:t>
                            </m:r>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num>
                          <m:den>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den>
                        </m:f>
                        <m:r>
                          <a:rPr lang="en-US" sz="1100" b="0" i="1" smtClean="0">
                            <a:latin typeface="Cambria Math"/>
                          </a:rPr>
                          <m:t>=</m:t>
                        </m:r>
                        <m:f>
                          <m:fPr>
                            <m:ctrlPr>
                              <a:rPr lang="en-US" sz="1100" b="0" i="1" smtClean="0">
                                <a:latin typeface="Cambria Math"/>
                              </a:rPr>
                            </m:ctrlPr>
                          </m:fPr>
                          <m:num>
                            <m:r>
                              <a:rPr lang="en-US" sz="1100" b="0" i="1" smtClean="0">
                                <a:latin typeface="Cambria Math"/>
                              </a:rPr>
                              <m:t>2429.71−2370.37</m:t>
                            </m:r>
                          </m:num>
                          <m:den>
                            <m:r>
                              <a:rPr lang="en-US" sz="1100" b="0" i="1" smtClean="0">
                                <a:latin typeface="Cambria Math"/>
                              </a:rPr>
                              <m:t>2370.37</m:t>
                            </m:r>
                          </m:den>
                        </m:f>
                        <m:r>
                          <a:rPr lang="en-US" sz="1100" b="0" i="1" smtClean="0">
                            <a:latin typeface="Cambria Math"/>
                          </a:rPr>
                          <m:t>=2.50%</m:t>
                        </m:r>
                      </m:oMath>
                    </m:oMathPara>
                  </a14:m>
                  <a:endParaRPr lang="en-US" sz="1100" dirty="0">
                    <a:latin typeface="Times New Roman" pitchFamily="18" charset="0"/>
                    <a:cs typeface="Times New Roman" pitchFamily="18" charset="0"/>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670560" y="5943600"/>
                  <a:ext cx="3733800" cy="460639"/>
                </a:xfrm>
                <a:prstGeom prst="rect">
                  <a:avLst/>
                </a:prstGeom>
                <a:blipFill rotWithShape="1">
                  <a:blip r:embed="rId9"/>
                  <a:stretch>
                    <a:fillRect/>
                  </a:stretch>
                </a:blipFill>
              </p:spPr>
              <p:txBody>
                <a:bodyPr/>
                <a:lstStyle/>
                <a:p>
                  <a:r>
                    <a:rPr lang="en-US">
                      <a:noFill/>
                    </a:rPr>
                    <a:t> </a:t>
                  </a:r>
                </a:p>
              </p:txBody>
            </p:sp>
          </mc:Fallback>
        </mc:AlternateContent>
      </p:grpSp>
      <p:pic>
        <p:nvPicPr>
          <p:cNvPr id="2050" name="Picture 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745230" y="2539964"/>
            <a:ext cx="3978944" cy="1117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750792" y="3824419"/>
            <a:ext cx="3941570" cy="1128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66887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86400" y="4267200"/>
            <a:ext cx="26670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Average </a:t>
            </a:r>
            <a:r>
              <a:rPr lang="en-US" dirty="0" err="1" smtClean="0">
                <a:latin typeface="Times New Roman" pitchFamily="18" charset="0"/>
                <a:cs typeface="Times New Roman" pitchFamily="18" charset="0"/>
              </a:rPr>
              <a:t>pf</a:t>
            </a:r>
            <a:r>
              <a:rPr lang="en-US" dirty="0" smtClean="0">
                <a:latin typeface="Times New Roman" pitchFamily="18" charset="0"/>
                <a:cs typeface="Times New Roman" pitchFamily="18" charset="0"/>
              </a:rPr>
              <a:t>: 0.996980636</a:t>
            </a:r>
            <a:endParaRPr lang="en-US" dirty="0">
              <a:latin typeface="Times New Roman" pitchFamily="18" charset="0"/>
              <a:cs typeface="Times New Roman" pitchFamily="18" charset="0"/>
            </a:endParaRPr>
          </a:p>
        </p:txBody>
      </p:sp>
      <p:sp>
        <p:nvSpPr>
          <p:cNvPr id="6" name="TextBox 5"/>
          <p:cNvSpPr txBox="1"/>
          <p:nvPr/>
        </p:nvSpPr>
        <p:spPr>
          <a:xfrm>
            <a:off x="1295400" y="4267200"/>
            <a:ext cx="2590800" cy="646331"/>
          </a:xfrm>
          <a:prstGeom prst="rect">
            <a:avLst/>
          </a:prstGeom>
          <a:noFill/>
        </p:spPr>
        <p:txBody>
          <a:bodyPr wrap="square" rtlCol="0">
            <a:spAutoFit/>
          </a:bodyPr>
          <a:lstStyle/>
          <a:p>
            <a:r>
              <a:rPr lang="en-US" dirty="0" smtClean="0">
                <a:latin typeface="Times New Roman" pitchFamily="18" charset="0"/>
                <a:cs typeface="Times New Roman" pitchFamily="18" charset="0"/>
              </a:rPr>
              <a:t>Average </a:t>
            </a:r>
            <a:r>
              <a:rPr lang="en-US" dirty="0" err="1" smtClean="0">
                <a:latin typeface="Times New Roman" pitchFamily="18" charset="0"/>
                <a:cs typeface="Times New Roman" pitchFamily="18" charset="0"/>
              </a:rPr>
              <a:t>pf</a:t>
            </a:r>
            <a:r>
              <a:rPr lang="en-US" dirty="0" smtClean="0">
                <a:latin typeface="Times New Roman" pitchFamily="18" charset="0"/>
                <a:cs typeface="Times New Roman" pitchFamily="18" charset="0"/>
              </a:rPr>
              <a:t>: 0.983690316</a:t>
            </a:r>
          </a:p>
          <a:p>
            <a:endParaRPr lang="en-US" dirty="0">
              <a:latin typeface="Times New Roman" pitchFamily="18" charset="0"/>
              <a:cs typeface="Times New Roman"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630061141"/>
              </p:ext>
            </p:extLst>
          </p:nvPr>
        </p:nvGraphicFramePr>
        <p:xfrm>
          <a:off x="5943600" y="2286000"/>
          <a:ext cx="1625600" cy="548640"/>
        </p:xfrm>
        <a:graphic>
          <a:graphicData uri="http://schemas.openxmlformats.org/drawingml/2006/table">
            <a:tbl>
              <a:tblPr/>
              <a:tblGrid>
                <a:gridCol w="914400"/>
                <a:gridCol w="711200"/>
              </a:tblGrid>
              <a:tr h="182880">
                <a:tc>
                  <a:txBody>
                    <a:bodyPr/>
                    <a:lstStyle/>
                    <a:p>
                      <a:pPr algn="l" fontAlgn="b"/>
                      <a:r>
                        <a:rPr lang="en-US" sz="1100" b="0" i="0" u="none" strike="noStrike">
                          <a:solidFill>
                            <a:srgbClr val="000000"/>
                          </a:solidFill>
                          <a:effectLst/>
                          <a:latin typeface="Calibri"/>
                        </a:rPr>
                        <a:t>P (kWh-hr)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38,736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000000"/>
                          </a:solidFill>
                          <a:effectLst/>
                          <a:latin typeface="Calibri"/>
                        </a:rPr>
                        <a:t>Q(kVAR-hr)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1,933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000000"/>
                          </a:solidFill>
                          <a:effectLst/>
                          <a:latin typeface="Calibri"/>
                        </a:rPr>
                        <a:t>S(KVA-hr)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a:solidFill>
                            <a:srgbClr val="000000"/>
                          </a:solidFill>
                          <a:effectLst/>
                          <a:latin typeface="Calibri"/>
                        </a:rPr>
                        <a:t>        38,878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711169325"/>
              </p:ext>
            </p:extLst>
          </p:nvPr>
        </p:nvGraphicFramePr>
        <p:xfrm>
          <a:off x="1778000" y="2286000"/>
          <a:ext cx="1625600" cy="548640"/>
        </p:xfrm>
        <a:graphic>
          <a:graphicData uri="http://schemas.openxmlformats.org/drawingml/2006/table">
            <a:tbl>
              <a:tblPr/>
              <a:tblGrid>
                <a:gridCol w="914400"/>
                <a:gridCol w="711200"/>
              </a:tblGrid>
              <a:tr h="182880">
                <a:tc>
                  <a:txBody>
                    <a:bodyPr/>
                    <a:lstStyle/>
                    <a:p>
                      <a:pPr algn="l" fontAlgn="b"/>
                      <a:r>
                        <a:rPr lang="en-US" sz="1100" b="0" i="0" u="none" strike="noStrike" dirty="0">
                          <a:solidFill>
                            <a:srgbClr val="000000"/>
                          </a:solidFill>
                          <a:effectLst/>
                          <a:latin typeface="Calibri"/>
                        </a:rPr>
                        <a:t>P (kWh-</a:t>
                      </a:r>
                      <a:r>
                        <a:rPr lang="en-US" sz="1100" b="0" i="0" u="none" strike="noStrike" dirty="0" err="1">
                          <a:solidFill>
                            <a:srgbClr val="000000"/>
                          </a:solidFill>
                          <a:effectLst/>
                          <a:latin typeface="Calibri"/>
                        </a:rPr>
                        <a:t>hr</a:t>
                      </a:r>
                      <a:r>
                        <a:rPr lang="en-US" sz="1100" b="0" i="0" u="none" strike="noStrike" dirty="0">
                          <a:solidFill>
                            <a:srgbClr val="000000"/>
                          </a:solidFill>
                          <a:effectLst/>
                          <a:latin typeface="Calibri"/>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a:solidFill>
                            <a:srgbClr val="000000"/>
                          </a:solidFill>
                          <a:effectLst/>
                          <a:latin typeface="Calibri"/>
                        </a:rPr>
                        <a:t>        38,730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dirty="0">
                          <a:solidFill>
                            <a:srgbClr val="000000"/>
                          </a:solidFill>
                          <a:effectLst/>
                          <a:latin typeface="Calibri"/>
                        </a:rPr>
                        <a:t>Q(</a:t>
                      </a:r>
                      <a:r>
                        <a:rPr lang="en-US" sz="1100" b="0" i="0" u="none" strike="noStrike" dirty="0" err="1">
                          <a:solidFill>
                            <a:srgbClr val="000000"/>
                          </a:solidFill>
                          <a:effectLst/>
                          <a:latin typeface="Calibri"/>
                        </a:rPr>
                        <a:t>kVAR-hr</a:t>
                      </a:r>
                      <a:r>
                        <a:rPr lang="en-US" sz="1100" b="0" i="0" u="none" strike="noStrike" dirty="0">
                          <a:solidFill>
                            <a:srgbClr val="000000"/>
                          </a:solidFill>
                          <a:effectLst/>
                          <a:latin typeface="Calibri"/>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7,225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l" fontAlgn="b"/>
                      <a:r>
                        <a:rPr lang="en-US" sz="1100" b="0" i="0" u="none" strike="noStrike">
                          <a:solidFill>
                            <a:srgbClr val="000000"/>
                          </a:solidFill>
                          <a:effectLst/>
                          <a:latin typeface="Calibri"/>
                        </a:rPr>
                        <a:t>S(KVA-hr)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a:solidFill>
                            <a:srgbClr val="000000"/>
                          </a:solidFill>
                          <a:effectLst/>
                          <a:latin typeface="Calibri"/>
                        </a:rPr>
                        <a:t>        39,427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0" name="Text Placeholder 4"/>
          <p:cNvSpPr txBox="1">
            <a:spLocks/>
          </p:cNvSpPr>
          <p:nvPr/>
        </p:nvSpPr>
        <p:spPr>
          <a:xfrm>
            <a:off x="457200" y="1535113"/>
            <a:ext cx="4040188" cy="639762"/>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lgn="l">
              <a:buFont typeface="Wingdings" pitchFamily="2" charset="2"/>
              <a:buChar char="Ø"/>
            </a:pPr>
            <a:r>
              <a:rPr lang="en-US" sz="1800" dirty="0" smtClean="0">
                <a:solidFill>
                  <a:schemeClr val="tx1"/>
                </a:solidFill>
                <a:latin typeface="Times New Roman" pitchFamily="18" charset="0"/>
                <a:cs typeface="Times New Roman" pitchFamily="18" charset="0"/>
              </a:rPr>
              <a:t>Local voltage control only</a:t>
            </a:r>
            <a:endParaRPr lang="en-US" sz="1800" dirty="0">
              <a:solidFill>
                <a:schemeClr val="tx1"/>
              </a:solidFill>
              <a:latin typeface="Times New Roman" pitchFamily="18" charset="0"/>
              <a:cs typeface="Times New Roman" pitchFamily="18" charset="0"/>
            </a:endParaRPr>
          </a:p>
        </p:txBody>
      </p:sp>
      <p:sp>
        <p:nvSpPr>
          <p:cNvPr id="11" name="Text Placeholder 6"/>
          <p:cNvSpPr txBox="1">
            <a:spLocks/>
          </p:cNvSpPr>
          <p:nvPr/>
        </p:nvSpPr>
        <p:spPr>
          <a:xfrm>
            <a:off x="4645025" y="1535113"/>
            <a:ext cx="4041775" cy="6397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Ø"/>
            </a:pPr>
            <a:r>
              <a:rPr lang="en-US" sz="1800" dirty="0" smtClean="0">
                <a:latin typeface="Times New Roman" pitchFamily="18" charset="0"/>
                <a:cs typeface="Times New Roman" pitchFamily="18" charset="0"/>
              </a:rPr>
              <a:t>Volt-VAR control implemented</a:t>
            </a:r>
            <a:endParaRPr lang="en-US" sz="1800" dirty="0">
              <a:latin typeface="Times New Roman" pitchFamily="18" charset="0"/>
              <a:cs typeface="Times New Roman" pitchFamily="18" charset="0"/>
            </a:endParaRPr>
          </a:p>
        </p:txBody>
      </p:sp>
      <p:sp>
        <p:nvSpPr>
          <p:cNvPr id="12" name="Title 1"/>
          <p:cNvSpPr txBox="1">
            <a:spLocks noGrp="1"/>
          </p:cNvSpPr>
          <p:nvPr>
            <p:ph type="title"/>
          </p:nvPr>
        </p:nvSpPr>
        <p:spPr>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latin typeface="Times New Roman" pitchFamily="18" charset="0"/>
                <a:cs typeface="Times New Roman" pitchFamily="18" charset="0"/>
              </a:rPr>
              <a:t>Case 1 (continued)</a:t>
            </a:r>
            <a:endParaRPr lang="en-US" sz="3200" dirty="0">
              <a:latin typeface="Times New Roman" pitchFamily="18" charset="0"/>
              <a:cs typeface="Times New Roman" pitchFamily="18" charset="0"/>
            </a:endParaRPr>
          </a:p>
        </p:txBody>
      </p:sp>
      <p:sp>
        <p:nvSpPr>
          <p:cNvPr id="8" name="TextBox 7"/>
          <p:cNvSpPr txBox="1"/>
          <p:nvPr/>
        </p:nvSpPr>
        <p:spPr>
          <a:xfrm>
            <a:off x="685800" y="4923472"/>
            <a:ext cx="8229600" cy="1477328"/>
          </a:xfrm>
          <a:prstGeom prst="rect">
            <a:avLst/>
          </a:prstGeom>
          <a:noFill/>
        </p:spPr>
        <p:txBody>
          <a:bodyPr wrap="square" rtlCol="0">
            <a:spAutoFit/>
          </a:bodyPr>
          <a:lstStyle/>
          <a:p>
            <a:pPr marL="285750" indent="-285750">
              <a:buFont typeface="Wingdings" pitchFamily="2" charset="2"/>
              <a:buChar char="Ø"/>
            </a:pPr>
            <a:r>
              <a:rPr lang="en-US" dirty="0" smtClean="0">
                <a:latin typeface="Times New Roman" pitchFamily="18" charset="0"/>
                <a:cs typeface="Times New Roman" pitchFamily="18" charset="0"/>
              </a:rPr>
              <a:t>Using Coordinated Volt/VAR control as opposed to local voltage control alone resulted in:</a:t>
            </a:r>
          </a:p>
          <a:p>
            <a:pPr marL="742950" lvl="1" indent="-285750">
              <a:buFont typeface="Wingdings" pitchFamily="2" charset="2"/>
              <a:buChar char="Ø"/>
            </a:pPr>
            <a:r>
              <a:rPr lang="en-US" dirty="0" smtClean="0">
                <a:latin typeface="Times New Roman" pitchFamily="18" charset="0"/>
                <a:cs typeface="Times New Roman" pitchFamily="18" charset="0"/>
              </a:rPr>
              <a:t>Better regulation</a:t>
            </a:r>
          </a:p>
          <a:p>
            <a:pPr marL="742950" lvl="1" indent="-285750">
              <a:buFont typeface="Wingdings" pitchFamily="2" charset="2"/>
              <a:buChar char="Ø"/>
            </a:pPr>
            <a:r>
              <a:rPr lang="en-US" dirty="0" smtClean="0">
                <a:latin typeface="Times New Roman" pitchFamily="18" charset="0"/>
                <a:cs typeface="Times New Roman" pitchFamily="18" charset="0"/>
              </a:rPr>
              <a:t>Reduced Energy consumption</a:t>
            </a:r>
          </a:p>
          <a:p>
            <a:pPr marL="742950" lvl="1" indent="-285750">
              <a:buFont typeface="Wingdings" pitchFamily="2" charset="2"/>
              <a:buChar char="Ø"/>
            </a:pPr>
            <a:r>
              <a:rPr lang="en-US" dirty="0" smtClean="0">
                <a:latin typeface="Times New Roman" pitchFamily="18" charset="0"/>
                <a:cs typeface="Times New Roman" pitchFamily="18" charset="0"/>
              </a:rPr>
              <a:t>Better maintenance of power factor at the desired level</a:t>
            </a:r>
            <a:endParaRPr lang="en-US" dirty="0">
              <a:latin typeface="Times New Roman" pitchFamily="18" charset="0"/>
              <a:cs typeface="Times New Roman" pitchFamily="18" charset="0"/>
            </a:endParaRPr>
          </a:p>
        </p:txBody>
      </p:sp>
      <p:pic>
        <p:nvPicPr>
          <p:cNvPr id="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975" y="3048000"/>
            <a:ext cx="4060825" cy="1088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0600" y="3048001"/>
            <a:ext cx="4114800" cy="1103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50968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latin typeface="Times New Roman" pitchFamily="18" charset="0"/>
                <a:cs typeface="Times New Roman" pitchFamily="18" charset="0"/>
              </a:rPr>
              <a:t>Case 2a</a:t>
            </a:r>
            <a:endParaRPr lang="en-US" sz="3200" dirty="0">
              <a:latin typeface="Times New Roman" pitchFamily="18" charset="0"/>
              <a:cs typeface="Times New Roman" pitchFamily="18" charset="0"/>
            </a:endParaRPr>
          </a:p>
        </p:txBody>
      </p:sp>
      <p:sp>
        <p:nvSpPr>
          <p:cNvPr id="5" name="TextBox 4"/>
          <p:cNvSpPr txBox="1"/>
          <p:nvPr/>
        </p:nvSpPr>
        <p:spPr>
          <a:xfrm>
            <a:off x="381000" y="1600200"/>
            <a:ext cx="8458200" cy="369332"/>
          </a:xfrm>
          <a:prstGeom prst="rect">
            <a:avLst/>
          </a:prstGeom>
          <a:noFill/>
        </p:spPr>
        <p:txBody>
          <a:bodyPr wrap="square" rtlCol="0">
            <a:spAutoFit/>
          </a:bodyPr>
          <a:lstStyle/>
          <a:p>
            <a:pPr marL="285750" indent="-285750">
              <a:buFont typeface="Wingdings" pitchFamily="2" charset="2"/>
              <a:buChar char="Ø"/>
            </a:pPr>
            <a:r>
              <a:rPr lang="en-US" dirty="0" smtClean="0">
                <a:latin typeface="Times New Roman" pitchFamily="18" charset="0"/>
                <a:cs typeface="Times New Roman" pitchFamily="18" charset="0"/>
              </a:rPr>
              <a:t>Regulate voltage to 2300V instead of 2400V at nodes 652 and 680 using VVC .</a:t>
            </a:r>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2874" y="5201175"/>
            <a:ext cx="4876800" cy="119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8200" y="2103543"/>
            <a:ext cx="3810000" cy="1015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1" name="Table 10"/>
          <p:cNvGraphicFramePr>
            <a:graphicFrameLocks noGrp="1"/>
          </p:cNvGraphicFramePr>
          <p:nvPr>
            <p:extLst>
              <p:ext uri="{D42A27DB-BD31-4B8C-83A1-F6EECF244321}">
                <p14:modId xmlns:p14="http://schemas.microsoft.com/office/powerpoint/2010/main" val="1613659786"/>
              </p:ext>
            </p:extLst>
          </p:nvPr>
        </p:nvGraphicFramePr>
        <p:xfrm>
          <a:off x="6096000" y="5242560"/>
          <a:ext cx="1905001" cy="701040"/>
        </p:xfrm>
        <a:graphic>
          <a:graphicData uri="http://schemas.openxmlformats.org/drawingml/2006/table">
            <a:tbl>
              <a:tblPr/>
              <a:tblGrid>
                <a:gridCol w="1071563"/>
                <a:gridCol w="833438"/>
              </a:tblGrid>
              <a:tr h="233680">
                <a:tc>
                  <a:txBody>
                    <a:bodyPr/>
                    <a:lstStyle/>
                    <a:p>
                      <a:pPr algn="l" fontAlgn="b"/>
                      <a:r>
                        <a:rPr lang="en-US" sz="1100" b="0" i="0" u="none" strike="noStrike" dirty="0">
                          <a:solidFill>
                            <a:srgbClr val="000000"/>
                          </a:solidFill>
                          <a:effectLst/>
                          <a:latin typeface="Calibri"/>
                        </a:rPr>
                        <a:t>P (kWh-</a:t>
                      </a:r>
                      <a:r>
                        <a:rPr lang="en-US" sz="1100" b="0" i="0" u="none" strike="noStrike" dirty="0" err="1">
                          <a:solidFill>
                            <a:srgbClr val="000000"/>
                          </a:solidFill>
                          <a:effectLst/>
                          <a:latin typeface="Calibri"/>
                        </a:rPr>
                        <a:t>hr</a:t>
                      </a:r>
                      <a:r>
                        <a:rPr lang="en-US" sz="1100" b="0" i="0" u="none" strike="noStrike" dirty="0">
                          <a:solidFill>
                            <a:srgbClr val="000000"/>
                          </a:solidFill>
                          <a:effectLst/>
                          <a:latin typeface="Calibri"/>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38,399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3680">
                <a:tc>
                  <a:txBody>
                    <a:bodyPr/>
                    <a:lstStyle/>
                    <a:p>
                      <a:pPr algn="l" fontAlgn="b"/>
                      <a:r>
                        <a:rPr lang="en-US" sz="1100" b="0" i="0" u="none" strike="noStrike" dirty="0">
                          <a:solidFill>
                            <a:srgbClr val="000000"/>
                          </a:solidFill>
                          <a:effectLst/>
                          <a:latin typeface="Calibri"/>
                        </a:rPr>
                        <a:t>Q(</a:t>
                      </a:r>
                      <a:r>
                        <a:rPr lang="en-US" sz="1100" b="0" i="0" u="none" strike="noStrike" dirty="0" err="1">
                          <a:solidFill>
                            <a:srgbClr val="000000"/>
                          </a:solidFill>
                          <a:effectLst/>
                          <a:latin typeface="Calibri"/>
                        </a:rPr>
                        <a:t>kVAR-hr</a:t>
                      </a:r>
                      <a:r>
                        <a:rPr lang="en-US" sz="1100" b="0" i="0" u="none" strike="noStrike" dirty="0">
                          <a:solidFill>
                            <a:srgbClr val="000000"/>
                          </a:solidFill>
                          <a:effectLst/>
                          <a:latin typeface="Calibri"/>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a:solidFill>
                            <a:srgbClr val="000000"/>
                          </a:solidFill>
                          <a:effectLst/>
                          <a:latin typeface="Calibri"/>
                        </a:rPr>
                        <a:t>          2,292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3680">
                <a:tc>
                  <a:txBody>
                    <a:bodyPr/>
                    <a:lstStyle/>
                    <a:p>
                      <a:pPr algn="l" fontAlgn="b"/>
                      <a:r>
                        <a:rPr lang="en-US" sz="1100" b="0" i="0" u="none" strike="noStrike">
                          <a:solidFill>
                            <a:srgbClr val="000000"/>
                          </a:solidFill>
                          <a:effectLst/>
                          <a:latin typeface="Calibri"/>
                        </a:rPr>
                        <a:t>S(KVA-hr)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a:solidFill>
                            <a:srgbClr val="000000"/>
                          </a:solidFill>
                          <a:effectLst/>
                          <a:latin typeface="Calibri"/>
                        </a:rPr>
                        <a:t>        38,555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pSp>
        <p:nvGrpSpPr>
          <p:cNvPr id="12" name="Group 11"/>
          <p:cNvGrpSpPr/>
          <p:nvPr/>
        </p:nvGrpSpPr>
        <p:grpSpPr>
          <a:xfrm>
            <a:off x="4953000" y="3421480"/>
            <a:ext cx="3749040" cy="1379120"/>
            <a:chOff x="670560" y="5025440"/>
            <a:chExt cx="3749040" cy="1379120"/>
          </a:xfrm>
        </p:grpSpPr>
        <mc:AlternateContent xmlns:mc="http://schemas.openxmlformats.org/markup-compatibility/2006" xmlns:a14="http://schemas.microsoft.com/office/drawing/2010/main">
          <mc:Choice Requires="a14">
            <p:sp>
              <p:nvSpPr>
                <p:cNvPr id="13" name="TextBox 12"/>
                <p:cNvSpPr txBox="1"/>
                <p:nvPr/>
              </p:nvSpPr>
              <p:spPr>
                <a:xfrm>
                  <a:off x="685800" y="5025440"/>
                  <a:ext cx="3733800" cy="46096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100" b="0" i="1" smtClean="0">
                            <a:latin typeface="Cambria Math"/>
                          </a:rPr>
                          <m:t>%</m:t>
                        </m:r>
                        <m:r>
                          <a:rPr lang="en-US" sz="1100" b="0" i="1" smtClean="0">
                            <a:latin typeface="Cambria Math"/>
                          </a:rPr>
                          <m:t>𝑉</m:t>
                        </m:r>
                        <m:sSub>
                          <m:sSubPr>
                            <m:ctrlPr>
                              <a:rPr lang="en-US" sz="1100" b="0" i="1" smtClean="0">
                                <a:latin typeface="Cambria Math"/>
                              </a:rPr>
                            </m:ctrlPr>
                          </m:sSubPr>
                          <m:e>
                            <m:r>
                              <a:rPr lang="en-US" sz="1100" b="0" i="1" smtClean="0">
                                <a:latin typeface="Cambria Math"/>
                              </a:rPr>
                              <m:t>𝑅</m:t>
                            </m:r>
                          </m:e>
                          <m:sub>
                            <m:r>
                              <a:rPr lang="en-US" sz="1100" b="0" i="1" smtClean="0">
                                <a:latin typeface="Cambria Math"/>
                              </a:rPr>
                              <m:t>𝐴</m:t>
                            </m:r>
                          </m:sub>
                        </m:sSub>
                        <m:r>
                          <a:rPr lang="en-US" sz="1100" b="0" i="1" smtClean="0">
                            <a:latin typeface="Cambria Math"/>
                          </a:rPr>
                          <m:t>=</m:t>
                        </m:r>
                        <m:f>
                          <m:fPr>
                            <m:ctrlPr>
                              <a:rPr lang="en-US" sz="1100" b="0" i="1" smtClean="0">
                                <a:latin typeface="Cambria Math"/>
                              </a:rPr>
                            </m:ctrlPr>
                          </m:fPr>
                          <m:num>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𝑚𝑖𝑛</m:t>
                                </m:r>
                              </m:sub>
                            </m:sSub>
                            <m:r>
                              <a:rPr lang="en-US" sz="1100" b="0" i="1" smtClean="0">
                                <a:latin typeface="Cambria Math"/>
                              </a:rPr>
                              <m:t>−</m:t>
                            </m:r>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num>
                          <m:den>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den>
                        </m:f>
                        <m:r>
                          <a:rPr lang="en-US" sz="1100" b="0" i="1" smtClean="0">
                            <a:latin typeface="Cambria Math"/>
                          </a:rPr>
                          <m:t>=</m:t>
                        </m:r>
                        <m:f>
                          <m:fPr>
                            <m:ctrlPr>
                              <a:rPr lang="en-US" sz="1100" b="0" i="1" smtClean="0">
                                <a:latin typeface="Cambria Math"/>
                              </a:rPr>
                            </m:ctrlPr>
                          </m:fPr>
                          <m:num>
                            <m:r>
                              <a:rPr lang="en-US" sz="1100" b="0" i="1" smtClean="0">
                                <a:latin typeface="Cambria Math"/>
                              </a:rPr>
                              <m:t>2337.00−2270.01</m:t>
                            </m:r>
                          </m:num>
                          <m:den>
                            <m:r>
                              <a:rPr lang="en-US" sz="1100" b="0" i="1" smtClean="0">
                                <a:latin typeface="Cambria Math"/>
                              </a:rPr>
                              <m:t>2270.01</m:t>
                            </m:r>
                          </m:den>
                        </m:f>
                        <m:r>
                          <a:rPr lang="en-US" sz="1100" b="0" i="1" smtClean="0">
                            <a:latin typeface="Cambria Math"/>
                          </a:rPr>
                          <m:t>=2.95%</m:t>
                        </m:r>
                      </m:oMath>
                    </m:oMathPara>
                  </a14:m>
                  <a:endParaRPr lang="en-US" sz="1100" dirty="0">
                    <a:latin typeface="Times New Roman" pitchFamily="18" charset="0"/>
                    <a:cs typeface="Times New Roman" pitchFamily="18"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685800" y="5025440"/>
                  <a:ext cx="3733800" cy="460960"/>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670560" y="5458684"/>
                  <a:ext cx="3733800" cy="46063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100" b="0" i="1" smtClean="0">
                            <a:latin typeface="Cambria Math"/>
                          </a:rPr>
                          <m:t>%</m:t>
                        </m:r>
                        <m:r>
                          <a:rPr lang="en-US" sz="1100" b="0" i="1" smtClean="0">
                            <a:latin typeface="Cambria Math"/>
                          </a:rPr>
                          <m:t>𝑉</m:t>
                        </m:r>
                        <m:sSub>
                          <m:sSubPr>
                            <m:ctrlPr>
                              <a:rPr lang="en-US" sz="1100" b="0" i="1" smtClean="0">
                                <a:latin typeface="Cambria Math"/>
                              </a:rPr>
                            </m:ctrlPr>
                          </m:sSubPr>
                          <m:e>
                            <m:r>
                              <a:rPr lang="en-US" sz="1100" b="0" i="1" smtClean="0">
                                <a:latin typeface="Cambria Math"/>
                              </a:rPr>
                              <m:t>𝑅</m:t>
                            </m:r>
                          </m:e>
                          <m:sub>
                            <m:r>
                              <a:rPr lang="en-US" sz="1100" b="0" i="1" smtClean="0">
                                <a:latin typeface="Cambria Math"/>
                              </a:rPr>
                              <m:t>𝐵</m:t>
                            </m:r>
                          </m:sub>
                        </m:sSub>
                        <m:r>
                          <a:rPr lang="en-US" sz="1100" b="0" i="1" smtClean="0">
                            <a:latin typeface="Cambria Math"/>
                          </a:rPr>
                          <m:t>=</m:t>
                        </m:r>
                        <m:f>
                          <m:fPr>
                            <m:ctrlPr>
                              <a:rPr lang="en-US" sz="1100" b="0" i="1" smtClean="0">
                                <a:latin typeface="Cambria Math"/>
                              </a:rPr>
                            </m:ctrlPr>
                          </m:fPr>
                          <m:num>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𝑚𝑖𝑛</m:t>
                                </m:r>
                              </m:sub>
                            </m:sSub>
                            <m:r>
                              <a:rPr lang="en-US" sz="1100" b="0" i="1" smtClean="0">
                                <a:latin typeface="Cambria Math"/>
                              </a:rPr>
                              <m:t>−</m:t>
                            </m:r>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num>
                          <m:den>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den>
                        </m:f>
                        <m:r>
                          <a:rPr lang="en-US" sz="1100" b="0" i="1" smtClean="0">
                            <a:latin typeface="Cambria Math"/>
                          </a:rPr>
                          <m:t>=</m:t>
                        </m:r>
                        <m:f>
                          <m:fPr>
                            <m:ctrlPr>
                              <a:rPr lang="en-US" sz="1100" b="0" i="1" smtClean="0">
                                <a:latin typeface="Cambria Math"/>
                              </a:rPr>
                            </m:ctrlPr>
                          </m:fPr>
                          <m:num>
                            <m:r>
                              <a:rPr lang="en-US" sz="1100" b="0" i="1" smtClean="0">
                                <a:latin typeface="Cambria Math"/>
                              </a:rPr>
                              <m:t>2376.3−2270.18</m:t>
                            </m:r>
                          </m:num>
                          <m:den>
                            <m:r>
                              <a:rPr lang="en-US" sz="1100" b="0" i="1" smtClean="0">
                                <a:latin typeface="Cambria Math"/>
                              </a:rPr>
                              <m:t>2270.18</m:t>
                            </m:r>
                          </m:den>
                        </m:f>
                        <m:r>
                          <a:rPr lang="en-US" sz="1100" b="0" i="1" smtClean="0">
                            <a:latin typeface="Cambria Math"/>
                          </a:rPr>
                          <m:t>=4.67%</m:t>
                        </m:r>
                      </m:oMath>
                    </m:oMathPara>
                  </a14:m>
                  <a:endParaRPr lang="en-US" sz="1100" dirty="0">
                    <a:latin typeface="Times New Roman" pitchFamily="18" charset="0"/>
                    <a:cs typeface="Times New Roman" pitchFamily="18" charset="0"/>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670560" y="5458684"/>
                  <a:ext cx="3733800" cy="460639"/>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670560" y="5943600"/>
                  <a:ext cx="3733800" cy="46096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100" b="0" i="1" smtClean="0">
                            <a:latin typeface="Cambria Math"/>
                          </a:rPr>
                          <m:t>%</m:t>
                        </m:r>
                        <m:r>
                          <a:rPr lang="en-US" sz="1100" b="0" i="1" smtClean="0">
                            <a:latin typeface="Cambria Math"/>
                          </a:rPr>
                          <m:t>𝑉</m:t>
                        </m:r>
                        <m:sSub>
                          <m:sSubPr>
                            <m:ctrlPr>
                              <a:rPr lang="en-US" sz="1100" b="0" i="1" smtClean="0">
                                <a:latin typeface="Cambria Math"/>
                              </a:rPr>
                            </m:ctrlPr>
                          </m:sSubPr>
                          <m:e>
                            <m:r>
                              <a:rPr lang="en-US" sz="1100" b="0" i="1" smtClean="0">
                                <a:latin typeface="Cambria Math"/>
                              </a:rPr>
                              <m:t>𝑅</m:t>
                            </m:r>
                          </m:e>
                          <m:sub>
                            <m:r>
                              <a:rPr lang="en-US" sz="1100" b="0" i="1" smtClean="0">
                                <a:latin typeface="Cambria Math"/>
                              </a:rPr>
                              <m:t>𝐶</m:t>
                            </m:r>
                          </m:sub>
                        </m:sSub>
                        <m:r>
                          <a:rPr lang="en-US" sz="1100" b="0" i="1" smtClean="0">
                            <a:latin typeface="Cambria Math"/>
                          </a:rPr>
                          <m:t>=</m:t>
                        </m:r>
                        <m:f>
                          <m:fPr>
                            <m:ctrlPr>
                              <a:rPr lang="en-US" sz="1100" b="0" i="1" smtClean="0">
                                <a:latin typeface="Cambria Math"/>
                              </a:rPr>
                            </m:ctrlPr>
                          </m:fPr>
                          <m:num>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𝑚𝑖𝑛</m:t>
                                </m:r>
                              </m:sub>
                            </m:sSub>
                            <m:r>
                              <a:rPr lang="en-US" sz="1100" b="0" i="1" smtClean="0">
                                <a:latin typeface="Cambria Math"/>
                              </a:rPr>
                              <m:t>−</m:t>
                            </m:r>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num>
                          <m:den>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den>
                        </m:f>
                        <m:r>
                          <a:rPr lang="en-US" sz="1100" b="0" i="1" smtClean="0">
                            <a:latin typeface="Cambria Math"/>
                          </a:rPr>
                          <m:t>=</m:t>
                        </m:r>
                        <m:f>
                          <m:fPr>
                            <m:ctrlPr>
                              <a:rPr lang="en-US" sz="1100" b="0" i="1" smtClean="0">
                                <a:latin typeface="Cambria Math"/>
                              </a:rPr>
                            </m:ctrlPr>
                          </m:fPr>
                          <m:num>
                            <m:r>
                              <a:rPr lang="en-US" sz="1100" b="0" i="1" smtClean="0">
                                <a:latin typeface="Cambria Math"/>
                              </a:rPr>
                              <m:t>2359.15−2269.54</m:t>
                            </m:r>
                          </m:num>
                          <m:den>
                            <m:r>
                              <a:rPr lang="en-US" sz="1100" b="0" i="1" smtClean="0">
                                <a:latin typeface="Cambria Math"/>
                              </a:rPr>
                              <m:t>2269.54</m:t>
                            </m:r>
                          </m:den>
                        </m:f>
                        <m:r>
                          <a:rPr lang="en-US" sz="1100" b="0" i="1" smtClean="0">
                            <a:latin typeface="Cambria Math"/>
                          </a:rPr>
                          <m:t>=3.95%</m:t>
                        </m:r>
                      </m:oMath>
                    </m:oMathPara>
                  </a14:m>
                  <a:endParaRPr lang="en-US" sz="1100" dirty="0">
                    <a:latin typeface="Times New Roman" pitchFamily="18" charset="0"/>
                    <a:cs typeface="Times New Roman" pitchFamily="18"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670560" y="5943600"/>
                  <a:ext cx="3733800" cy="460960"/>
                </a:xfrm>
                <a:prstGeom prst="rect">
                  <a:avLst/>
                </a:prstGeom>
                <a:blipFill rotWithShape="1">
                  <a:blip r:embed="rId7"/>
                  <a:stretch>
                    <a:fillRect/>
                  </a:stretch>
                </a:blipFill>
              </p:spPr>
              <p:txBody>
                <a:bodyPr/>
                <a:lstStyle/>
                <a:p>
                  <a:r>
                    <a:rPr lang="en-US">
                      <a:noFill/>
                    </a:rPr>
                    <a:t> </a:t>
                  </a:r>
                </a:p>
              </p:txBody>
            </p:sp>
          </mc:Fallback>
        </mc:AlternateContent>
      </p:grpSp>
      <p:sp>
        <p:nvSpPr>
          <p:cNvPr id="2" name="TextBox 1"/>
          <p:cNvSpPr txBox="1"/>
          <p:nvPr/>
        </p:nvSpPr>
        <p:spPr>
          <a:xfrm>
            <a:off x="381000" y="3276600"/>
            <a:ext cx="4419600" cy="1754326"/>
          </a:xfrm>
          <a:prstGeom prst="rect">
            <a:avLst/>
          </a:prstGeom>
          <a:noFill/>
        </p:spPr>
        <p:txBody>
          <a:bodyPr wrap="square" rtlCol="0">
            <a:spAutoFit/>
          </a:bodyPr>
          <a:lstStyle/>
          <a:p>
            <a:pPr marL="285750" indent="-285750">
              <a:buFont typeface="Wingdings" pitchFamily="2" charset="2"/>
              <a:buChar char="Ø"/>
            </a:pPr>
            <a:r>
              <a:rPr lang="en-US" dirty="0" smtClean="0">
                <a:latin typeface="Times New Roman" pitchFamily="18" charset="0"/>
                <a:cs typeface="Times New Roman" pitchFamily="18" charset="0"/>
              </a:rPr>
              <a:t>Voltage is well regulated, power factor is maintained, and reduction in energy consumption is observed.</a:t>
            </a:r>
          </a:p>
          <a:p>
            <a:pPr marL="285750" indent="-285750">
              <a:buFont typeface="Wingdings" pitchFamily="2" charset="2"/>
              <a:buChar char="Ø"/>
            </a:pPr>
            <a:r>
              <a:rPr lang="en-US" dirty="0" smtClean="0">
                <a:latin typeface="Times New Roman" pitchFamily="18" charset="0"/>
                <a:cs typeface="Times New Roman" pitchFamily="18" charset="0"/>
              </a:rPr>
              <a:t>However,  the secondary side voltage measurements at an end-of-line node show values often dipping well below 114V.</a:t>
            </a:r>
            <a:endParaRPr lang="en-US"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72874" y="2107469"/>
            <a:ext cx="3771562" cy="1011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10152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5293673"/>
            <a:ext cx="4810548" cy="1183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8595" y="1981200"/>
            <a:ext cx="3882131" cy="1034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Table 4"/>
          <p:cNvGraphicFramePr>
            <a:graphicFrameLocks noGrp="1"/>
          </p:cNvGraphicFramePr>
          <p:nvPr>
            <p:extLst>
              <p:ext uri="{D42A27DB-BD31-4B8C-83A1-F6EECF244321}">
                <p14:modId xmlns:p14="http://schemas.microsoft.com/office/powerpoint/2010/main" val="1987478564"/>
              </p:ext>
            </p:extLst>
          </p:nvPr>
        </p:nvGraphicFramePr>
        <p:xfrm>
          <a:off x="6096000" y="5486400"/>
          <a:ext cx="1752601" cy="789783"/>
        </p:xfrm>
        <a:graphic>
          <a:graphicData uri="http://schemas.openxmlformats.org/drawingml/2006/table">
            <a:tbl>
              <a:tblPr/>
              <a:tblGrid>
                <a:gridCol w="985838"/>
                <a:gridCol w="766763"/>
              </a:tblGrid>
              <a:tr h="263261">
                <a:tc>
                  <a:txBody>
                    <a:bodyPr/>
                    <a:lstStyle/>
                    <a:p>
                      <a:pPr algn="l" fontAlgn="b"/>
                      <a:r>
                        <a:rPr lang="en-US" sz="1100" b="0" i="0" u="none" strike="noStrike" dirty="0">
                          <a:solidFill>
                            <a:srgbClr val="000000"/>
                          </a:solidFill>
                          <a:effectLst/>
                          <a:latin typeface="Calibri"/>
                        </a:rPr>
                        <a:t>P (kWh-</a:t>
                      </a:r>
                      <a:r>
                        <a:rPr lang="en-US" sz="1100" b="0" i="0" u="none" strike="noStrike" dirty="0" err="1">
                          <a:solidFill>
                            <a:srgbClr val="000000"/>
                          </a:solidFill>
                          <a:effectLst/>
                          <a:latin typeface="Calibri"/>
                        </a:rPr>
                        <a:t>hr</a:t>
                      </a:r>
                      <a:r>
                        <a:rPr lang="en-US" sz="1100" b="0" i="0" u="none" strike="noStrike" dirty="0">
                          <a:solidFill>
                            <a:srgbClr val="000000"/>
                          </a:solidFill>
                          <a:effectLst/>
                          <a:latin typeface="Calibri"/>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38,465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3261">
                <a:tc>
                  <a:txBody>
                    <a:bodyPr/>
                    <a:lstStyle/>
                    <a:p>
                      <a:pPr algn="l" fontAlgn="b"/>
                      <a:r>
                        <a:rPr lang="en-US" sz="1100" b="0" i="0" u="none" strike="noStrike" dirty="0">
                          <a:solidFill>
                            <a:srgbClr val="000000"/>
                          </a:solidFill>
                          <a:effectLst/>
                          <a:latin typeface="Calibri"/>
                        </a:rPr>
                        <a:t>Q(</a:t>
                      </a:r>
                      <a:r>
                        <a:rPr lang="en-US" sz="1100" b="0" i="0" u="none" strike="noStrike" dirty="0" err="1">
                          <a:solidFill>
                            <a:srgbClr val="000000"/>
                          </a:solidFill>
                          <a:effectLst/>
                          <a:latin typeface="Calibri"/>
                        </a:rPr>
                        <a:t>kVAR-hr</a:t>
                      </a:r>
                      <a:r>
                        <a:rPr lang="en-US" sz="1100" b="0" i="0" u="none" strike="noStrike" dirty="0">
                          <a:solidFill>
                            <a:srgbClr val="000000"/>
                          </a:solidFill>
                          <a:effectLst/>
                          <a:latin typeface="Calibri"/>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2,332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3261">
                <a:tc>
                  <a:txBody>
                    <a:bodyPr/>
                    <a:lstStyle/>
                    <a:p>
                      <a:pPr algn="l" fontAlgn="b"/>
                      <a:r>
                        <a:rPr lang="en-US" sz="1100" b="0" i="0" u="none" strike="noStrike" dirty="0">
                          <a:solidFill>
                            <a:srgbClr val="000000"/>
                          </a:solidFill>
                          <a:effectLst/>
                          <a:latin typeface="Calibri"/>
                        </a:rPr>
                        <a:t>S(KVA-</a:t>
                      </a:r>
                      <a:r>
                        <a:rPr lang="en-US" sz="1100" b="0" i="0" u="none" strike="noStrike" dirty="0" err="1">
                          <a:solidFill>
                            <a:srgbClr val="000000"/>
                          </a:solidFill>
                          <a:effectLst/>
                          <a:latin typeface="Calibri"/>
                        </a:rPr>
                        <a:t>hr</a:t>
                      </a:r>
                      <a:r>
                        <a:rPr lang="en-US" sz="1100" b="0" i="0" u="none" strike="noStrike" dirty="0">
                          <a:solidFill>
                            <a:srgbClr val="000000"/>
                          </a:solidFill>
                          <a:effectLst/>
                          <a:latin typeface="Calibri"/>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a:solidFill>
                            <a:srgbClr val="000000"/>
                          </a:solidFill>
                          <a:effectLst/>
                          <a:latin typeface="Calibri"/>
                        </a:rPr>
                        <a:t>        38,621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pSp>
        <p:nvGrpSpPr>
          <p:cNvPr id="15" name="Group 14"/>
          <p:cNvGrpSpPr/>
          <p:nvPr/>
        </p:nvGrpSpPr>
        <p:grpSpPr>
          <a:xfrm>
            <a:off x="4876800" y="3505200"/>
            <a:ext cx="3749040" cy="1379120"/>
            <a:chOff x="670560" y="5025440"/>
            <a:chExt cx="3749040" cy="1379120"/>
          </a:xfrm>
        </p:grpSpPr>
        <mc:AlternateContent xmlns:mc="http://schemas.openxmlformats.org/markup-compatibility/2006" xmlns:a14="http://schemas.microsoft.com/office/drawing/2010/main">
          <mc:Choice Requires="a14">
            <p:sp>
              <p:nvSpPr>
                <p:cNvPr id="16" name="TextBox 15"/>
                <p:cNvSpPr txBox="1"/>
                <p:nvPr/>
              </p:nvSpPr>
              <p:spPr>
                <a:xfrm>
                  <a:off x="685800" y="5025440"/>
                  <a:ext cx="3733800" cy="46096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100" b="0" i="1" smtClean="0">
                            <a:latin typeface="Cambria Math"/>
                          </a:rPr>
                          <m:t>%</m:t>
                        </m:r>
                        <m:r>
                          <a:rPr lang="en-US" sz="1100" b="0" i="1" smtClean="0">
                            <a:latin typeface="Cambria Math"/>
                          </a:rPr>
                          <m:t>𝑉</m:t>
                        </m:r>
                        <m:sSub>
                          <m:sSubPr>
                            <m:ctrlPr>
                              <a:rPr lang="en-US" sz="1100" b="0" i="1" smtClean="0">
                                <a:latin typeface="Cambria Math"/>
                              </a:rPr>
                            </m:ctrlPr>
                          </m:sSubPr>
                          <m:e>
                            <m:r>
                              <a:rPr lang="en-US" sz="1100" b="0" i="1" smtClean="0">
                                <a:latin typeface="Cambria Math"/>
                              </a:rPr>
                              <m:t>𝑅</m:t>
                            </m:r>
                          </m:e>
                          <m:sub>
                            <m:r>
                              <a:rPr lang="en-US" sz="1100" b="0" i="1" smtClean="0">
                                <a:latin typeface="Cambria Math"/>
                              </a:rPr>
                              <m:t>𝐴</m:t>
                            </m:r>
                          </m:sub>
                        </m:sSub>
                        <m:r>
                          <a:rPr lang="en-US" sz="1100" b="0" i="1" smtClean="0">
                            <a:latin typeface="Cambria Math"/>
                          </a:rPr>
                          <m:t>=</m:t>
                        </m:r>
                        <m:f>
                          <m:fPr>
                            <m:ctrlPr>
                              <a:rPr lang="en-US" sz="1100" b="0" i="1" smtClean="0">
                                <a:latin typeface="Cambria Math"/>
                              </a:rPr>
                            </m:ctrlPr>
                          </m:fPr>
                          <m:num>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𝑚𝑖𝑛</m:t>
                                </m:r>
                              </m:sub>
                            </m:sSub>
                            <m:r>
                              <a:rPr lang="en-US" sz="1100" b="0" i="1" smtClean="0">
                                <a:latin typeface="Cambria Math"/>
                              </a:rPr>
                              <m:t>−</m:t>
                            </m:r>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num>
                          <m:den>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den>
                        </m:f>
                        <m:r>
                          <a:rPr lang="en-US" sz="1100" b="0" i="1" smtClean="0">
                            <a:latin typeface="Cambria Math"/>
                          </a:rPr>
                          <m:t>=</m:t>
                        </m:r>
                        <m:f>
                          <m:fPr>
                            <m:ctrlPr>
                              <a:rPr lang="en-US" sz="1100" b="0" i="1" smtClean="0">
                                <a:latin typeface="Cambria Math"/>
                              </a:rPr>
                            </m:ctrlPr>
                          </m:fPr>
                          <m:num>
                            <m:r>
                              <a:rPr lang="en-US" sz="1100" b="0" i="1" smtClean="0">
                                <a:latin typeface="Cambria Math"/>
                              </a:rPr>
                              <m:t>2339.01−2274.71</m:t>
                            </m:r>
                          </m:num>
                          <m:den>
                            <m:r>
                              <a:rPr lang="en-US" sz="1100" b="0" i="1" smtClean="0">
                                <a:latin typeface="Cambria Math"/>
                              </a:rPr>
                              <m:t>2274.71</m:t>
                            </m:r>
                          </m:den>
                        </m:f>
                        <m:r>
                          <a:rPr lang="en-US" sz="1100" b="0" i="1" smtClean="0">
                            <a:latin typeface="Cambria Math"/>
                          </a:rPr>
                          <m:t>=2.83%</m:t>
                        </m:r>
                      </m:oMath>
                    </m:oMathPara>
                  </a14:m>
                  <a:endParaRPr lang="en-US" sz="1100" dirty="0">
                    <a:latin typeface="Times New Roman" pitchFamily="18" charset="0"/>
                    <a:cs typeface="Times New Roman" pitchFamily="18" charset="0"/>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685800" y="5025440"/>
                  <a:ext cx="3733800" cy="460960"/>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670560" y="5458684"/>
                  <a:ext cx="3733800" cy="46063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100" b="0" i="1" smtClean="0">
                            <a:latin typeface="Cambria Math"/>
                          </a:rPr>
                          <m:t>%</m:t>
                        </m:r>
                        <m:r>
                          <a:rPr lang="en-US" sz="1100" b="0" i="1" smtClean="0">
                            <a:latin typeface="Cambria Math"/>
                          </a:rPr>
                          <m:t>𝑉</m:t>
                        </m:r>
                        <m:sSub>
                          <m:sSubPr>
                            <m:ctrlPr>
                              <a:rPr lang="en-US" sz="1100" b="0" i="1" smtClean="0">
                                <a:latin typeface="Cambria Math"/>
                              </a:rPr>
                            </m:ctrlPr>
                          </m:sSubPr>
                          <m:e>
                            <m:r>
                              <a:rPr lang="en-US" sz="1100" b="0" i="1" smtClean="0">
                                <a:latin typeface="Cambria Math"/>
                              </a:rPr>
                              <m:t>𝑅</m:t>
                            </m:r>
                          </m:e>
                          <m:sub>
                            <m:r>
                              <a:rPr lang="en-US" sz="1100" b="0" i="1" smtClean="0">
                                <a:latin typeface="Cambria Math"/>
                              </a:rPr>
                              <m:t>𝐵</m:t>
                            </m:r>
                          </m:sub>
                        </m:sSub>
                        <m:r>
                          <a:rPr lang="en-US" sz="1100" b="0" i="1" smtClean="0">
                            <a:latin typeface="Cambria Math"/>
                          </a:rPr>
                          <m:t>=</m:t>
                        </m:r>
                        <m:f>
                          <m:fPr>
                            <m:ctrlPr>
                              <a:rPr lang="en-US" sz="1100" b="0" i="1" smtClean="0">
                                <a:latin typeface="Cambria Math"/>
                              </a:rPr>
                            </m:ctrlPr>
                          </m:fPr>
                          <m:num>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𝑚𝑖𝑛</m:t>
                                </m:r>
                              </m:sub>
                            </m:sSub>
                            <m:r>
                              <a:rPr lang="en-US" sz="1100" b="0" i="1" smtClean="0">
                                <a:latin typeface="Cambria Math"/>
                              </a:rPr>
                              <m:t>−</m:t>
                            </m:r>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num>
                          <m:den>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den>
                        </m:f>
                        <m:r>
                          <a:rPr lang="en-US" sz="1100" b="0" i="1" smtClean="0">
                            <a:latin typeface="Cambria Math"/>
                          </a:rPr>
                          <m:t>=</m:t>
                        </m:r>
                        <m:f>
                          <m:fPr>
                            <m:ctrlPr>
                              <a:rPr lang="en-US" sz="1100" b="0" i="1" smtClean="0">
                                <a:latin typeface="Cambria Math"/>
                              </a:rPr>
                            </m:ctrlPr>
                          </m:fPr>
                          <m:num>
                            <m:r>
                              <a:rPr lang="en-US" sz="1100" b="0" i="1" smtClean="0">
                                <a:latin typeface="Cambria Math"/>
                              </a:rPr>
                              <m:t>2376.30−2301.45</m:t>
                            </m:r>
                          </m:num>
                          <m:den>
                            <m:r>
                              <a:rPr lang="en-US" sz="1100" b="0" i="1" smtClean="0">
                                <a:latin typeface="Cambria Math"/>
                              </a:rPr>
                              <m:t>2301.45</m:t>
                            </m:r>
                          </m:den>
                        </m:f>
                        <m:r>
                          <a:rPr lang="en-US" sz="1100" b="0" i="1" smtClean="0">
                            <a:latin typeface="Cambria Math"/>
                          </a:rPr>
                          <m:t>=3.25%</m:t>
                        </m:r>
                      </m:oMath>
                    </m:oMathPara>
                  </a14:m>
                  <a:endParaRPr lang="en-US" sz="1100" dirty="0">
                    <a:latin typeface="Times New Roman" pitchFamily="18" charset="0"/>
                    <a:cs typeface="Times New Roman" pitchFamily="18" charset="0"/>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670560" y="5458684"/>
                  <a:ext cx="3733800" cy="460639"/>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670560" y="5943600"/>
                  <a:ext cx="3733800" cy="46096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100" b="0" i="1" smtClean="0">
                            <a:latin typeface="Cambria Math"/>
                          </a:rPr>
                          <m:t>%</m:t>
                        </m:r>
                        <m:r>
                          <a:rPr lang="en-US" sz="1100" b="0" i="1" smtClean="0">
                            <a:latin typeface="Cambria Math"/>
                          </a:rPr>
                          <m:t>𝑉</m:t>
                        </m:r>
                        <m:sSub>
                          <m:sSubPr>
                            <m:ctrlPr>
                              <a:rPr lang="en-US" sz="1100" b="0" i="1" smtClean="0">
                                <a:latin typeface="Cambria Math"/>
                              </a:rPr>
                            </m:ctrlPr>
                          </m:sSubPr>
                          <m:e>
                            <m:r>
                              <a:rPr lang="en-US" sz="1100" b="0" i="1" smtClean="0">
                                <a:latin typeface="Cambria Math"/>
                              </a:rPr>
                              <m:t>𝑅</m:t>
                            </m:r>
                          </m:e>
                          <m:sub>
                            <m:r>
                              <a:rPr lang="en-US" sz="1100" b="0" i="1" smtClean="0">
                                <a:latin typeface="Cambria Math"/>
                              </a:rPr>
                              <m:t>𝐶</m:t>
                            </m:r>
                          </m:sub>
                        </m:sSub>
                        <m:r>
                          <a:rPr lang="en-US" sz="1100" b="0" i="1" smtClean="0">
                            <a:latin typeface="Cambria Math"/>
                          </a:rPr>
                          <m:t>=</m:t>
                        </m:r>
                        <m:f>
                          <m:fPr>
                            <m:ctrlPr>
                              <a:rPr lang="en-US" sz="1100" b="0" i="1" smtClean="0">
                                <a:latin typeface="Cambria Math"/>
                              </a:rPr>
                            </m:ctrlPr>
                          </m:fPr>
                          <m:num>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𝑚𝑖𝑛</m:t>
                                </m:r>
                              </m:sub>
                            </m:sSub>
                            <m:r>
                              <a:rPr lang="en-US" sz="1100" b="0" i="1" smtClean="0">
                                <a:latin typeface="Cambria Math"/>
                              </a:rPr>
                              <m:t>−</m:t>
                            </m:r>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num>
                          <m:den>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den>
                        </m:f>
                        <m:r>
                          <a:rPr lang="en-US" sz="1100" b="0" i="1" smtClean="0">
                            <a:latin typeface="Cambria Math"/>
                          </a:rPr>
                          <m:t>=</m:t>
                        </m:r>
                        <m:f>
                          <m:fPr>
                            <m:ctrlPr>
                              <a:rPr lang="en-US" sz="1100" b="0" i="1" smtClean="0">
                                <a:latin typeface="Cambria Math"/>
                              </a:rPr>
                            </m:ctrlPr>
                          </m:fPr>
                          <m:num>
                            <m:r>
                              <a:rPr lang="en-US" sz="1100" b="0" i="1" smtClean="0">
                                <a:latin typeface="Cambria Math"/>
                              </a:rPr>
                              <m:t>2359.15−2278.40</m:t>
                            </m:r>
                          </m:num>
                          <m:den>
                            <m:r>
                              <a:rPr lang="en-US" sz="1100" b="0" i="1" smtClean="0">
                                <a:latin typeface="Cambria Math"/>
                              </a:rPr>
                              <m:t>2278.40</m:t>
                            </m:r>
                          </m:den>
                        </m:f>
                        <m:r>
                          <a:rPr lang="en-US" sz="1100" b="0" i="1" smtClean="0">
                            <a:latin typeface="Cambria Math"/>
                          </a:rPr>
                          <m:t>=3.54%</m:t>
                        </m:r>
                      </m:oMath>
                    </m:oMathPara>
                  </a14:m>
                  <a:endParaRPr lang="en-US" sz="1100" dirty="0">
                    <a:latin typeface="Times New Roman" pitchFamily="18" charset="0"/>
                    <a:cs typeface="Times New Roman" pitchFamily="18" charset="0"/>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670560" y="5943600"/>
                  <a:ext cx="3733800" cy="460960"/>
                </a:xfrm>
                <a:prstGeom prst="rect">
                  <a:avLst/>
                </a:prstGeom>
                <a:blipFill rotWithShape="1">
                  <a:blip r:embed="rId6"/>
                  <a:stretch>
                    <a:fillRect/>
                  </a:stretch>
                </a:blipFill>
              </p:spPr>
              <p:txBody>
                <a:bodyPr/>
                <a:lstStyle/>
                <a:p>
                  <a:r>
                    <a:rPr lang="en-US">
                      <a:noFill/>
                    </a:rPr>
                    <a:t> </a:t>
                  </a:r>
                </a:p>
              </p:txBody>
            </p:sp>
          </mc:Fallback>
        </mc:AlternateContent>
      </p:grpSp>
      <p:sp>
        <p:nvSpPr>
          <p:cNvPr id="24" name="Title 1"/>
          <p:cNvSpPr txBox="1">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latin typeface="Times New Roman" pitchFamily="18" charset="0"/>
                <a:cs typeface="Times New Roman" pitchFamily="18" charset="0"/>
              </a:rPr>
              <a:t>Case 2b</a:t>
            </a:r>
            <a:endParaRPr lang="en-US" sz="3200" dirty="0">
              <a:latin typeface="Times New Roman" pitchFamily="18" charset="0"/>
              <a:cs typeface="Times New Roman" pitchFamily="18" charset="0"/>
            </a:endParaRPr>
          </a:p>
        </p:txBody>
      </p:sp>
      <p:sp>
        <p:nvSpPr>
          <p:cNvPr id="25" name="TextBox 24"/>
          <p:cNvSpPr txBox="1"/>
          <p:nvPr/>
        </p:nvSpPr>
        <p:spPr>
          <a:xfrm>
            <a:off x="304800" y="1447800"/>
            <a:ext cx="8686800" cy="369332"/>
          </a:xfrm>
          <a:prstGeom prst="rect">
            <a:avLst/>
          </a:prstGeom>
          <a:noFill/>
        </p:spPr>
        <p:txBody>
          <a:bodyPr wrap="square" rtlCol="0">
            <a:spAutoFit/>
          </a:bodyPr>
          <a:lstStyle/>
          <a:p>
            <a:pPr marL="285750" indent="-285750">
              <a:buFont typeface="Wingdings" pitchFamily="2" charset="2"/>
              <a:buChar char="Ø"/>
            </a:pPr>
            <a:r>
              <a:rPr lang="en-US" dirty="0" smtClean="0">
                <a:latin typeface="Times New Roman" pitchFamily="18" charset="0"/>
                <a:cs typeface="Times New Roman" pitchFamily="18" charset="0"/>
              </a:rPr>
              <a:t>Switch from measuring voltage at nodes 652 and 680 to measuring at nodes 652 and 675.</a:t>
            </a:r>
          </a:p>
        </p:txBody>
      </p:sp>
      <p:sp>
        <p:nvSpPr>
          <p:cNvPr id="28" name="TextBox 27"/>
          <p:cNvSpPr txBox="1"/>
          <p:nvPr/>
        </p:nvSpPr>
        <p:spPr>
          <a:xfrm>
            <a:off x="381000" y="3124200"/>
            <a:ext cx="4419600" cy="2031325"/>
          </a:xfrm>
          <a:prstGeom prst="rect">
            <a:avLst/>
          </a:prstGeom>
          <a:noFill/>
        </p:spPr>
        <p:txBody>
          <a:bodyPr wrap="square" rtlCol="0">
            <a:spAutoFit/>
          </a:bodyPr>
          <a:lstStyle/>
          <a:p>
            <a:pPr marL="285750" indent="-285750">
              <a:buFont typeface="Wingdings" pitchFamily="2" charset="2"/>
              <a:buChar char="Ø"/>
            </a:pPr>
            <a:r>
              <a:rPr lang="en-US" dirty="0" smtClean="0">
                <a:latin typeface="Times New Roman" pitchFamily="18" charset="0"/>
                <a:cs typeface="Times New Roman" pitchFamily="18" charset="0"/>
              </a:rPr>
              <a:t>Voltage is even better regulated and power factor is maintained.</a:t>
            </a:r>
          </a:p>
          <a:p>
            <a:pPr marL="285750" indent="-285750">
              <a:buFont typeface="Wingdings" pitchFamily="2" charset="2"/>
              <a:buChar char="Ø"/>
            </a:pPr>
            <a:r>
              <a:rPr lang="en-US" dirty="0" smtClean="0">
                <a:latin typeface="Times New Roman" pitchFamily="18" charset="0"/>
                <a:cs typeface="Times New Roman" pitchFamily="18" charset="0"/>
              </a:rPr>
              <a:t>Energy consumption is a little higher, but still lower than regulating at 2400V.</a:t>
            </a:r>
          </a:p>
          <a:p>
            <a:pPr marL="285750" indent="-285750">
              <a:buFont typeface="Wingdings" pitchFamily="2" charset="2"/>
              <a:buChar char="Ø"/>
            </a:pPr>
            <a:r>
              <a:rPr lang="en-US" dirty="0" smtClean="0">
                <a:latin typeface="Times New Roman" pitchFamily="18" charset="0"/>
                <a:cs typeface="Times New Roman" pitchFamily="18" charset="0"/>
              </a:rPr>
              <a:t>The secondary side voltage measurements at an end-of-line node show values are now in a more reasonable range. </a:t>
            </a:r>
            <a:endParaRPr lang="en-US"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9576" y="1981200"/>
            <a:ext cx="3857879" cy="1034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8913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latin typeface="Times New Roman" pitchFamily="18" charset="0"/>
                <a:cs typeface="Times New Roman" pitchFamily="18" charset="0"/>
              </a:rPr>
              <a:t>Case 3a</a:t>
            </a:r>
            <a:endParaRPr lang="en-US" sz="320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3091522"/>
            <a:ext cx="4567467" cy="1282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Group 5"/>
          <p:cNvGrpSpPr/>
          <p:nvPr/>
        </p:nvGrpSpPr>
        <p:grpSpPr>
          <a:xfrm>
            <a:off x="5242560" y="3091522"/>
            <a:ext cx="3749040" cy="1379120"/>
            <a:chOff x="670560" y="5025440"/>
            <a:chExt cx="3749040" cy="1379120"/>
          </a:xfrm>
        </p:grpSpPr>
        <mc:AlternateContent xmlns:mc="http://schemas.openxmlformats.org/markup-compatibility/2006" xmlns:a14="http://schemas.microsoft.com/office/drawing/2010/main">
          <mc:Choice Requires="a14">
            <p:sp>
              <p:nvSpPr>
                <p:cNvPr id="7" name="TextBox 6"/>
                <p:cNvSpPr txBox="1"/>
                <p:nvPr/>
              </p:nvSpPr>
              <p:spPr>
                <a:xfrm>
                  <a:off x="685800" y="5025440"/>
                  <a:ext cx="3733800" cy="46096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100" b="0" i="1" smtClean="0">
                            <a:latin typeface="Cambria Math"/>
                          </a:rPr>
                          <m:t>%</m:t>
                        </m:r>
                        <m:r>
                          <a:rPr lang="en-US" sz="1100" b="0" i="1" smtClean="0">
                            <a:latin typeface="Cambria Math"/>
                          </a:rPr>
                          <m:t>𝑉</m:t>
                        </m:r>
                        <m:sSub>
                          <m:sSubPr>
                            <m:ctrlPr>
                              <a:rPr lang="en-US" sz="1100" b="0" i="1" smtClean="0">
                                <a:latin typeface="Cambria Math"/>
                              </a:rPr>
                            </m:ctrlPr>
                          </m:sSubPr>
                          <m:e>
                            <m:r>
                              <a:rPr lang="en-US" sz="1100" b="0" i="1" smtClean="0">
                                <a:latin typeface="Cambria Math"/>
                              </a:rPr>
                              <m:t>𝑅</m:t>
                            </m:r>
                          </m:e>
                          <m:sub>
                            <m:r>
                              <a:rPr lang="en-US" sz="1100" b="0" i="1" smtClean="0">
                                <a:latin typeface="Cambria Math"/>
                              </a:rPr>
                              <m:t>𝐴</m:t>
                            </m:r>
                          </m:sub>
                        </m:sSub>
                        <m:r>
                          <a:rPr lang="en-US" sz="1100" b="0" i="1" smtClean="0">
                            <a:latin typeface="Cambria Math"/>
                          </a:rPr>
                          <m:t>=</m:t>
                        </m:r>
                        <m:f>
                          <m:fPr>
                            <m:ctrlPr>
                              <a:rPr lang="en-US" sz="1100" b="0" i="1" smtClean="0">
                                <a:latin typeface="Cambria Math"/>
                              </a:rPr>
                            </m:ctrlPr>
                          </m:fPr>
                          <m:num>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𝑚𝑖𝑛</m:t>
                                </m:r>
                              </m:sub>
                            </m:sSub>
                            <m:r>
                              <a:rPr lang="en-US" sz="1100" b="0" i="1" smtClean="0">
                                <a:latin typeface="Cambria Math"/>
                              </a:rPr>
                              <m:t>−</m:t>
                            </m:r>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num>
                          <m:den>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den>
                        </m:f>
                        <m:r>
                          <a:rPr lang="en-US" sz="1100" b="0" i="1" smtClean="0">
                            <a:latin typeface="Cambria Math"/>
                          </a:rPr>
                          <m:t>=</m:t>
                        </m:r>
                        <m:f>
                          <m:fPr>
                            <m:ctrlPr>
                              <a:rPr lang="en-US" sz="1100" b="0" i="1" smtClean="0">
                                <a:latin typeface="Cambria Math"/>
                              </a:rPr>
                            </m:ctrlPr>
                          </m:fPr>
                          <m:num>
                            <m:r>
                              <a:rPr lang="en-US" sz="1100" b="0" i="1" smtClean="0">
                                <a:latin typeface="Cambria Math"/>
                              </a:rPr>
                              <m:t>2409.08−2276.42</m:t>
                            </m:r>
                          </m:num>
                          <m:den>
                            <m:r>
                              <a:rPr lang="en-US" sz="1100" b="0" i="1" smtClean="0">
                                <a:latin typeface="Cambria Math"/>
                              </a:rPr>
                              <m:t>2276.42</m:t>
                            </m:r>
                          </m:den>
                        </m:f>
                        <m:r>
                          <a:rPr lang="en-US" sz="1100" b="0" i="1" smtClean="0">
                            <a:latin typeface="Cambria Math"/>
                          </a:rPr>
                          <m:t>=5.83%</m:t>
                        </m:r>
                      </m:oMath>
                    </m:oMathPara>
                  </a14:m>
                  <a:endParaRPr lang="en-US" sz="1100" dirty="0">
                    <a:latin typeface="Times New Roman" pitchFamily="18" charset="0"/>
                    <a:cs typeface="Times New Roman"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685800" y="5025440"/>
                  <a:ext cx="3733800" cy="460960"/>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70560" y="5458684"/>
                  <a:ext cx="3733800" cy="46063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100" b="0" i="1" smtClean="0">
                            <a:latin typeface="Cambria Math"/>
                          </a:rPr>
                          <m:t>%</m:t>
                        </m:r>
                        <m:r>
                          <a:rPr lang="en-US" sz="1100" b="0" i="1" smtClean="0">
                            <a:latin typeface="Cambria Math"/>
                          </a:rPr>
                          <m:t>𝑉</m:t>
                        </m:r>
                        <m:sSub>
                          <m:sSubPr>
                            <m:ctrlPr>
                              <a:rPr lang="en-US" sz="1100" b="0" i="1" smtClean="0">
                                <a:latin typeface="Cambria Math"/>
                              </a:rPr>
                            </m:ctrlPr>
                          </m:sSubPr>
                          <m:e>
                            <m:r>
                              <a:rPr lang="en-US" sz="1100" b="0" i="1" smtClean="0">
                                <a:latin typeface="Cambria Math"/>
                              </a:rPr>
                              <m:t>𝑅</m:t>
                            </m:r>
                          </m:e>
                          <m:sub>
                            <m:r>
                              <a:rPr lang="en-US" sz="1100" b="0" i="1" smtClean="0">
                                <a:latin typeface="Cambria Math"/>
                              </a:rPr>
                              <m:t>𝐵</m:t>
                            </m:r>
                          </m:sub>
                        </m:sSub>
                        <m:r>
                          <a:rPr lang="en-US" sz="1100" b="0" i="1" smtClean="0">
                            <a:latin typeface="Cambria Math"/>
                          </a:rPr>
                          <m:t>=</m:t>
                        </m:r>
                        <m:f>
                          <m:fPr>
                            <m:ctrlPr>
                              <a:rPr lang="en-US" sz="1100" b="0" i="1" smtClean="0">
                                <a:latin typeface="Cambria Math"/>
                              </a:rPr>
                            </m:ctrlPr>
                          </m:fPr>
                          <m:num>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𝑚𝑖𝑛</m:t>
                                </m:r>
                              </m:sub>
                            </m:sSub>
                            <m:r>
                              <a:rPr lang="en-US" sz="1100" b="0" i="1" smtClean="0">
                                <a:latin typeface="Cambria Math"/>
                              </a:rPr>
                              <m:t>−</m:t>
                            </m:r>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num>
                          <m:den>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den>
                        </m:f>
                        <m:r>
                          <a:rPr lang="en-US" sz="1100" b="0" i="1" smtClean="0">
                            <a:latin typeface="Cambria Math"/>
                          </a:rPr>
                          <m:t>=</m:t>
                        </m:r>
                        <m:f>
                          <m:fPr>
                            <m:ctrlPr>
                              <a:rPr lang="en-US" sz="1100" b="0" i="1" smtClean="0">
                                <a:latin typeface="Cambria Math"/>
                              </a:rPr>
                            </m:ctrlPr>
                          </m:fPr>
                          <m:num>
                            <m:r>
                              <a:rPr lang="en-US" sz="1100" b="0" i="1" smtClean="0">
                                <a:latin typeface="Cambria Math"/>
                              </a:rPr>
                              <m:t>2424.25−2362.71</m:t>
                            </m:r>
                          </m:num>
                          <m:den>
                            <m:r>
                              <a:rPr lang="en-US" sz="1100" b="0" i="1" smtClean="0">
                                <a:latin typeface="Cambria Math"/>
                              </a:rPr>
                              <m:t>2362.71</m:t>
                            </m:r>
                          </m:den>
                        </m:f>
                        <m:r>
                          <a:rPr lang="en-US" sz="1100" b="0" i="1" smtClean="0">
                            <a:latin typeface="Cambria Math"/>
                          </a:rPr>
                          <m:t>=2.60%</m:t>
                        </m:r>
                      </m:oMath>
                    </m:oMathPara>
                  </a14:m>
                  <a:endParaRPr lang="en-US" sz="1100" dirty="0">
                    <a:latin typeface="Times New Roman" pitchFamily="18" charset="0"/>
                    <a:cs typeface="Times New Roman"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670560" y="5458684"/>
                  <a:ext cx="3733800" cy="460639"/>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70560" y="5943600"/>
                  <a:ext cx="3733800" cy="46096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100" b="0" i="1" smtClean="0">
                            <a:latin typeface="Cambria Math"/>
                          </a:rPr>
                          <m:t>%</m:t>
                        </m:r>
                        <m:r>
                          <a:rPr lang="en-US" sz="1100" b="0" i="1" smtClean="0">
                            <a:latin typeface="Cambria Math"/>
                          </a:rPr>
                          <m:t>𝑉</m:t>
                        </m:r>
                        <m:sSub>
                          <m:sSubPr>
                            <m:ctrlPr>
                              <a:rPr lang="en-US" sz="1100" b="0" i="1" smtClean="0">
                                <a:latin typeface="Cambria Math"/>
                              </a:rPr>
                            </m:ctrlPr>
                          </m:sSubPr>
                          <m:e>
                            <m:r>
                              <a:rPr lang="en-US" sz="1100" b="0" i="1" smtClean="0">
                                <a:latin typeface="Cambria Math"/>
                              </a:rPr>
                              <m:t>𝑅</m:t>
                            </m:r>
                          </m:e>
                          <m:sub>
                            <m:r>
                              <a:rPr lang="en-US" sz="1100" b="0" i="1" smtClean="0">
                                <a:latin typeface="Cambria Math"/>
                              </a:rPr>
                              <m:t>𝐶</m:t>
                            </m:r>
                          </m:sub>
                        </m:sSub>
                        <m:r>
                          <a:rPr lang="en-US" sz="1100" b="0" i="1" smtClean="0">
                            <a:latin typeface="Cambria Math"/>
                          </a:rPr>
                          <m:t>=</m:t>
                        </m:r>
                        <m:f>
                          <m:fPr>
                            <m:ctrlPr>
                              <a:rPr lang="en-US" sz="1100" b="0" i="1" smtClean="0">
                                <a:latin typeface="Cambria Math"/>
                              </a:rPr>
                            </m:ctrlPr>
                          </m:fPr>
                          <m:num>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𝑚𝑖𝑛</m:t>
                                </m:r>
                              </m:sub>
                            </m:sSub>
                            <m:r>
                              <a:rPr lang="en-US" sz="1100" b="0" i="1" smtClean="0">
                                <a:latin typeface="Cambria Math"/>
                              </a:rPr>
                              <m:t>−</m:t>
                            </m:r>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num>
                          <m:den>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den>
                        </m:f>
                        <m:r>
                          <a:rPr lang="en-US" sz="1100" b="0" i="1" smtClean="0">
                            <a:latin typeface="Cambria Math"/>
                          </a:rPr>
                          <m:t>=</m:t>
                        </m:r>
                        <m:f>
                          <m:fPr>
                            <m:ctrlPr>
                              <a:rPr lang="en-US" sz="1100" b="0" i="1" smtClean="0">
                                <a:latin typeface="Cambria Math"/>
                              </a:rPr>
                            </m:ctrlPr>
                          </m:fPr>
                          <m:num>
                            <m:r>
                              <a:rPr lang="en-US" sz="1100" b="0" i="1" smtClean="0">
                                <a:latin typeface="Cambria Math"/>
                              </a:rPr>
                              <m:t>2414.26−2329.21</m:t>
                            </m:r>
                          </m:num>
                          <m:den>
                            <m:r>
                              <a:rPr lang="en-US" sz="1100" b="0" i="1" smtClean="0">
                                <a:latin typeface="Cambria Math"/>
                              </a:rPr>
                              <m:t>2329.21</m:t>
                            </m:r>
                          </m:den>
                        </m:f>
                        <m:r>
                          <a:rPr lang="en-US" sz="1100" b="0" i="1" smtClean="0">
                            <a:latin typeface="Cambria Math"/>
                          </a:rPr>
                          <m:t>=3.65%</m:t>
                        </m:r>
                      </m:oMath>
                    </m:oMathPara>
                  </a14:m>
                  <a:endParaRPr lang="en-US" sz="1100" dirty="0">
                    <a:latin typeface="Times New Roman" pitchFamily="18" charset="0"/>
                    <a:cs typeface="Times New Roman" pitchFamily="18"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670560" y="5943600"/>
                  <a:ext cx="3733800" cy="460960"/>
                </a:xfrm>
                <a:prstGeom prst="rect">
                  <a:avLst/>
                </a:prstGeom>
                <a:blipFill rotWithShape="1">
                  <a:blip r:embed="rId5"/>
                  <a:stretch>
                    <a:fillRect/>
                  </a:stretch>
                </a:blipFill>
              </p:spPr>
              <p:txBody>
                <a:bodyPr/>
                <a:lstStyle/>
                <a:p>
                  <a:r>
                    <a:rPr lang="en-US">
                      <a:noFill/>
                    </a:rPr>
                    <a:t> </a:t>
                  </a:r>
                </a:p>
              </p:txBody>
            </p:sp>
          </mc:Fallback>
        </mc:AlternateContent>
      </p:grpSp>
      <p:graphicFrame>
        <p:nvGraphicFramePr>
          <p:cNvPr id="5" name="Table 4"/>
          <p:cNvGraphicFramePr>
            <a:graphicFrameLocks noGrp="1"/>
          </p:cNvGraphicFramePr>
          <p:nvPr>
            <p:extLst>
              <p:ext uri="{D42A27DB-BD31-4B8C-83A1-F6EECF244321}">
                <p14:modId xmlns:p14="http://schemas.microsoft.com/office/powerpoint/2010/main" val="2128608097"/>
              </p:ext>
            </p:extLst>
          </p:nvPr>
        </p:nvGraphicFramePr>
        <p:xfrm>
          <a:off x="6019800" y="5060267"/>
          <a:ext cx="1658620" cy="730659"/>
        </p:xfrm>
        <a:graphic>
          <a:graphicData uri="http://schemas.openxmlformats.org/drawingml/2006/table">
            <a:tbl>
              <a:tblPr/>
              <a:tblGrid>
                <a:gridCol w="932974"/>
                <a:gridCol w="725646"/>
              </a:tblGrid>
              <a:tr h="243553">
                <a:tc>
                  <a:txBody>
                    <a:bodyPr/>
                    <a:lstStyle/>
                    <a:p>
                      <a:pPr algn="l" fontAlgn="b"/>
                      <a:r>
                        <a:rPr lang="en-US" sz="1100" b="0" i="0" u="none" strike="noStrike" dirty="0">
                          <a:solidFill>
                            <a:srgbClr val="000000"/>
                          </a:solidFill>
                          <a:effectLst/>
                          <a:latin typeface="Calibri"/>
                        </a:rPr>
                        <a:t>P (kWh-</a:t>
                      </a:r>
                      <a:r>
                        <a:rPr lang="en-US" sz="1100" b="0" i="0" u="none" strike="noStrike" dirty="0" err="1">
                          <a:solidFill>
                            <a:srgbClr val="000000"/>
                          </a:solidFill>
                          <a:effectLst/>
                          <a:latin typeface="Calibri"/>
                        </a:rPr>
                        <a:t>hr</a:t>
                      </a:r>
                      <a:r>
                        <a:rPr lang="en-US" sz="1100" b="0" i="0" u="none" strike="noStrike" dirty="0">
                          <a:solidFill>
                            <a:srgbClr val="000000"/>
                          </a:solidFill>
                          <a:effectLst/>
                          <a:latin typeface="Calibri"/>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a:solidFill>
                            <a:srgbClr val="000000"/>
                          </a:solidFill>
                          <a:effectLst/>
                          <a:latin typeface="Calibri"/>
                        </a:rPr>
                        <a:t>        38,655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3553">
                <a:tc>
                  <a:txBody>
                    <a:bodyPr/>
                    <a:lstStyle/>
                    <a:p>
                      <a:pPr algn="l" fontAlgn="b"/>
                      <a:r>
                        <a:rPr lang="en-US" sz="1100" b="0" i="0" u="none" strike="noStrike" dirty="0">
                          <a:solidFill>
                            <a:srgbClr val="000000"/>
                          </a:solidFill>
                          <a:effectLst/>
                          <a:latin typeface="Calibri"/>
                        </a:rPr>
                        <a:t>Q(</a:t>
                      </a:r>
                      <a:r>
                        <a:rPr lang="en-US" sz="1100" b="0" i="0" u="none" strike="noStrike" dirty="0" err="1">
                          <a:solidFill>
                            <a:srgbClr val="000000"/>
                          </a:solidFill>
                          <a:effectLst/>
                          <a:latin typeface="Calibri"/>
                        </a:rPr>
                        <a:t>kVAR-hr</a:t>
                      </a:r>
                      <a:r>
                        <a:rPr lang="en-US" sz="1100" b="0" i="0" u="none" strike="noStrike" dirty="0">
                          <a:solidFill>
                            <a:srgbClr val="000000"/>
                          </a:solidFill>
                          <a:effectLst/>
                          <a:latin typeface="Calibri"/>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7,067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3553">
                <a:tc>
                  <a:txBody>
                    <a:bodyPr/>
                    <a:lstStyle/>
                    <a:p>
                      <a:pPr algn="l" fontAlgn="b"/>
                      <a:r>
                        <a:rPr lang="en-US" sz="1100" b="0" i="0" u="none" strike="noStrike" dirty="0">
                          <a:solidFill>
                            <a:srgbClr val="000000"/>
                          </a:solidFill>
                          <a:effectLst/>
                          <a:latin typeface="Calibri"/>
                        </a:rPr>
                        <a:t>S(KVA-</a:t>
                      </a:r>
                      <a:r>
                        <a:rPr lang="en-US" sz="1100" b="0" i="0" u="none" strike="noStrike" dirty="0" err="1">
                          <a:solidFill>
                            <a:srgbClr val="000000"/>
                          </a:solidFill>
                          <a:effectLst/>
                          <a:latin typeface="Calibri"/>
                        </a:rPr>
                        <a:t>hr</a:t>
                      </a:r>
                      <a:r>
                        <a:rPr lang="en-US" sz="1100" b="0" i="0" u="none" strike="noStrike" dirty="0">
                          <a:solidFill>
                            <a:srgbClr val="000000"/>
                          </a:solidFill>
                          <a:effectLst/>
                          <a:latin typeface="Calibri"/>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a:solidFill>
                            <a:srgbClr val="000000"/>
                          </a:solidFill>
                          <a:effectLst/>
                          <a:latin typeface="Calibri"/>
                        </a:rPr>
                        <a:t>        39,337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1" name="TextBox 10"/>
          <p:cNvSpPr txBox="1"/>
          <p:nvPr/>
        </p:nvSpPr>
        <p:spPr>
          <a:xfrm>
            <a:off x="685800" y="1524000"/>
            <a:ext cx="7696200" cy="1200329"/>
          </a:xfrm>
          <a:prstGeom prst="rect">
            <a:avLst/>
          </a:prstGeom>
          <a:noFill/>
        </p:spPr>
        <p:txBody>
          <a:bodyPr wrap="square" rtlCol="0">
            <a:spAutoFit/>
          </a:bodyPr>
          <a:lstStyle/>
          <a:p>
            <a:pPr marL="342900" indent="-342900">
              <a:buFont typeface="Wingdings" pitchFamily="2" charset="2"/>
              <a:buChar char="Ø"/>
            </a:pPr>
            <a:r>
              <a:rPr lang="en-US" dirty="0" smtClean="0">
                <a:latin typeface="Times New Roman" pitchFamily="18" charset="0"/>
                <a:cs typeface="Times New Roman" pitchFamily="18" charset="0"/>
              </a:rPr>
              <a:t>Change the sense node of the regulator from 671 to 632. </a:t>
            </a:r>
          </a:p>
          <a:p>
            <a:pPr marL="800100" lvl="1" indent="-342900">
              <a:buFont typeface="Wingdings" pitchFamily="2" charset="2"/>
              <a:buChar char="Ø"/>
            </a:pPr>
            <a:r>
              <a:rPr lang="en-US" dirty="0" smtClean="0">
                <a:latin typeface="Times New Roman" pitchFamily="18" charset="0"/>
                <a:cs typeface="Times New Roman" pitchFamily="18" charset="0"/>
              </a:rPr>
              <a:t>Using local voltage control only, the voltage at node 671 is not well regulated.</a:t>
            </a:r>
          </a:p>
          <a:p>
            <a:pPr marL="800100" lvl="1" indent="-342900">
              <a:buFont typeface="Wingdings" pitchFamily="2" charset="2"/>
              <a:buChar char="Ø"/>
            </a:pPr>
            <a:r>
              <a:rPr lang="en-US" dirty="0" smtClean="0">
                <a:latin typeface="Times New Roman" pitchFamily="18" charset="0"/>
                <a:cs typeface="Times New Roman" pitchFamily="18" charset="0"/>
              </a:rPr>
              <a:t>The power factor is not maintained. </a:t>
            </a:r>
          </a:p>
        </p:txBody>
      </p:sp>
      <p:pic>
        <p:nvPicPr>
          <p:cNvPr id="5122"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3399" y="4724401"/>
            <a:ext cx="4567467" cy="1275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3224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latin typeface="Times New Roman" pitchFamily="18" charset="0"/>
                <a:cs typeface="Times New Roman" pitchFamily="18" charset="0"/>
              </a:rPr>
              <a:t>Case 3b</a:t>
            </a:r>
            <a:endParaRPr lang="en-US" sz="3200" dirty="0">
              <a:latin typeface="Times New Roman" pitchFamily="18" charset="0"/>
              <a:cs typeface="Times New Roman" pitchFamily="18" charset="0"/>
            </a:endParaRPr>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3200400"/>
            <a:ext cx="4636729" cy="1302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 name="Table 6"/>
          <p:cNvGraphicFramePr>
            <a:graphicFrameLocks noGrp="1"/>
          </p:cNvGraphicFramePr>
          <p:nvPr>
            <p:extLst>
              <p:ext uri="{D42A27DB-BD31-4B8C-83A1-F6EECF244321}">
                <p14:modId xmlns:p14="http://schemas.microsoft.com/office/powerpoint/2010/main" val="2129025607"/>
              </p:ext>
            </p:extLst>
          </p:nvPr>
        </p:nvGraphicFramePr>
        <p:xfrm>
          <a:off x="6172200" y="5181601"/>
          <a:ext cx="1752601" cy="653439"/>
        </p:xfrm>
        <a:graphic>
          <a:graphicData uri="http://schemas.openxmlformats.org/drawingml/2006/table">
            <a:tbl>
              <a:tblPr/>
              <a:tblGrid>
                <a:gridCol w="985838"/>
                <a:gridCol w="766763"/>
              </a:tblGrid>
              <a:tr h="217813">
                <a:tc>
                  <a:txBody>
                    <a:bodyPr/>
                    <a:lstStyle/>
                    <a:p>
                      <a:pPr algn="l" fontAlgn="b"/>
                      <a:r>
                        <a:rPr lang="en-US" sz="1100" b="0" i="0" u="none" strike="noStrike" dirty="0">
                          <a:solidFill>
                            <a:srgbClr val="000000"/>
                          </a:solidFill>
                          <a:effectLst/>
                          <a:latin typeface="Calibri"/>
                        </a:rPr>
                        <a:t>P (kWh-</a:t>
                      </a:r>
                      <a:r>
                        <a:rPr lang="en-US" sz="1100" b="0" i="0" u="none" strike="noStrike" dirty="0" err="1">
                          <a:solidFill>
                            <a:srgbClr val="000000"/>
                          </a:solidFill>
                          <a:effectLst/>
                          <a:latin typeface="Calibri"/>
                        </a:rPr>
                        <a:t>hr</a:t>
                      </a:r>
                      <a:r>
                        <a:rPr lang="en-US" sz="1100" b="0" i="0" u="none" strike="noStrike" dirty="0">
                          <a:solidFill>
                            <a:srgbClr val="000000"/>
                          </a:solidFill>
                          <a:effectLst/>
                          <a:latin typeface="Calibri"/>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38,736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7813">
                <a:tc>
                  <a:txBody>
                    <a:bodyPr/>
                    <a:lstStyle/>
                    <a:p>
                      <a:pPr algn="l" fontAlgn="b"/>
                      <a:r>
                        <a:rPr lang="en-US" sz="1100" b="0" i="0" u="none" strike="noStrike">
                          <a:solidFill>
                            <a:srgbClr val="000000"/>
                          </a:solidFill>
                          <a:effectLst/>
                          <a:latin typeface="Calibri"/>
                        </a:rPr>
                        <a:t>Q(kVAR-hr)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a:solidFill>
                            <a:srgbClr val="000000"/>
                          </a:solidFill>
                          <a:effectLst/>
                          <a:latin typeface="Calibri"/>
                        </a:rPr>
                        <a:t>          1,933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7813">
                <a:tc>
                  <a:txBody>
                    <a:bodyPr/>
                    <a:lstStyle/>
                    <a:p>
                      <a:pPr algn="l" fontAlgn="b"/>
                      <a:r>
                        <a:rPr lang="en-US" sz="1100" b="0" i="0" u="none" strike="noStrike">
                          <a:solidFill>
                            <a:srgbClr val="000000"/>
                          </a:solidFill>
                          <a:effectLst/>
                          <a:latin typeface="Calibri"/>
                        </a:rPr>
                        <a:t>S(KVA-hr)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a:solidFill>
                            <a:srgbClr val="000000"/>
                          </a:solidFill>
                          <a:effectLst/>
                          <a:latin typeface="Calibri"/>
                        </a:rPr>
                        <a:t>        38,878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pSp>
        <p:nvGrpSpPr>
          <p:cNvPr id="8" name="Group 7"/>
          <p:cNvGrpSpPr/>
          <p:nvPr/>
        </p:nvGrpSpPr>
        <p:grpSpPr>
          <a:xfrm>
            <a:off x="5181600" y="3355019"/>
            <a:ext cx="3749040" cy="1379120"/>
            <a:chOff x="670560" y="5025440"/>
            <a:chExt cx="3749040" cy="1379120"/>
          </a:xfrm>
        </p:grpSpPr>
        <mc:AlternateContent xmlns:mc="http://schemas.openxmlformats.org/markup-compatibility/2006" xmlns:a14="http://schemas.microsoft.com/office/drawing/2010/main">
          <mc:Choice Requires="a14">
            <p:sp>
              <p:nvSpPr>
                <p:cNvPr id="9" name="TextBox 8"/>
                <p:cNvSpPr txBox="1"/>
                <p:nvPr/>
              </p:nvSpPr>
              <p:spPr>
                <a:xfrm>
                  <a:off x="685800" y="5025440"/>
                  <a:ext cx="3733800" cy="46096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100" b="0" i="1" smtClean="0">
                            <a:latin typeface="Cambria Math"/>
                          </a:rPr>
                          <m:t>%</m:t>
                        </m:r>
                        <m:r>
                          <a:rPr lang="en-US" sz="1100" b="0" i="1" smtClean="0">
                            <a:latin typeface="Cambria Math"/>
                          </a:rPr>
                          <m:t>𝑉</m:t>
                        </m:r>
                        <m:sSub>
                          <m:sSubPr>
                            <m:ctrlPr>
                              <a:rPr lang="en-US" sz="1100" b="0" i="1" smtClean="0">
                                <a:latin typeface="Cambria Math"/>
                              </a:rPr>
                            </m:ctrlPr>
                          </m:sSubPr>
                          <m:e>
                            <m:r>
                              <a:rPr lang="en-US" sz="1100" b="0" i="1" smtClean="0">
                                <a:latin typeface="Cambria Math"/>
                              </a:rPr>
                              <m:t>𝑅</m:t>
                            </m:r>
                          </m:e>
                          <m:sub>
                            <m:r>
                              <a:rPr lang="en-US" sz="1100" b="0" i="1" smtClean="0">
                                <a:latin typeface="Cambria Math"/>
                              </a:rPr>
                              <m:t>𝐴</m:t>
                            </m:r>
                          </m:sub>
                        </m:sSub>
                        <m:r>
                          <a:rPr lang="en-US" sz="1100" b="0" i="1" smtClean="0">
                            <a:latin typeface="Cambria Math"/>
                          </a:rPr>
                          <m:t>=</m:t>
                        </m:r>
                        <m:f>
                          <m:fPr>
                            <m:ctrlPr>
                              <a:rPr lang="en-US" sz="1100" b="0" i="1" smtClean="0">
                                <a:latin typeface="Cambria Math"/>
                              </a:rPr>
                            </m:ctrlPr>
                          </m:fPr>
                          <m:num>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𝑚𝑖𝑛</m:t>
                                </m:r>
                              </m:sub>
                            </m:sSub>
                            <m:r>
                              <a:rPr lang="en-US" sz="1100" b="0" i="1" smtClean="0">
                                <a:latin typeface="Cambria Math"/>
                              </a:rPr>
                              <m:t>−</m:t>
                            </m:r>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num>
                          <m:den>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den>
                        </m:f>
                        <m:r>
                          <a:rPr lang="en-US" sz="1100" b="0" i="1" smtClean="0">
                            <a:latin typeface="Cambria Math"/>
                          </a:rPr>
                          <m:t>=</m:t>
                        </m:r>
                        <m:f>
                          <m:fPr>
                            <m:ctrlPr>
                              <a:rPr lang="en-US" sz="1100" b="0" i="1" smtClean="0">
                                <a:latin typeface="Cambria Math"/>
                              </a:rPr>
                            </m:ctrlPr>
                          </m:fPr>
                          <m:num>
                            <m:r>
                              <a:rPr lang="en-US" sz="1100" b="0" i="1" smtClean="0">
                                <a:latin typeface="Cambria Math"/>
                              </a:rPr>
                              <m:t>2444.47−2376.00</m:t>
                            </m:r>
                          </m:num>
                          <m:den>
                            <m:r>
                              <a:rPr lang="en-US" sz="1100" b="0" i="1" smtClean="0">
                                <a:latin typeface="Cambria Math"/>
                              </a:rPr>
                              <m:t>2376.00</m:t>
                            </m:r>
                          </m:den>
                        </m:f>
                        <m:r>
                          <a:rPr lang="en-US" sz="1100" b="0" i="1" smtClean="0">
                            <a:latin typeface="Cambria Math"/>
                          </a:rPr>
                          <m:t>=2.88%</m:t>
                        </m:r>
                      </m:oMath>
                    </m:oMathPara>
                  </a14:m>
                  <a:endParaRPr lang="en-US" sz="1100" dirty="0">
                    <a:latin typeface="Times New Roman" pitchFamily="18" charset="0"/>
                    <a:cs typeface="Times New Roman" pitchFamily="18"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685800" y="5025440"/>
                  <a:ext cx="3733800" cy="460960"/>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670560" y="5458684"/>
                  <a:ext cx="3733800" cy="46063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100" b="0" i="1" smtClean="0">
                            <a:latin typeface="Cambria Math"/>
                          </a:rPr>
                          <m:t>%</m:t>
                        </m:r>
                        <m:r>
                          <a:rPr lang="en-US" sz="1100" b="0" i="1" smtClean="0">
                            <a:latin typeface="Cambria Math"/>
                          </a:rPr>
                          <m:t>𝑉</m:t>
                        </m:r>
                        <m:sSub>
                          <m:sSubPr>
                            <m:ctrlPr>
                              <a:rPr lang="en-US" sz="1100" b="0" i="1" smtClean="0">
                                <a:latin typeface="Cambria Math"/>
                              </a:rPr>
                            </m:ctrlPr>
                          </m:sSubPr>
                          <m:e>
                            <m:r>
                              <a:rPr lang="en-US" sz="1100" b="0" i="1" smtClean="0">
                                <a:latin typeface="Cambria Math"/>
                              </a:rPr>
                              <m:t>𝑅</m:t>
                            </m:r>
                          </m:e>
                          <m:sub>
                            <m:r>
                              <a:rPr lang="en-US" sz="1100" b="0" i="1" smtClean="0">
                                <a:latin typeface="Cambria Math"/>
                              </a:rPr>
                              <m:t>𝐵</m:t>
                            </m:r>
                          </m:sub>
                        </m:sSub>
                        <m:r>
                          <a:rPr lang="en-US" sz="1100" b="0" i="1" smtClean="0">
                            <a:latin typeface="Cambria Math"/>
                          </a:rPr>
                          <m:t>=</m:t>
                        </m:r>
                        <m:f>
                          <m:fPr>
                            <m:ctrlPr>
                              <a:rPr lang="en-US" sz="1100" b="0" i="1" smtClean="0">
                                <a:latin typeface="Cambria Math"/>
                              </a:rPr>
                            </m:ctrlPr>
                          </m:fPr>
                          <m:num>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𝑚𝑖𝑛</m:t>
                                </m:r>
                              </m:sub>
                            </m:sSub>
                            <m:r>
                              <a:rPr lang="en-US" sz="1100" b="0" i="1" smtClean="0">
                                <a:latin typeface="Cambria Math"/>
                              </a:rPr>
                              <m:t>−</m:t>
                            </m:r>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num>
                          <m:den>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den>
                        </m:f>
                        <m:r>
                          <a:rPr lang="en-US" sz="1100" b="0" i="1" smtClean="0">
                            <a:latin typeface="Cambria Math"/>
                          </a:rPr>
                          <m:t>=</m:t>
                        </m:r>
                        <m:f>
                          <m:fPr>
                            <m:ctrlPr>
                              <a:rPr lang="en-US" sz="1100" b="0" i="1" smtClean="0">
                                <a:latin typeface="Cambria Math"/>
                              </a:rPr>
                            </m:ctrlPr>
                          </m:fPr>
                          <m:num>
                            <m:r>
                              <a:rPr lang="en-US" sz="1100" b="0" i="1" smtClean="0">
                                <a:latin typeface="Cambria Math"/>
                              </a:rPr>
                              <m:t>2429.39−2371.06</m:t>
                            </m:r>
                          </m:num>
                          <m:den>
                            <m:r>
                              <a:rPr lang="en-US" sz="1100" b="0" i="1" smtClean="0">
                                <a:latin typeface="Cambria Math"/>
                              </a:rPr>
                              <m:t>2371.06</m:t>
                            </m:r>
                          </m:den>
                        </m:f>
                        <m:r>
                          <a:rPr lang="en-US" sz="1100" b="0" i="1" smtClean="0">
                            <a:latin typeface="Cambria Math"/>
                          </a:rPr>
                          <m:t>=2.46%</m:t>
                        </m:r>
                      </m:oMath>
                    </m:oMathPara>
                  </a14:m>
                  <a:endParaRPr lang="en-US" sz="1100" dirty="0">
                    <a:latin typeface="Times New Roman" pitchFamily="18" charset="0"/>
                    <a:cs typeface="Times New Roman" pitchFamily="18"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670560" y="5458684"/>
                  <a:ext cx="3733800" cy="460639"/>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670560" y="5943600"/>
                  <a:ext cx="3733800" cy="46096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100" b="0" i="1" smtClean="0">
                            <a:latin typeface="Cambria Math"/>
                          </a:rPr>
                          <m:t>%</m:t>
                        </m:r>
                        <m:r>
                          <a:rPr lang="en-US" sz="1100" b="0" i="1" smtClean="0">
                            <a:latin typeface="Cambria Math"/>
                          </a:rPr>
                          <m:t>𝑉</m:t>
                        </m:r>
                        <m:sSub>
                          <m:sSubPr>
                            <m:ctrlPr>
                              <a:rPr lang="en-US" sz="1100" b="0" i="1" smtClean="0">
                                <a:latin typeface="Cambria Math"/>
                              </a:rPr>
                            </m:ctrlPr>
                          </m:sSubPr>
                          <m:e>
                            <m:r>
                              <a:rPr lang="en-US" sz="1100" b="0" i="1" smtClean="0">
                                <a:latin typeface="Cambria Math"/>
                              </a:rPr>
                              <m:t>𝑅</m:t>
                            </m:r>
                          </m:e>
                          <m:sub>
                            <m:r>
                              <a:rPr lang="en-US" sz="1100" b="0" i="1" smtClean="0">
                                <a:latin typeface="Cambria Math"/>
                              </a:rPr>
                              <m:t>𝐶</m:t>
                            </m:r>
                          </m:sub>
                        </m:sSub>
                        <m:r>
                          <a:rPr lang="en-US" sz="1100" b="0" i="1" smtClean="0">
                            <a:latin typeface="Cambria Math"/>
                          </a:rPr>
                          <m:t>=</m:t>
                        </m:r>
                        <m:f>
                          <m:fPr>
                            <m:ctrlPr>
                              <a:rPr lang="en-US" sz="1100" b="0" i="1" smtClean="0">
                                <a:latin typeface="Cambria Math"/>
                              </a:rPr>
                            </m:ctrlPr>
                          </m:fPr>
                          <m:num>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𝑚𝑖𝑛</m:t>
                                </m:r>
                              </m:sub>
                            </m:sSub>
                            <m:r>
                              <a:rPr lang="en-US" sz="1100" b="0" i="1" smtClean="0">
                                <a:latin typeface="Cambria Math"/>
                              </a:rPr>
                              <m:t>−</m:t>
                            </m:r>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num>
                          <m:den>
                            <m:sSub>
                              <m:sSubPr>
                                <m:ctrlPr>
                                  <a:rPr lang="en-US" sz="1100" b="0" i="1" smtClean="0">
                                    <a:latin typeface="Cambria Math"/>
                                  </a:rPr>
                                </m:ctrlPr>
                              </m:sSubPr>
                              <m:e>
                                <m:r>
                                  <a:rPr lang="en-US" sz="1100" b="0" i="1" smtClean="0">
                                    <a:latin typeface="Cambria Math"/>
                                  </a:rPr>
                                  <m:t>𝑉</m:t>
                                </m:r>
                              </m:e>
                              <m:sub>
                                <m:r>
                                  <a:rPr lang="en-US" sz="1100" b="0" i="1" smtClean="0">
                                    <a:latin typeface="Cambria Math"/>
                                  </a:rPr>
                                  <m:t>𝑝𝑒𝑎𝑘</m:t>
                                </m:r>
                              </m:sub>
                            </m:sSub>
                          </m:den>
                        </m:f>
                        <m:r>
                          <a:rPr lang="en-US" sz="1100" b="0" i="1" smtClean="0">
                            <a:latin typeface="Cambria Math"/>
                          </a:rPr>
                          <m:t>=</m:t>
                        </m:r>
                        <m:f>
                          <m:fPr>
                            <m:ctrlPr>
                              <a:rPr lang="en-US" sz="1100" b="0" i="1" smtClean="0">
                                <a:latin typeface="Cambria Math"/>
                              </a:rPr>
                            </m:ctrlPr>
                          </m:fPr>
                          <m:num>
                            <m:r>
                              <a:rPr lang="en-US" sz="1100" b="0" i="1" smtClean="0">
                                <a:latin typeface="Cambria Math"/>
                              </a:rPr>
                              <m:t>2429.71−2370.37</m:t>
                            </m:r>
                          </m:num>
                          <m:den>
                            <m:r>
                              <a:rPr lang="en-US" sz="1100" b="0" i="1" smtClean="0">
                                <a:latin typeface="Cambria Math"/>
                              </a:rPr>
                              <m:t>2370.37</m:t>
                            </m:r>
                          </m:den>
                        </m:f>
                        <m:r>
                          <a:rPr lang="en-US" sz="1100" b="0" i="1" smtClean="0">
                            <a:latin typeface="Cambria Math"/>
                          </a:rPr>
                          <m:t>=2.50%</m:t>
                        </m:r>
                      </m:oMath>
                    </m:oMathPara>
                  </a14:m>
                  <a:endParaRPr lang="en-US" sz="1100" dirty="0">
                    <a:latin typeface="Times New Roman" pitchFamily="18" charset="0"/>
                    <a:cs typeface="Times New Roman" pitchFamily="18"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670560" y="5943600"/>
                  <a:ext cx="3733800" cy="460960"/>
                </a:xfrm>
                <a:prstGeom prst="rect">
                  <a:avLst/>
                </a:prstGeom>
                <a:blipFill rotWithShape="1">
                  <a:blip r:embed="rId6"/>
                  <a:stretch>
                    <a:fillRect/>
                  </a:stretch>
                </a:blipFill>
              </p:spPr>
              <p:txBody>
                <a:bodyPr/>
                <a:lstStyle/>
                <a:p>
                  <a:r>
                    <a:rPr lang="en-US">
                      <a:noFill/>
                    </a:rPr>
                    <a:t> </a:t>
                  </a:r>
                </a:p>
              </p:txBody>
            </p:sp>
          </mc:Fallback>
        </mc:AlternateContent>
      </p:grpSp>
      <p:sp>
        <p:nvSpPr>
          <p:cNvPr id="12" name="TextBox 11"/>
          <p:cNvSpPr txBox="1"/>
          <p:nvPr/>
        </p:nvSpPr>
        <p:spPr>
          <a:xfrm>
            <a:off x="685800" y="1524000"/>
            <a:ext cx="7696200" cy="1200329"/>
          </a:xfrm>
          <a:prstGeom prst="rect">
            <a:avLst/>
          </a:prstGeom>
          <a:noFill/>
        </p:spPr>
        <p:txBody>
          <a:bodyPr wrap="square" rtlCol="0">
            <a:spAutoFit/>
          </a:bodyPr>
          <a:lstStyle/>
          <a:p>
            <a:pPr marL="342900" indent="-342900">
              <a:buFont typeface="Wingdings" pitchFamily="2" charset="2"/>
              <a:buChar char="Ø"/>
            </a:pPr>
            <a:r>
              <a:rPr lang="en-US" dirty="0" smtClean="0">
                <a:latin typeface="Times New Roman" pitchFamily="18" charset="0"/>
                <a:cs typeface="Times New Roman" pitchFamily="18" charset="0"/>
              </a:rPr>
              <a:t>Implement Volt-VAR control measured at nodes 652 and 680. </a:t>
            </a:r>
          </a:p>
          <a:p>
            <a:pPr marL="800100" lvl="1" indent="-342900">
              <a:buFont typeface="Wingdings" pitchFamily="2" charset="2"/>
              <a:buChar char="Ø"/>
            </a:pPr>
            <a:r>
              <a:rPr lang="en-US" dirty="0" smtClean="0">
                <a:latin typeface="Times New Roman" pitchFamily="18" charset="0"/>
                <a:cs typeface="Times New Roman" pitchFamily="18" charset="0"/>
              </a:rPr>
              <a:t>The voltage at node 671 is better regulated. </a:t>
            </a:r>
          </a:p>
          <a:p>
            <a:pPr marL="800100" lvl="1" indent="-342900">
              <a:buFont typeface="Wingdings" pitchFamily="2" charset="2"/>
              <a:buChar char="Ø"/>
            </a:pPr>
            <a:r>
              <a:rPr lang="en-US" dirty="0" smtClean="0">
                <a:latin typeface="Times New Roman" pitchFamily="18" charset="0"/>
                <a:cs typeface="Times New Roman" pitchFamily="18" charset="0"/>
              </a:rPr>
              <a:t>The power factor is maintained. </a:t>
            </a:r>
          </a:p>
          <a:p>
            <a:pPr marL="800100" lvl="1" indent="-342900">
              <a:buFont typeface="Wingdings" pitchFamily="2" charset="2"/>
              <a:buChar char="Ø"/>
            </a:pPr>
            <a:endParaRPr lang="en-US" dirty="0" smtClean="0">
              <a:latin typeface="Times New Roman" pitchFamily="18" charset="0"/>
              <a:cs typeface="Times New Roman" pitchFamily="18" charset="0"/>
            </a:endParaRPr>
          </a:p>
        </p:txBody>
      </p:sp>
      <p:pic>
        <p:nvPicPr>
          <p:cNvPr id="4101" name="Picture 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7199" y="4800600"/>
            <a:ext cx="4636729" cy="1298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66774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Modified IEEE 13 Node System with Volt-VAR Control</a:t>
            </a:r>
            <a:endParaRPr lang="en-US" dirty="0"/>
          </a:p>
        </p:txBody>
      </p:sp>
      <p:grpSp>
        <p:nvGrpSpPr>
          <p:cNvPr id="4" name="Group 3"/>
          <p:cNvGrpSpPr>
            <a:grpSpLocks/>
          </p:cNvGrpSpPr>
          <p:nvPr/>
        </p:nvGrpSpPr>
        <p:grpSpPr bwMode="auto">
          <a:xfrm>
            <a:off x="1524000" y="2057400"/>
            <a:ext cx="6248400" cy="4343400"/>
            <a:chOff x="0" y="0"/>
            <a:chExt cx="8497603" cy="7084184"/>
          </a:xfrm>
        </p:grpSpPr>
        <p:pic>
          <p:nvPicPr>
            <p:cNvPr id="5" name="Picture 4"/>
            <p:cNvPicPr>
              <a:picLocks noChangeAspect="1" noChangeArrowheads="1"/>
            </p:cNvPicPr>
            <p:nvPr/>
          </p:nvPicPr>
          <p:blipFill>
            <a:blip r:embed="rId2" cstate="print"/>
            <a:srcRect/>
            <a:stretch>
              <a:fillRect/>
            </a:stretch>
          </p:blipFill>
          <p:spPr bwMode="auto">
            <a:xfrm>
              <a:off x="0" y="0"/>
              <a:ext cx="8497603" cy="7084184"/>
            </a:xfrm>
            <a:prstGeom prst="rect">
              <a:avLst/>
            </a:prstGeom>
            <a:noFill/>
            <a:ln w="9525">
              <a:noFill/>
              <a:miter lim="800000"/>
              <a:headEnd/>
              <a:tailEnd/>
            </a:ln>
          </p:spPr>
        </p:pic>
        <p:cxnSp>
          <p:nvCxnSpPr>
            <p:cNvPr id="6" name="Straight Connector 5"/>
            <p:cNvCxnSpPr/>
            <p:nvPr/>
          </p:nvCxnSpPr>
          <p:spPr>
            <a:xfrm rot="5400000">
              <a:off x="8036697" y="4791121"/>
              <a:ext cx="20022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0800000">
              <a:off x="7946920" y="4910303"/>
              <a:ext cx="3512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a:off x="7956415" y="4967510"/>
              <a:ext cx="3418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8036697" y="5067623"/>
              <a:ext cx="20022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5486400" y="6400800"/>
            <a:ext cx="21336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EOL Measurements</a:t>
            </a:r>
            <a:endParaRPr lang="en-US" dirty="0">
              <a:latin typeface="Times New Roman" pitchFamily="18" charset="0"/>
              <a:cs typeface="Times New Roman" pitchFamily="18" charset="0"/>
            </a:endParaRPr>
          </a:p>
        </p:txBody>
      </p:sp>
      <p:cxnSp>
        <p:nvCxnSpPr>
          <p:cNvPr id="12" name="Straight Arrow Connector 11"/>
          <p:cNvCxnSpPr>
            <a:stCxn id="10" idx="1"/>
          </p:cNvCxnSpPr>
          <p:nvPr/>
        </p:nvCxnSpPr>
        <p:spPr>
          <a:xfrm rot="10800000">
            <a:off x="4876800" y="6172200"/>
            <a:ext cx="609600" cy="41326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10" idx="1"/>
          </p:cNvCxnSpPr>
          <p:nvPr/>
        </p:nvCxnSpPr>
        <p:spPr>
          <a:xfrm rot="10800000">
            <a:off x="3276600" y="6172200"/>
            <a:ext cx="2209800" cy="41326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457200" y="2209800"/>
            <a:ext cx="23622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VAR Controlled Link</a:t>
            </a:r>
            <a:endParaRPr lang="en-US" dirty="0">
              <a:latin typeface="Times New Roman" pitchFamily="18" charset="0"/>
              <a:cs typeface="Times New Roman" pitchFamily="18" charset="0"/>
            </a:endParaRPr>
          </a:p>
        </p:txBody>
      </p:sp>
      <p:cxnSp>
        <p:nvCxnSpPr>
          <p:cNvPr id="18" name="Straight Arrow Connector 17"/>
          <p:cNvCxnSpPr>
            <a:stCxn id="17" idx="3"/>
          </p:cNvCxnSpPr>
          <p:nvPr/>
        </p:nvCxnSpPr>
        <p:spPr>
          <a:xfrm>
            <a:off x="2819400" y="2394466"/>
            <a:ext cx="1371600" cy="42493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 name="Slide Number Placeholder 2"/>
          <p:cNvSpPr>
            <a:spLocks noGrp="1"/>
          </p:cNvSpPr>
          <p:nvPr>
            <p:ph type="sldNum" sz="quarter" idx="12"/>
          </p:nvPr>
        </p:nvSpPr>
        <p:spPr/>
        <p:txBody>
          <a:bodyPr/>
          <a:lstStyle/>
          <a:p>
            <a:fld id="{B6F15528-21DE-4FAA-801E-634DDDAF4B2B}" type="slidenum">
              <a:rPr lang="en-US" smtClean="0"/>
              <a:pPr/>
              <a:t>39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par>
                                <p:cTn id="11" presetID="3" presetClass="entr" presetSubtype="1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blinds(horizontal)">
                                      <p:cBhvr>
                                        <p:cTn id="18" dur="500"/>
                                        <p:tgtEl>
                                          <p:spTgt spid="17"/>
                                        </p:tgtEl>
                                      </p:cBhvr>
                                    </p:animEffect>
                                  </p:childTnLst>
                                </p:cTn>
                              </p:par>
                              <p:par>
                                <p:cTn id="19" presetID="3" presetClass="entr" presetSubtype="1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blinds(horizontal)">
                                      <p:cBhvr>
                                        <p:cTn id="2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Traditional Voltage Control Cont.</a:t>
            </a:r>
            <a:br>
              <a:rPr lang="en-US" dirty="0" smtClean="0"/>
            </a:br>
            <a:r>
              <a:rPr lang="en-US" sz="2000" dirty="0" smtClean="0"/>
              <a:t>(Regulators)</a:t>
            </a:r>
            <a:endParaRPr lang="en-US" sz="2000" dirty="0"/>
          </a:p>
        </p:txBody>
      </p:sp>
      <p:sp>
        <p:nvSpPr>
          <p:cNvPr id="3" name="Content Placeholder 2"/>
          <p:cNvSpPr>
            <a:spLocks noGrp="1"/>
          </p:cNvSpPr>
          <p:nvPr>
            <p:ph idx="1"/>
          </p:nvPr>
        </p:nvSpPr>
        <p:spPr>
          <a:xfrm>
            <a:off x="457200" y="1600201"/>
            <a:ext cx="8229600" cy="2286000"/>
          </a:xfrm>
        </p:spPr>
        <p:txBody>
          <a:bodyPr>
            <a:normAutofit/>
          </a:bodyPr>
          <a:lstStyle/>
          <a:p>
            <a:r>
              <a:rPr lang="en-US" sz="2400" dirty="0" smtClean="0"/>
              <a:t>Regulators are often installed at the substation in order to adjust the voltage at the head of the feeder.</a:t>
            </a:r>
            <a:endParaRPr lang="en-US" sz="2400" dirty="0"/>
          </a:p>
        </p:txBody>
      </p:sp>
      <p:pic>
        <p:nvPicPr>
          <p:cNvPr id="1027" name="Picture 3"/>
          <p:cNvPicPr>
            <a:picLocks noChangeAspect="1" noChangeArrowheads="1"/>
          </p:cNvPicPr>
          <p:nvPr/>
        </p:nvPicPr>
        <p:blipFill>
          <a:blip r:embed="rId2" cstate="print"/>
          <a:srcRect/>
          <a:stretch>
            <a:fillRect/>
          </a:stretch>
        </p:blipFill>
        <p:spPr bwMode="auto">
          <a:xfrm>
            <a:off x="2133600" y="3048000"/>
            <a:ext cx="5033963" cy="263525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Case 1: Local Voltage Control</a:t>
            </a:r>
            <a:endParaRPr lang="en-US" dirty="0"/>
          </a:p>
        </p:txBody>
      </p:sp>
      <p:sp>
        <p:nvSpPr>
          <p:cNvPr id="14" name="Content Placeholder 13"/>
          <p:cNvSpPr>
            <a:spLocks noGrp="1"/>
          </p:cNvSpPr>
          <p:nvPr>
            <p:ph idx="1"/>
          </p:nvPr>
        </p:nvSpPr>
        <p:spPr>
          <a:xfrm>
            <a:off x="457200" y="1600201"/>
            <a:ext cx="8229600" cy="533399"/>
          </a:xfrm>
        </p:spPr>
        <p:txBody>
          <a:bodyPr>
            <a:normAutofit/>
          </a:bodyPr>
          <a:lstStyle/>
          <a:p>
            <a:r>
              <a:rPr lang="en-US" sz="2000" dirty="0" smtClean="0"/>
              <a:t>Voltage at node:671 is controlled by regulator to 2,400V:</a:t>
            </a:r>
            <a:endParaRPr lang="en-US" sz="2000" dirty="0"/>
          </a:p>
        </p:txBody>
      </p:sp>
      <p:pic>
        <p:nvPicPr>
          <p:cNvPr id="63490" name="Picture 2"/>
          <p:cNvPicPr>
            <a:picLocks noChangeAspect="1" noChangeArrowheads="1"/>
          </p:cNvPicPr>
          <p:nvPr/>
        </p:nvPicPr>
        <p:blipFill>
          <a:blip r:embed="rId2" cstate="print"/>
          <a:srcRect/>
          <a:stretch>
            <a:fillRect/>
          </a:stretch>
        </p:blipFill>
        <p:spPr bwMode="auto">
          <a:xfrm>
            <a:off x="1434571" y="2057400"/>
            <a:ext cx="5652029" cy="1664494"/>
          </a:xfrm>
          <a:prstGeom prst="rect">
            <a:avLst/>
          </a:prstGeom>
          <a:noFill/>
          <a:ln w="9525">
            <a:noFill/>
            <a:miter lim="800000"/>
            <a:headEnd/>
            <a:tailEnd/>
          </a:ln>
          <a:effectLst/>
        </p:spPr>
      </p:pic>
      <p:sp>
        <p:nvSpPr>
          <p:cNvPr id="16" name="Content Placeholder 13"/>
          <p:cNvSpPr txBox="1">
            <a:spLocks/>
          </p:cNvSpPr>
          <p:nvPr/>
        </p:nvSpPr>
        <p:spPr>
          <a:xfrm>
            <a:off x="533400" y="3962400"/>
            <a:ext cx="8229600" cy="5333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Voltage at node:675 is maintained by capacitors:</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pic>
        <p:nvPicPr>
          <p:cNvPr id="63491" name="Picture 3"/>
          <p:cNvPicPr>
            <a:picLocks noChangeAspect="1" noChangeArrowheads="1"/>
          </p:cNvPicPr>
          <p:nvPr/>
        </p:nvPicPr>
        <p:blipFill>
          <a:blip r:embed="rId3" cstate="print"/>
          <a:srcRect/>
          <a:stretch>
            <a:fillRect/>
          </a:stretch>
        </p:blipFill>
        <p:spPr bwMode="auto">
          <a:xfrm>
            <a:off x="1355040" y="4419600"/>
            <a:ext cx="5670344" cy="1676400"/>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Case 1: Local Voltage Control cont.</a:t>
            </a:r>
            <a:endParaRPr lang="en-US" dirty="0"/>
          </a:p>
        </p:txBody>
      </p:sp>
      <p:sp>
        <p:nvSpPr>
          <p:cNvPr id="14" name="Content Placeholder 13"/>
          <p:cNvSpPr>
            <a:spLocks noGrp="1"/>
          </p:cNvSpPr>
          <p:nvPr>
            <p:ph idx="1"/>
          </p:nvPr>
        </p:nvSpPr>
        <p:spPr>
          <a:xfrm>
            <a:off x="457200" y="1600201"/>
            <a:ext cx="8229600" cy="685799"/>
          </a:xfrm>
        </p:spPr>
        <p:txBody>
          <a:bodyPr>
            <a:normAutofit lnSpcReduction="10000"/>
          </a:bodyPr>
          <a:lstStyle/>
          <a:p>
            <a:r>
              <a:rPr lang="en-US" sz="2000" dirty="0" smtClean="0"/>
              <a:t>Voltage is still operated at an upper level.  As a result, there are energy reductions that are not realized.</a:t>
            </a:r>
            <a:endParaRPr lang="en-US" sz="2000" dirty="0"/>
          </a:p>
        </p:txBody>
      </p:sp>
      <p:sp>
        <p:nvSpPr>
          <p:cNvPr id="16" name="Content Placeholder 13"/>
          <p:cNvSpPr txBox="1">
            <a:spLocks/>
          </p:cNvSpPr>
          <p:nvPr/>
        </p:nvSpPr>
        <p:spPr>
          <a:xfrm>
            <a:off x="457200" y="3048000"/>
            <a:ext cx="8229600" cy="5333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Power factor is not</a:t>
            </a:r>
            <a:r>
              <a:rPr kumimoji="0" lang="en-US" sz="2000" b="0" i="0" u="none" strike="noStrike" kern="1200" cap="none" spc="0" normalizeH="0" noProof="0" dirty="0" smtClean="0">
                <a:ln>
                  <a:noFill/>
                </a:ln>
                <a:solidFill>
                  <a:schemeClr val="tx1"/>
                </a:solidFill>
                <a:effectLst/>
                <a:uLnTx/>
                <a:uFillTx/>
                <a:latin typeface="Times New Roman" pitchFamily="18" charset="0"/>
                <a:ea typeface="+mn-ea"/>
                <a:cs typeface="+mn-cs"/>
              </a:rPr>
              <a:t> maintained:</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pic>
        <p:nvPicPr>
          <p:cNvPr id="64516" name="Picture 4"/>
          <p:cNvPicPr>
            <a:picLocks noChangeAspect="1" noChangeArrowheads="1"/>
          </p:cNvPicPr>
          <p:nvPr/>
        </p:nvPicPr>
        <p:blipFill>
          <a:blip r:embed="rId2" cstate="print"/>
          <a:srcRect/>
          <a:stretch>
            <a:fillRect/>
          </a:stretch>
        </p:blipFill>
        <p:spPr bwMode="auto">
          <a:xfrm>
            <a:off x="1066800" y="3886200"/>
            <a:ext cx="7090680" cy="2057400"/>
          </a:xfrm>
          <a:prstGeom prst="rect">
            <a:avLst/>
          </a:prstGeom>
          <a:noFill/>
          <a:ln w="9525">
            <a:noFill/>
            <a:miter lim="800000"/>
            <a:headEnd/>
            <a:tailEnd/>
          </a:ln>
          <a:effectLst/>
        </p:spPr>
      </p:pic>
      <p:pic>
        <p:nvPicPr>
          <p:cNvPr id="64517" name="Picture 5"/>
          <p:cNvPicPr>
            <a:picLocks noChangeAspect="1" noChangeArrowheads="1"/>
          </p:cNvPicPr>
          <p:nvPr/>
        </p:nvPicPr>
        <p:blipFill>
          <a:blip r:embed="rId3" cstate="print"/>
          <a:srcRect/>
          <a:stretch>
            <a:fillRect/>
          </a:stretch>
        </p:blipFill>
        <p:spPr bwMode="auto">
          <a:xfrm>
            <a:off x="3505200" y="2438400"/>
            <a:ext cx="1581150" cy="58102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Case 2: Coordinated Volt/VAR Control</a:t>
            </a:r>
            <a:endParaRPr lang="en-US" dirty="0"/>
          </a:p>
        </p:txBody>
      </p:sp>
      <p:sp>
        <p:nvSpPr>
          <p:cNvPr id="14" name="Content Placeholder 13"/>
          <p:cNvSpPr>
            <a:spLocks noGrp="1"/>
          </p:cNvSpPr>
          <p:nvPr>
            <p:ph idx="1"/>
          </p:nvPr>
        </p:nvSpPr>
        <p:spPr>
          <a:xfrm>
            <a:off x="457200" y="1295400"/>
            <a:ext cx="8229600" cy="609599"/>
          </a:xfrm>
        </p:spPr>
        <p:txBody>
          <a:bodyPr>
            <a:normAutofit/>
          </a:bodyPr>
          <a:lstStyle/>
          <a:p>
            <a:r>
              <a:rPr lang="en-US" sz="2000" dirty="0" smtClean="0"/>
              <a:t>Voltage is regulated at remote nodes 652 and 680, to a values of 2,200V:</a:t>
            </a:r>
            <a:endParaRPr lang="en-US" sz="2000" dirty="0"/>
          </a:p>
        </p:txBody>
      </p:sp>
      <p:sp>
        <p:nvSpPr>
          <p:cNvPr id="4" name="Content Placeholder 13"/>
          <p:cNvSpPr txBox="1">
            <a:spLocks/>
          </p:cNvSpPr>
          <p:nvPr/>
        </p:nvSpPr>
        <p:spPr>
          <a:xfrm>
            <a:off x="457200" y="3505200"/>
            <a:ext cx="8229600" cy="6095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Energy consumption</a:t>
            </a:r>
            <a:r>
              <a:rPr kumimoji="0" lang="en-US" sz="2000" b="0" i="0" u="none" strike="noStrike" kern="1200" cap="none" spc="0" normalizeH="0" noProof="0" dirty="0" smtClean="0">
                <a:ln>
                  <a:noFill/>
                </a:ln>
                <a:solidFill>
                  <a:schemeClr val="tx1"/>
                </a:solidFill>
                <a:effectLst/>
                <a:uLnTx/>
                <a:uFillTx/>
                <a:latin typeface="Times New Roman" pitchFamily="18" charset="0"/>
                <a:ea typeface="+mn-ea"/>
                <a:cs typeface="+mn-cs"/>
              </a:rPr>
              <a:t> is reduced:</a:t>
            </a: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 </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
        <p:nvSpPr>
          <p:cNvPr id="5" name="Content Placeholder 13"/>
          <p:cNvSpPr txBox="1">
            <a:spLocks/>
          </p:cNvSpPr>
          <p:nvPr/>
        </p:nvSpPr>
        <p:spPr>
          <a:xfrm>
            <a:off x="457200" y="4495800"/>
            <a:ext cx="8229600" cy="6095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Power factor is maintained</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pic>
        <p:nvPicPr>
          <p:cNvPr id="65538" name="Picture 2"/>
          <p:cNvPicPr>
            <a:picLocks noChangeAspect="1" noChangeArrowheads="1"/>
          </p:cNvPicPr>
          <p:nvPr/>
        </p:nvPicPr>
        <p:blipFill>
          <a:blip r:embed="rId2" cstate="print"/>
          <a:srcRect/>
          <a:stretch>
            <a:fillRect/>
          </a:stretch>
        </p:blipFill>
        <p:spPr bwMode="auto">
          <a:xfrm>
            <a:off x="1828800" y="1676400"/>
            <a:ext cx="5892800" cy="1717707"/>
          </a:xfrm>
          <a:prstGeom prst="rect">
            <a:avLst/>
          </a:prstGeom>
          <a:noFill/>
          <a:ln w="9525">
            <a:noFill/>
            <a:miter lim="800000"/>
            <a:headEnd/>
            <a:tailEnd/>
          </a:ln>
          <a:effectLst/>
        </p:spPr>
      </p:pic>
      <p:pic>
        <p:nvPicPr>
          <p:cNvPr id="65539" name="Picture 3"/>
          <p:cNvPicPr>
            <a:picLocks noChangeAspect="1" noChangeArrowheads="1"/>
          </p:cNvPicPr>
          <p:nvPr/>
        </p:nvPicPr>
        <p:blipFill>
          <a:blip r:embed="rId3" cstate="print"/>
          <a:srcRect/>
          <a:stretch>
            <a:fillRect/>
          </a:stretch>
        </p:blipFill>
        <p:spPr bwMode="auto">
          <a:xfrm>
            <a:off x="3657600" y="3886200"/>
            <a:ext cx="1581150" cy="581025"/>
          </a:xfrm>
          <a:prstGeom prst="rect">
            <a:avLst/>
          </a:prstGeom>
          <a:noFill/>
          <a:ln w="9525">
            <a:noFill/>
            <a:miter lim="800000"/>
            <a:headEnd/>
            <a:tailEnd/>
          </a:ln>
          <a:effectLst/>
        </p:spPr>
      </p:pic>
      <p:pic>
        <p:nvPicPr>
          <p:cNvPr id="65540" name="Picture 4"/>
          <p:cNvPicPr>
            <a:picLocks noChangeAspect="1" noChangeArrowheads="1"/>
          </p:cNvPicPr>
          <p:nvPr/>
        </p:nvPicPr>
        <p:blipFill>
          <a:blip r:embed="rId4" cstate="print"/>
          <a:srcRect/>
          <a:stretch>
            <a:fillRect/>
          </a:stretch>
        </p:blipFill>
        <p:spPr bwMode="auto">
          <a:xfrm>
            <a:off x="1828800" y="5148172"/>
            <a:ext cx="5949926" cy="1709828"/>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42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65539"/>
                                        </p:tgtEl>
                                        <p:attrNameLst>
                                          <p:attrName>style.visibility</p:attrName>
                                        </p:attrNameLst>
                                      </p:cBhvr>
                                      <p:to>
                                        <p:strVal val="visible"/>
                                      </p:to>
                                    </p:set>
                                    <p:animEffect transition="in" filter="blinds(horizontal)">
                                      <p:cBhvr>
                                        <p:cTn id="10" dur="500"/>
                                        <p:tgtEl>
                                          <p:spTgt spid="6553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par>
                                <p:cTn id="16" presetID="3" presetClass="entr" presetSubtype="10" fill="hold" nodeType="withEffect">
                                  <p:stCondLst>
                                    <p:cond delay="0"/>
                                  </p:stCondLst>
                                  <p:childTnLst>
                                    <p:set>
                                      <p:cBhvr>
                                        <p:cTn id="17" dur="1" fill="hold">
                                          <p:stCondLst>
                                            <p:cond delay="0"/>
                                          </p:stCondLst>
                                        </p:cTn>
                                        <p:tgtEl>
                                          <p:spTgt spid="65540"/>
                                        </p:tgtEl>
                                        <p:attrNameLst>
                                          <p:attrName>style.visibility</p:attrName>
                                        </p:attrNameLst>
                                      </p:cBhvr>
                                      <p:to>
                                        <p:strVal val="visible"/>
                                      </p:to>
                                    </p:set>
                                    <p:animEffect transition="in" filter="blinds(horizontal)">
                                      <p:cBhvr>
                                        <p:cTn id="18" dur="500"/>
                                        <p:tgtEl>
                                          <p:spTgt spid="65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Substation and Distribution Automation</a:t>
            </a:r>
            <a:endParaRPr lang="en-US" sz="3600" dirty="0"/>
          </a:p>
        </p:txBody>
      </p:sp>
      <p:sp>
        <p:nvSpPr>
          <p:cNvPr id="3" name="Subtitle 2"/>
          <p:cNvSpPr>
            <a:spLocks noGrp="1"/>
          </p:cNvSpPr>
          <p:nvPr>
            <p:ph type="subTitle" idx="1"/>
          </p:nvPr>
        </p:nvSpPr>
        <p:spPr/>
        <p:txBody>
          <a:bodyPr/>
          <a:lstStyle/>
          <a:p>
            <a:pPr lvl="0"/>
            <a:r>
              <a:rPr lang="en-US" sz="2000" dirty="0" smtClean="0">
                <a:solidFill>
                  <a:prstClr val="black">
                    <a:tint val="75000"/>
                  </a:prstClr>
                </a:solidFill>
                <a:cs typeface="Times New Roman" pitchFamily="18" charset="0"/>
              </a:rPr>
              <a:t>Conclusion of Module 6: Volt-VAR optimization</a:t>
            </a:r>
            <a:endParaRPr lang="en-US" sz="2000" dirty="0">
              <a:solidFill>
                <a:prstClr val="black">
                  <a:tint val="75000"/>
                </a:prstClr>
              </a:solidFill>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27448310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Traditional Voltage Control Cont.</a:t>
            </a:r>
            <a:br>
              <a:rPr lang="en-US" dirty="0" smtClean="0"/>
            </a:br>
            <a:r>
              <a:rPr lang="en-US" sz="2000" dirty="0" smtClean="0"/>
              <a:t>(Regulators)</a:t>
            </a:r>
            <a:endParaRPr lang="en-US" sz="2000" dirty="0"/>
          </a:p>
        </p:txBody>
      </p:sp>
      <p:sp>
        <p:nvSpPr>
          <p:cNvPr id="3" name="Content Placeholder 2"/>
          <p:cNvSpPr>
            <a:spLocks noGrp="1"/>
          </p:cNvSpPr>
          <p:nvPr>
            <p:ph idx="1"/>
          </p:nvPr>
        </p:nvSpPr>
        <p:spPr>
          <a:xfrm>
            <a:off x="457200" y="1600201"/>
            <a:ext cx="8229600" cy="2286000"/>
          </a:xfrm>
        </p:spPr>
        <p:txBody>
          <a:bodyPr>
            <a:normAutofit/>
          </a:bodyPr>
          <a:lstStyle/>
          <a:p>
            <a:r>
              <a:rPr lang="en-US" sz="2400" dirty="0" smtClean="0"/>
              <a:t>In extreme cases a down stream voltage regulator can be installed.</a:t>
            </a:r>
            <a:endParaRPr lang="en-US" sz="2400" dirty="0"/>
          </a:p>
        </p:txBody>
      </p:sp>
      <p:pic>
        <p:nvPicPr>
          <p:cNvPr id="3075" name="Picture 3"/>
          <p:cNvPicPr>
            <a:picLocks noChangeAspect="1" noChangeArrowheads="1"/>
          </p:cNvPicPr>
          <p:nvPr/>
        </p:nvPicPr>
        <p:blipFill>
          <a:blip r:embed="rId2" cstate="print"/>
          <a:srcRect/>
          <a:stretch>
            <a:fillRect/>
          </a:stretch>
        </p:blipFill>
        <p:spPr bwMode="auto">
          <a:xfrm>
            <a:off x="1447800" y="3048000"/>
            <a:ext cx="7134225" cy="24955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Traditional Voltage Control</a:t>
            </a:r>
            <a:br>
              <a:rPr lang="en-US" dirty="0" smtClean="0"/>
            </a:br>
            <a:r>
              <a:rPr lang="en-US" sz="2000" dirty="0" smtClean="0"/>
              <a:t>(Capacitors)</a:t>
            </a:r>
            <a:endParaRPr lang="en-US" sz="2400" dirty="0"/>
          </a:p>
        </p:txBody>
      </p:sp>
      <p:sp>
        <p:nvSpPr>
          <p:cNvPr id="3" name="Content Placeholder 2"/>
          <p:cNvSpPr>
            <a:spLocks noGrp="1"/>
          </p:cNvSpPr>
          <p:nvPr>
            <p:ph idx="1"/>
          </p:nvPr>
        </p:nvSpPr>
        <p:spPr>
          <a:xfrm>
            <a:off x="457200" y="1600201"/>
            <a:ext cx="8229600" cy="2286000"/>
          </a:xfrm>
        </p:spPr>
        <p:txBody>
          <a:bodyPr>
            <a:normAutofit/>
          </a:bodyPr>
          <a:lstStyle/>
          <a:p>
            <a:r>
              <a:rPr lang="en-US" sz="2400" dirty="0" smtClean="0"/>
              <a:t>If the feeder is heavily loaded then a shunt capacitor can be installed to raise the voltage.</a:t>
            </a:r>
          </a:p>
          <a:p>
            <a:r>
              <a:rPr lang="en-US" sz="2400" dirty="0" smtClean="0"/>
              <a:t>This also reduces the reactive power needs of the feeder, reducing losses.</a:t>
            </a:r>
            <a:endParaRPr lang="en-US" sz="2400" dirty="0"/>
          </a:p>
        </p:txBody>
      </p:sp>
      <p:pic>
        <p:nvPicPr>
          <p:cNvPr id="2050" name="Picture 2"/>
          <p:cNvPicPr>
            <a:picLocks noChangeAspect="1" noChangeArrowheads="1"/>
          </p:cNvPicPr>
          <p:nvPr/>
        </p:nvPicPr>
        <p:blipFill>
          <a:blip r:embed="rId2" cstate="print"/>
          <a:srcRect/>
          <a:stretch>
            <a:fillRect/>
          </a:stretch>
        </p:blipFill>
        <p:spPr bwMode="auto">
          <a:xfrm>
            <a:off x="1371600" y="3790950"/>
            <a:ext cx="7048500" cy="23050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Operation of Voltage Control Devices</a:t>
            </a:r>
            <a:endParaRPr lang="en-US" dirty="0"/>
          </a:p>
        </p:txBody>
      </p:sp>
      <p:sp>
        <p:nvSpPr>
          <p:cNvPr id="3" name="Content Placeholder 2"/>
          <p:cNvSpPr>
            <a:spLocks noGrp="1"/>
          </p:cNvSpPr>
          <p:nvPr>
            <p:ph idx="1"/>
          </p:nvPr>
        </p:nvSpPr>
        <p:spPr/>
        <p:txBody>
          <a:bodyPr>
            <a:normAutofit/>
          </a:bodyPr>
          <a:lstStyle/>
          <a:p>
            <a:r>
              <a:rPr lang="en-US" sz="2400" dirty="0" smtClean="0"/>
              <a:t>Voltage control devices, both regulators and shunt capacitors, traditionally have been operated in a stand alone mode.</a:t>
            </a:r>
          </a:p>
          <a:p>
            <a:endParaRPr lang="en-US" sz="2400" dirty="0" smtClean="0"/>
          </a:p>
          <a:p>
            <a:r>
              <a:rPr lang="en-US" sz="2400" dirty="0" smtClean="0"/>
              <a:t>Operation is achieved through manual operation, local set points, and on occasion remote measurements.</a:t>
            </a:r>
          </a:p>
          <a:p>
            <a:endParaRPr lang="en-US" sz="2400" dirty="0" smtClean="0"/>
          </a:p>
          <a:p>
            <a:r>
              <a:rPr lang="en-US" sz="2400" dirty="0" smtClean="0"/>
              <a:t>While the set points may be coordinated, it is a static coordination and does not account for time dependant variations in the system behavior.</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2: Volt-VAR Optimization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contrast to the traditional operational methods, Volt-VAR Optimization controls multiple devices to achieve a global optimum.</a:t>
            </a:r>
          </a:p>
          <a:p>
            <a:endParaRPr lang="en-US" dirty="0"/>
          </a:p>
          <a:p>
            <a:r>
              <a:rPr lang="en-US" dirty="0" smtClean="0"/>
              <a:t>Volt-VAR Optimization, and the associated global optimum(s), exists in many forms.</a:t>
            </a:r>
          </a:p>
          <a:p>
            <a:endParaRPr lang="en-US" dirty="0" smtClean="0"/>
          </a:p>
          <a:p>
            <a:r>
              <a:rPr lang="en-US" dirty="0" smtClean="0"/>
              <a:t>The general principle is to control the voltage and reactive power on a distribution feeder so that load can be managed.</a:t>
            </a:r>
          </a:p>
          <a:p>
            <a:endParaRPr lang="en-US" dirty="0"/>
          </a:p>
          <a:p>
            <a:r>
              <a:rPr lang="en-US" dirty="0" smtClean="0"/>
              <a:t>One example of VVO:</a:t>
            </a:r>
          </a:p>
          <a:p>
            <a:pPr lvl="1"/>
            <a:r>
              <a:rPr lang="en-US" dirty="0" smtClean="0"/>
              <a:t>Voltage optimization involves “flattening” the voltage profile and possibly lowering the level.</a:t>
            </a:r>
          </a:p>
          <a:p>
            <a:pPr lvl="1"/>
            <a:r>
              <a:rPr lang="en-US" dirty="0" smtClean="0"/>
              <a:t>VAR optimization involves controlling the flow of reactive power, which has an impact on voltage.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Volt-VAR Optimization</a:t>
            </a:r>
            <a:endParaRPr lang="en-US" dirty="0"/>
          </a:p>
        </p:txBody>
      </p:sp>
      <p:sp>
        <p:nvSpPr>
          <p:cNvPr id="3" name="Content Placeholder 2"/>
          <p:cNvSpPr>
            <a:spLocks noGrp="1"/>
          </p:cNvSpPr>
          <p:nvPr>
            <p:ph idx="1"/>
          </p:nvPr>
        </p:nvSpPr>
        <p:spPr/>
        <p:txBody>
          <a:bodyPr>
            <a:normAutofit lnSpcReduction="10000"/>
          </a:bodyPr>
          <a:lstStyle/>
          <a:p>
            <a:r>
              <a:rPr lang="en-US" dirty="0" smtClean="0"/>
              <a:t>Voltage Reduction</a:t>
            </a:r>
          </a:p>
          <a:p>
            <a:pPr lvl="1"/>
            <a:r>
              <a:rPr lang="en-US" dirty="0" smtClean="0"/>
              <a:t>When lowering the voltage it is necessary to ensure that the voltage on all points of the system remain within specifications. </a:t>
            </a:r>
          </a:p>
          <a:p>
            <a:pPr lvl="1"/>
            <a:r>
              <a:rPr lang="en-US" dirty="0" smtClean="0"/>
              <a:t>The use of End Of Line (EOL) measurements can help to ensure that voltages at remote points are not too low.</a:t>
            </a:r>
          </a:p>
          <a:p>
            <a:pPr lvl="1"/>
            <a:r>
              <a:rPr lang="en-US" dirty="0" smtClean="0"/>
              <a:t>This is similar to operating a regulator in “REMOTE” except that there can be multiple measurement points.</a:t>
            </a:r>
          </a:p>
          <a:p>
            <a:pPr lvl="1"/>
            <a:endParaRPr lang="en-US" dirty="0" smtClean="0"/>
          </a:p>
          <a:p>
            <a:r>
              <a:rPr lang="en-US" dirty="0" smtClean="0"/>
              <a:t>VAR Optimization</a:t>
            </a:r>
          </a:p>
          <a:p>
            <a:pPr lvl="1"/>
            <a:r>
              <a:rPr lang="en-US" dirty="0" smtClean="0"/>
              <a:t>When capacitors operate based on local readings there is no regard for the rest of the system.</a:t>
            </a:r>
          </a:p>
          <a:p>
            <a:pPr lvl="1"/>
            <a:r>
              <a:rPr lang="en-US" dirty="0" smtClean="0"/>
              <a:t>VAR optimization allows capacitors to work in a coordinate manner to reduce overall reactive power flows, thus reducing system losses.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2334</TotalTime>
  <Words>2639</Words>
  <Application>Microsoft Office PowerPoint</Application>
  <PresentationFormat>On-screen Show (4:3)</PresentationFormat>
  <Paragraphs>370</Paragraphs>
  <Slides>43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45" baseType="lpstr">
      <vt:lpstr>Office Theme</vt:lpstr>
      <vt:lpstr>Equation</vt:lpstr>
      <vt:lpstr>Substation and Distribution Automation</vt:lpstr>
      <vt:lpstr>Module 6 Overview</vt:lpstr>
      <vt:lpstr>Part 1: Traditional Voltage Control</vt:lpstr>
      <vt:lpstr>Traditional Voltage Control Cont. (Regulators)</vt:lpstr>
      <vt:lpstr>Traditional Voltage Control Cont. (Regulators)</vt:lpstr>
      <vt:lpstr>Traditional Voltage Control (Capacitors)</vt:lpstr>
      <vt:lpstr>Operation of Voltage Control Devices</vt:lpstr>
      <vt:lpstr>Part 2: Volt-VAR Optimization</vt:lpstr>
      <vt:lpstr>Volt-VAR Optimization</vt:lpstr>
      <vt:lpstr>Volt-VAR Optimization Cont.</vt:lpstr>
      <vt:lpstr>Borozan, Baran, and Novosel Implementation</vt:lpstr>
      <vt:lpstr>Borozan, Baran, and Novosel Implementation Cont.</vt:lpstr>
      <vt:lpstr>Borozan, Baran, and Novosel VVO Control Strategy</vt:lpstr>
      <vt:lpstr>VVO-Regulators – Voltage Optimization</vt:lpstr>
      <vt:lpstr>VVO-Regulators – Voltage Optimization</vt:lpstr>
      <vt:lpstr>VVO-Regulators – Voltage Optimization</vt:lpstr>
      <vt:lpstr>VVO-Regulators – Voltage Optimization</vt:lpstr>
      <vt:lpstr>VVO-Capacitors – Reactive Power Optimization</vt:lpstr>
      <vt:lpstr>VVO-Capacitors – Reactive Power Optimization</vt:lpstr>
      <vt:lpstr>VVO-Capacitors – Reactive Power Optimization</vt:lpstr>
      <vt:lpstr>Volt-VAR Optimization – Example</vt:lpstr>
      <vt:lpstr>Volt-VAR Optimization Example – Initial Voltages</vt:lpstr>
      <vt:lpstr>Volt-VAR Optimization Example – Condition Evaluation</vt:lpstr>
      <vt:lpstr>Volt-VAR Optimization Example – Corrective Actions</vt:lpstr>
      <vt:lpstr>Volt-VAR Optimization Example – Corrective Actions (continued)</vt:lpstr>
      <vt:lpstr>Volt-VAR Optimization Example – Voltage Result</vt:lpstr>
      <vt:lpstr>Volt-VAR Optimization Example – Reactive Power Values</vt:lpstr>
      <vt:lpstr>Volt-VAR Optimization Example – Reactive Power Correction</vt:lpstr>
      <vt:lpstr>Volt-VAR Optimization Example – Reactive Power Result</vt:lpstr>
      <vt:lpstr>Integrated Volt/VAR Control in Distribution Systems</vt:lpstr>
      <vt:lpstr>Modified IEEE 13 Node System with Volt-VAR Control</vt:lpstr>
      <vt:lpstr>Volt-VAR Examples</vt:lpstr>
      <vt:lpstr>PowerPoint Presentation</vt:lpstr>
      <vt:lpstr>Case 1 (continued)</vt:lpstr>
      <vt:lpstr>Case 2a</vt:lpstr>
      <vt:lpstr>Case 2b</vt:lpstr>
      <vt:lpstr>Case 3a</vt:lpstr>
      <vt:lpstr>Case 3b</vt:lpstr>
      <vt:lpstr>Modified IEEE 13 Node System with Volt-VAR Control</vt:lpstr>
      <vt:lpstr>Case 1: Local Voltage Control</vt:lpstr>
      <vt:lpstr>Case 1: Local Voltage Control cont.</vt:lpstr>
      <vt:lpstr>Case 2: Coordinated Volt/VAR Control</vt:lpstr>
      <vt:lpstr>Substation and Distribution Automation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EE559Z</dc:title>
  <dc:creator>Kevin Schneider</dc:creator>
  <cp:lastModifiedBy>Staff</cp:lastModifiedBy>
  <cp:revision>190</cp:revision>
  <dcterms:created xsi:type="dcterms:W3CDTF">2006-08-16T00:00:00Z</dcterms:created>
  <dcterms:modified xsi:type="dcterms:W3CDTF">2012-01-08T19:18:12Z</dcterms:modified>
</cp:coreProperties>
</file>