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80" r:id="rId3"/>
    <p:sldId id="28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82" r:id="rId14"/>
    <p:sldId id="287" r:id="rId15"/>
    <p:sldId id="285" r:id="rId16"/>
    <p:sldId id="286" r:id="rId17"/>
    <p:sldId id="288" r:id="rId18"/>
    <p:sldId id="283" r:id="rId19"/>
    <p:sldId id="284" r:id="rId20"/>
    <p:sldId id="273" r:id="rId21"/>
    <p:sldId id="275" r:id="rId22"/>
    <p:sldId id="276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8501" r="60126" b="9332"/>
          <a:stretch>
            <a:fillRect/>
          </a:stretch>
        </p:blipFill>
        <p:spPr bwMode="auto">
          <a:xfrm>
            <a:off x="8172450" y="5903913"/>
            <a:ext cx="97155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d3p313\Desktop\academic-signature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6143625"/>
            <a:ext cx="19050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97576-0625-4751-88DA-8FC883A7A3BD}" type="datetimeFigureOut">
              <a:rPr lang="en-US"/>
              <a:pPr>
                <a:defRPr/>
              </a:pPr>
              <a:t>11/29/2011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1EF6B-E170-4932-A66C-B11DE60C1E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84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627F8-2080-48C6-959F-828953E4EAD4}" type="datetimeFigureOut">
              <a:rPr lang="en-US"/>
              <a:pPr>
                <a:defRPr/>
              </a:pPr>
              <a:t>11/29/2011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1BA5B-7730-4338-A929-CCF4E62AD0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6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ACE6E-2FEA-42D8-BF87-87756AADFDAC}" type="datetimeFigureOut">
              <a:rPr lang="en-US"/>
              <a:pPr>
                <a:defRPr/>
              </a:pPr>
              <a:t>11/29/2011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F4CC6-FBC2-401F-B47B-6E15E8F7CD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1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2D1AF-EAED-4268-B8B1-767446E93AD6}" type="datetimeFigureOut">
              <a:rPr lang="en-US"/>
              <a:pPr>
                <a:defRPr/>
              </a:pPr>
              <a:t>11/29/2011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B1BE9-E31B-4FDF-91F5-0AE007E2AB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38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36563-9215-477A-8447-02A2BDA08C69}" type="datetimeFigureOut">
              <a:rPr lang="en-US"/>
              <a:pPr>
                <a:defRPr/>
              </a:pPr>
              <a:t>11/29/2011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E8C36-05B0-4F68-9820-2AAA6625F9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08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B25DE-9810-4F14-93EE-3EC0AD4622D4}" type="datetimeFigureOut">
              <a:rPr lang="en-US"/>
              <a:pPr>
                <a:defRPr/>
              </a:pPr>
              <a:t>11/29/2011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9604B-1444-40E0-B740-98CBDE5012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80243D86-7697-4D1C-B176-EE22A88D4B80}" type="datetimeFigureOut">
              <a:rPr lang="en-US"/>
              <a:pPr>
                <a:defRPr/>
              </a:pPr>
              <a:t>11/29/2011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6F9CB647-E783-4232-BE98-1B8DE0B308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txStyles>
    <p:titleStyle>
      <a:lvl1pPr algn="ctr" rtl="0" fontAlgn="base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Substation and Distribution Automation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smtClean="0"/>
              <a:t>9: Automated Switching and Reconfiguration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Reclosers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Similar </a:t>
            </a:r>
            <a:r>
              <a:rPr lang="en-US" dirty="0"/>
              <a:t>to circuit breakers, but with more complex controls and the option for even more measurement and feedback.</a:t>
            </a:r>
          </a:p>
          <a:p>
            <a:r>
              <a:rPr lang="en-US" dirty="0"/>
              <a:t>Used for protection, especially for fault detection and disconnection.</a:t>
            </a:r>
          </a:p>
          <a:p>
            <a:r>
              <a:rPr lang="en-US" dirty="0" smtClean="0"/>
              <a:t>Trips and recloses to clear temporary faults 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number of tries to reconnect is user configurable, but is typically set for three attempts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4" r="6170" b="22553"/>
          <a:stretch/>
        </p:blipFill>
        <p:spPr>
          <a:xfrm>
            <a:off x="3810000" y="4038600"/>
            <a:ext cx="3352800" cy="25145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9007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Reclosers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development of the Smart Grid, reclosers are starting to incorporate more advanced metering and reporting capabilities.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771650" y="3276600"/>
            <a:ext cx="5848350" cy="3200400"/>
            <a:chOff x="1771650" y="3048000"/>
            <a:chExt cx="6229350" cy="3429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1650" y="3048000"/>
              <a:ext cx="2571750" cy="3429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422900" y="3443862"/>
              <a:ext cx="2946400" cy="22098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cxnSp>
          <p:nvCxnSpPr>
            <p:cNvPr id="8" name="Straight Arrow Connector 7"/>
            <p:cNvCxnSpPr>
              <a:endCxn id="6" idx="2"/>
            </p:cNvCxnSpPr>
            <p:nvPr/>
          </p:nvCxnSpPr>
          <p:spPr>
            <a:xfrm flipV="1">
              <a:off x="3200400" y="4548762"/>
              <a:ext cx="2590800" cy="101383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8605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Sectionalizers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</a:t>
            </a:r>
            <a:r>
              <a:rPr lang="en-US" dirty="0"/>
              <a:t>to circuit breakers, but can not break fault current and </a:t>
            </a:r>
            <a:r>
              <a:rPr lang="en-US" dirty="0" smtClean="0"/>
              <a:t>have </a:t>
            </a:r>
            <a:r>
              <a:rPr lang="en-US" dirty="0"/>
              <a:t>more complex controls.</a:t>
            </a:r>
          </a:p>
          <a:p>
            <a:r>
              <a:rPr lang="en-US" dirty="0"/>
              <a:t>Used in conjunction with a recloser. 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recloser breaks the fault current, </a:t>
            </a:r>
            <a:r>
              <a:rPr lang="en-US" dirty="0" smtClean="0"/>
              <a:t>the </a:t>
            </a:r>
            <a:r>
              <a:rPr lang="en-US" dirty="0"/>
              <a:t>sectionalizer disconnects the faulted section from the feeder and the recloser reconnects the rest of the feeder to power</a:t>
            </a:r>
            <a:r>
              <a:rPr lang="en-US" dirty="0" smtClean="0"/>
              <a:t>.</a:t>
            </a:r>
          </a:p>
          <a:p>
            <a:r>
              <a:rPr lang="en-US" dirty="0"/>
              <a:t>With the development of the Smart Grid, sectionalizers are starting to incorporate more advanced metering and reporting capabilities.</a:t>
            </a:r>
            <a:r>
              <a:rPr lang="en-US" sz="1500" dirty="0"/>
              <a:t> 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77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-80" charset="0"/>
                <a:cs typeface="Times New Roman" pitchFamily="-80" charset="0"/>
              </a:rPr>
              <a:t>Part 2: Protection Schemes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individual protection devices in the previous section can be combined into various protection schemes.</a:t>
            </a:r>
          </a:p>
          <a:p>
            <a:r>
              <a:rPr lang="en-US" dirty="0"/>
              <a:t>W</a:t>
            </a:r>
            <a:r>
              <a:rPr lang="en-US" dirty="0" smtClean="0"/>
              <a:t>hen the power flow is radial then the schemes are relatively simple, but bidirectional power flows can complicate protection schemes.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5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Overcurrent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Most common protection scheme in distribution substations is over current protection for prevention against feeder faults.</a:t>
            </a:r>
          </a:p>
          <a:p>
            <a:r>
              <a:rPr lang="en-US" dirty="0"/>
              <a:t>The figure shows the co-ordination between different instantaneous tripping elements in the substation.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322497"/>
            <a:ext cx="4038600" cy="308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943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Differential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79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Transformer Differential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43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Zone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097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-80" charset="0"/>
                <a:cs typeface="Times New Roman" pitchFamily="-80" charset="0"/>
              </a:rPr>
              <a:t>Part </a:t>
            </a:r>
            <a:r>
              <a:rPr lang="en-US" dirty="0">
                <a:latin typeface="Times New Roman" pitchFamily="-80" charset="0"/>
                <a:cs typeface="Times New Roman" pitchFamily="-80" charset="0"/>
              </a:rPr>
              <a:t>3</a:t>
            </a:r>
            <a:r>
              <a:rPr lang="en-US" dirty="0" smtClean="0">
                <a:latin typeface="Times New Roman" pitchFamily="-80" charset="0"/>
                <a:cs typeface="Times New Roman" pitchFamily="-80" charset="0"/>
              </a:rPr>
              <a:t>: Reconfiguration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-80" charset="0"/>
                <a:cs typeface="Times New Roman" pitchFamily="-80" charset="0"/>
              </a:rPr>
              <a:t>Part 4: Switching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36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9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</a:t>
            </a:r>
            <a:r>
              <a:rPr lang="en-US" dirty="0"/>
              <a:t>1</a:t>
            </a:r>
            <a:r>
              <a:rPr lang="en-US" dirty="0" smtClean="0"/>
              <a:t>: Switching and protective devices</a:t>
            </a:r>
          </a:p>
          <a:p>
            <a:endParaRPr lang="en-US" dirty="0" smtClean="0"/>
          </a:p>
          <a:p>
            <a:r>
              <a:rPr lang="en-US" dirty="0" smtClean="0"/>
              <a:t>Part 2: Protection schemes</a:t>
            </a:r>
          </a:p>
          <a:p>
            <a:endParaRPr lang="en-US" dirty="0" smtClean="0"/>
          </a:p>
          <a:p>
            <a:r>
              <a:rPr lang="en-US" dirty="0" smtClean="0"/>
              <a:t>Part 3: Reconfiguration</a:t>
            </a:r>
          </a:p>
          <a:p>
            <a:endParaRPr lang="en-US" dirty="0"/>
          </a:p>
          <a:p>
            <a:r>
              <a:rPr lang="en-US" dirty="0" smtClean="0"/>
              <a:t>Part 4: Switching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6"/>
    </mc:Choice>
    <mc:Fallback xmlns="">
      <p:transition spd="slow" advTm="2756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0"/>
            <a:ext cx="4876800" cy="1143000"/>
          </a:xfrm>
        </p:spPr>
        <p:txBody>
          <a:bodyPr/>
          <a:lstStyle/>
          <a:p>
            <a:r>
              <a:rPr lang="en-US" dirty="0" smtClean="0"/>
              <a:t>Example Scenario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6"/>
          <a:stretch/>
        </p:blipFill>
        <p:spPr>
          <a:xfrm>
            <a:off x="246781" y="344553"/>
            <a:ext cx="4325219" cy="6056247"/>
          </a:xfrm>
        </p:spPr>
      </p:pic>
      <p:sp>
        <p:nvSpPr>
          <p:cNvPr id="5" name="Rectangle 4"/>
          <p:cNvSpPr/>
          <p:nvPr/>
        </p:nvSpPr>
        <p:spPr>
          <a:xfrm>
            <a:off x="4800600" y="1073289"/>
            <a:ext cx="4038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Fault on line 711-741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recloser between nodes 730 and 709 opens.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sectionalizer between nodes 738 and 711 opens and disconnects the fault.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sectionalizer between nodes 708 and 733 remains closed as it delays long enough to let the downstream sectionalizer open first.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recloser closes and the fault is disconnected from the system.</a:t>
            </a:r>
          </a:p>
        </p:txBody>
      </p:sp>
      <p:sp>
        <p:nvSpPr>
          <p:cNvPr id="8" name="Down Arrow 7"/>
          <p:cNvSpPr/>
          <p:nvPr/>
        </p:nvSpPr>
        <p:spPr>
          <a:xfrm rot="2197378">
            <a:off x="3571987" y="4884468"/>
            <a:ext cx="297985" cy="822739"/>
          </a:xfrm>
          <a:prstGeom prst="downArrow">
            <a:avLst>
              <a:gd name="adj1" fmla="val 26453"/>
              <a:gd name="adj2" fmla="val 69143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6172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 37 Node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800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0"/>
            <a:ext cx="4876800" cy="1143000"/>
          </a:xfrm>
        </p:spPr>
        <p:txBody>
          <a:bodyPr/>
          <a:lstStyle/>
          <a:p>
            <a:r>
              <a:rPr lang="en-US" dirty="0" smtClean="0"/>
              <a:t>Example Scenario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6"/>
          <a:stretch/>
        </p:blipFill>
        <p:spPr>
          <a:xfrm>
            <a:off x="304800" y="501992"/>
            <a:ext cx="4267200" cy="5975008"/>
          </a:xfrm>
        </p:spPr>
      </p:pic>
      <p:sp>
        <p:nvSpPr>
          <p:cNvPr id="5" name="Rectangle 4"/>
          <p:cNvSpPr/>
          <p:nvPr/>
        </p:nvSpPr>
        <p:spPr>
          <a:xfrm>
            <a:off x="4572000" y="1143000"/>
            <a:ext cx="4495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Fault on line 710-735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recloser between nodes 730 and 709 opens.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sectionalizer between nodes 708 and 733 remains closed as it delays long enough to let the downstream sectionalizer open first.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sectionalizer between nodes 738 and 711 does not open as it does not sense fault current.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recloser closes, but there is still a fault and opens again.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sectionalizer between nodes 708 and 733 opens and disconnects the fault.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recloser closes and the fault is disconnected from the system.</a:t>
            </a:r>
          </a:p>
        </p:txBody>
      </p:sp>
      <p:sp>
        <p:nvSpPr>
          <p:cNvPr id="6" name="Down Arrow 5"/>
          <p:cNvSpPr/>
          <p:nvPr/>
        </p:nvSpPr>
        <p:spPr>
          <a:xfrm rot="15681868">
            <a:off x="186177" y="5298160"/>
            <a:ext cx="297985" cy="517939"/>
          </a:xfrm>
          <a:prstGeom prst="downArrow">
            <a:avLst>
              <a:gd name="adj1" fmla="val 26453"/>
              <a:gd name="adj2" fmla="val 69143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6172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 37 Node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995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0"/>
            <a:ext cx="4876800" cy="1143000"/>
          </a:xfrm>
        </p:spPr>
        <p:txBody>
          <a:bodyPr/>
          <a:lstStyle/>
          <a:p>
            <a:r>
              <a:rPr lang="en-US" dirty="0" smtClean="0"/>
              <a:t>Example Scenario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6"/>
          <a:stretch/>
        </p:blipFill>
        <p:spPr>
          <a:xfrm>
            <a:off x="246781" y="344553"/>
            <a:ext cx="4325219" cy="6056247"/>
          </a:xfrm>
        </p:spPr>
      </p:pic>
      <p:sp>
        <p:nvSpPr>
          <p:cNvPr id="5" name="Rectangle 4"/>
          <p:cNvSpPr/>
          <p:nvPr/>
        </p:nvSpPr>
        <p:spPr>
          <a:xfrm>
            <a:off x="4724400" y="1061621"/>
            <a:ext cx="4267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Fault on line 775-709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Assume no protection on the transformer.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The recloser between nodes 730 and 709 opens.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The recloser closes, but there is still a fault and opens again.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The recloser closes, but there is still a fault and opens again.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The recloser closes, but there is still a fault and stays open.  The recloser has now disconnected the fault from the system.</a:t>
            </a:r>
            <a:endParaRPr lang="en-US" sz="24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8" name="Down Arrow 7"/>
          <p:cNvSpPr/>
          <p:nvPr/>
        </p:nvSpPr>
        <p:spPr>
          <a:xfrm rot="7153161">
            <a:off x="2416365" y="4262876"/>
            <a:ext cx="297985" cy="822739"/>
          </a:xfrm>
          <a:prstGeom prst="downArrow">
            <a:avLst>
              <a:gd name="adj1" fmla="val 26453"/>
              <a:gd name="adj2" fmla="val 69143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6172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 37 Node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475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0"/>
            <a:ext cx="4876800" cy="1143000"/>
          </a:xfrm>
        </p:spPr>
        <p:txBody>
          <a:bodyPr/>
          <a:lstStyle/>
          <a:p>
            <a:r>
              <a:rPr lang="en-US" dirty="0" smtClean="0"/>
              <a:t>Example Scenario 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6"/>
          <a:stretch/>
        </p:blipFill>
        <p:spPr>
          <a:xfrm>
            <a:off x="246781" y="344553"/>
            <a:ext cx="4325219" cy="6056247"/>
          </a:xfrm>
        </p:spPr>
      </p:pic>
      <p:sp>
        <p:nvSpPr>
          <p:cNvPr id="5" name="Rectangle 4"/>
          <p:cNvSpPr/>
          <p:nvPr/>
        </p:nvSpPr>
        <p:spPr>
          <a:xfrm>
            <a:off x="4800600" y="1073289"/>
            <a:ext cx="4038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Fault on line 705-712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fuse between nodes 702 and 705 blows and removes the fault from the system.</a:t>
            </a:r>
          </a:p>
        </p:txBody>
      </p:sp>
      <p:sp>
        <p:nvSpPr>
          <p:cNvPr id="8" name="Down Arrow 7"/>
          <p:cNvSpPr/>
          <p:nvPr/>
        </p:nvSpPr>
        <p:spPr>
          <a:xfrm rot="19650586">
            <a:off x="840849" y="661920"/>
            <a:ext cx="297985" cy="822739"/>
          </a:xfrm>
          <a:prstGeom prst="downArrow">
            <a:avLst>
              <a:gd name="adj1" fmla="val 26453"/>
              <a:gd name="adj2" fmla="val 69143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1584" y="6183297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 37 Node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321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Scenario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smtClean="0"/>
              <a:t>Example Scenarios 1-3, </a:t>
            </a:r>
            <a:r>
              <a:rPr lang="en-US" dirty="0"/>
              <a:t>a crew is dispatched to clear the </a:t>
            </a:r>
            <a:r>
              <a:rPr lang="en-US" dirty="0" smtClean="0"/>
              <a:t>fault.</a:t>
            </a:r>
          </a:p>
          <a:p>
            <a:pPr lvl="1"/>
            <a:r>
              <a:rPr lang="en-US" sz="2400" dirty="0" smtClean="0"/>
              <a:t>The protective </a:t>
            </a:r>
            <a:r>
              <a:rPr lang="en-US" sz="2400" dirty="0"/>
              <a:t>devices are </a:t>
            </a:r>
            <a:r>
              <a:rPr lang="en-US" sz="2400" dirty="0" smtClean="0"/>
              <a:t>reset </a:t>
            </a:r>
            <a:r>
              <a:rPr lang="en-US" sz="2400" dirty="0"/>
              <a:t>either remotely or locally.  </a:t>
            </a:r>
            <a:endParaRPr lang="en-US" sz="2400" dirty="0" smtClean="0"/>
          </a:p>
          <a:p>
            <a:pPr lvl="1"/>
            <a:endParaRPr lang="en-US" dirty="0"/>
          </a:p>
          <a:p>
            <a:r>
              <a:rPr lang="en-US" dirty="0" smtClean="0"/>
              <a:t>In Example Scenario 4, </a:t>
            </a:r>
            <a:r>
              <a:rPr lang="en-US" dirty="0"/>
              <a:t>a crew is dispatched to clear the fault </a:t>
            </a:r>
            <a:endParaRPr lang="en-US" dirty="0" smtClean="0"/>
          </a:p>
          <a:p>
            <a:pPr lvl="1"/>
            <a:r>
              <a:rPr lang="en-US" sz="2400" dirty="0" smtClean="0"/>
              <a:t>The fuse is replaced.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33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9 Concluding Comments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143" y="1295400"/>
            <a:ext cx="8612457" cy="4953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sz="2200" dirty="0" smtClean="0"/>
              <a:t>1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sz="2200" dirty="0" smtClean="0"/>
              <a:t>2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sz="2200" dirty="0" smtClean="0"/>
              <a:t>3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sz="2200" dirty="0" smtClean="0"/>
              <a:t>4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90145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-80" charset="0"/>
                <a:cs typeface="Times New Roman" pitchFamily="-80" charset="0"/>
              </a:rPr>
              <a:t>Part 1: Switching and Protective Devices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C:\PNNL Work\Current Projects\FOA-152 WSU\Photos\Reclosers\IMG_0126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348706"/>
            <a:ext cx="40386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NNL Work\Current Projects\FOA-152 WSU\Photos\Switches\Switch 26 kV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48706"/>
            <a:ext cx="40386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82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and Protective Devices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Switches</a:t>
            </a:r>
          </a:p>
          <a:p>
            <a:r>
              <a:rPr lang="en-US" dirty="0" smtClean="0"/>
              <a:t>Circuit Breakers</a:t>
            </a:r>
          </a:p>
          <a:p>
            <a:r>
              <a:rPr lang="en-US" dirty="0" smtClean="0"/>
              <a:t>Fuses</a:t>
            </a:r>
            <a:endParaRPr lang="en-US" dirty="0"/>
          </a:p>
          <a:p>
            <a:r>
              <a:rPr lang="en-US" dirty="0"/>
              <a:t>Reclosers</a:t>
            </a:r>
          </a:p>
          <a:p>
            <a:r>
              <a:rPr lang="en-US" dirty="0"/>
              <a:t>Sectionalizers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5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3886200" cy="1676400"/>
          </a:xfrm>
        </p:spPr>
        <p:txBody>
          <a:bodyPr/>
          <a:lstStyle/>
          <a:p>
            <a:r>
              <a:rPr lang="en-US" dirty="0"/>
              <a:t>Switches are simple devices that typically do not have any controls or communication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44" t="10922" b="3546"/>
          <a:stretch/>
        </p:blipFill>
        <p:spPr>
          <a:xfrm>
            <a:off x="4343400" y="1447800"/>
            <a:ext cx="4427706" cy="30134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6" t="11631" r="12553"/>
          <a:stretch/>
        </p:blipFill>
        <p:spPr>
          <a:xfrm>
            <a:off x="533400" y="3962400"/>
            <a:ext cx="3009090" cy="25893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3959556" y="4921348"/>
            <a:ext cx="4955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switch can not break fault current.</a:t>
            </a:r>
          </a:p>
        </p:txBody>
      </p:sp>
    </p:spTree>
    <p:extLst>
      <p:ext uri="{BB962C8B-B14F-4D97-AF65-F5344CB8AC3E}">
        <p14:creationId xmlns:p14="http://schemas.microsoft.com/office/powerpoint/2010/main" val="408972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724400" cy="4525963"/>
          </a:xfrm>
        </p:spPr>
        <p:txBody>
          <a:bodyPr/>
          <a:lstStyle/>
          <a:p>
            <a:r>
              <a:rPr lang="en-US" dirty="0"/>
              <a:t>Used to: </a:t>
            </a:r>
          </a:p>
          <a:p>
            <a:pPr lvl="1"/>
            <a:r>
              <a:rPr lang="en-US" dirty="0"/>
              <a:t>Disconnect portions of a feeder or equipment </a:t>
            </a:r>
          </a:p>
          <a:p>
            <a:pPr lvl="1"/>
            <a:r>
              <a:rPr lang="en-US" dirty="0"/>
              <a:t>Reconfigure the feeder</a:t>
            </a:r>
          </a:p>
          <a:p>
            <a:pPr lvl="1"/>
            <a:r>
              <a:rPr lang="en-US" dirty="0"/>
              <a:t>Bypass portions of a feeder or equipment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8" b="23262"/>
          <a:stretch/>
        </p:blipFill>
        <p:spPr>
          <a:xfrm>
            <a:off x="5772150" y="1066800"/>
            <a:ext cx="2667000" cy="33293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3543300"/>
            <a:ext cx="4114800" cy="3086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5067300" y="4770256"/>
            <a:ext cx="4076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Portions of the feeder or equipment may be disconnected and taken out of service for maintenance or repair. </a:t>
            </a:r>
          </a:p>
        </p:txBody>
      </p:sp>
    </p:spTree>
    <p:extLst>
      <p:ext uri="{BB962C8B-B14F-4D97-AF65-F5344CB8AC3E}">
        <p14:creationId xmlns:p14="http://schemas.microsoft.com/office/powerpoint/2010/main" val="201514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Protection device </a:t>
            </a:r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to break fault </a:t>
            </a:r>
            <a:r>
              <a:rPr lang="en-US" dirty="0" smtClean="0"/>
              <a:t>current.</a:t>
            </a:r>
          </a:p>
          <a:p>
            <a:r>
              <a:rPr lang="en-US" dirty="0" smtClean="0"/>
              <a:t>Removes </a:t>
            </a:r>
            <a:r>
              <a:rPr lang="en-US" dirty="0"/>
              <a:t>faulted </a:t>
            </a:r>
            <a:r>
              <a:rPr lang="en-US" dirty="0" smtClean="0"/>
              <a:t>sections of a feeder from the system.</a:t>
            </a:r>
            <a:endParaRPr lang="en-US" dirty="0"/>
          </a:p>
          <a:p>
            <a:r>
              <a:rPr lang="en-US" dirty="0"/>
              <a:t>Need to be manually replaced </a:t>
            </a:r>
            <a:r>
              <a:rPr lang="en-US" dirty="0" smtClean="0"/>
              <a:t>because </a:t>
            </a:r>
            <a:r>
              <a:rPr lang="en-US" dirty="0"/>
              <a:t>the fuse sacrifices itself to protect the feeder and its components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Fuse designed to ‘blow’ within specified time for given value of fault current. 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Types of fuses?– distribution cut-outs, power fuses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8" r="10531"/>
          <a:stretch/>
        </p:blipFill>
        <p:spPr>
          <a:xfrm>
            <a:off x="4892387" y="1600200"/>
            <a:ext cx="3550225" cy="4525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5026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Similar </a:t>
            </a:r>
            <a:r>
              <a:rPr lang="en-US" dirty="0"/>
              <a:t>to switches, but have the ability to break fault current and work autonomously.</a:t>
            </a:r>
          </a:p>
          <a:p>
            <a:r>
              <a:rPr lang="en-US" dirty="0"/>
              <a:t>Do not need to be replaced like fuses and can generally be reset/closed.</a:t>
            </a:r>
          </a:p>
          <a:p>
            <a:r>
              <a:rPr lang="en-US" dirty="0"/>
              <a:t>Typically used for protection rather than a simple disconnect.</a:t>
            </a:r>
          </a:p>
          <a:p>
            <a:r>
              <a:rPr lang="en-US" dirty="0"/>
              <a:t>Older models don’t have communications or complex controls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210050"/>
            <a:ext cx="3124200" cy="2343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181475"/>
            <a:ext cx="3200400" cy="2400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0047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Newer models have the option to have communications and more complex controls.</a:t>
            </a:r>
          </a:p>
          <a:p>
            <a:r>
              <a:rPr lang="en-US" dirty="0"/>
              <a:t>Given the ability to control remotely and provide feedback to the control center, circuit breakers are becoming more prevalent for feeder reconfiguration and </a:t>
            </a:r>
            <a:r>
              <a:rPr lang="en-US" dirty="0" smtClean="0"/>
              <a:t>as bypass components.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4739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831</Words>
  <Application>Microsoft Office PowerPoint</Application>
  <PresentationFormat>On-screen Show (4:3)</PresentationFormat>
  <Paragraphs>121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1_Office Theme</vt:lpstr>
      <vt:lpstr>Substation and Distribution Automation</vt:lpstr>
      <vt:lpstr>Module 9 Overview</vt:lpstr>
      <vt:lpstr>Part 1: Switching and Protective Devices</vt:lpstr>
      <vt:lpstr>Switching and Protective Devices</vt:lpstr>
      <vt:lpstr>Switches</vt:lpstr>
      <vt:lpstr>Switches</vt:lpstr>
      <vt:lpstr>Fuses</vt:lpstr>
      <vt:lpstr>Circuit Breakers</vt:lpstr>
      <vt:lpstr>Circuit Breakers (Continued)</vt:lpstr>
      <vt:lpstr>Reclosers</vt:lpstr>
      <vt:lpstr>Reclosers (Continued)</vt:lpstr>
      <vt:lpstr>Sectionalizers</vt:lpstr>
      <vt:lpstr>Part 2: Protection Schemes</vt:lpstr>
      <vt:lpstr>Overcurrent</vt:lpstr>
      <vt:lpstr>Bus Differential</vt:lpstr>
      <vt:lpstr>Transformer Differential</vt:lpstr>
      <vt:lpstr>Zone Protection</vt:lpstr>
      <vt:lpstr>Part 3: Reconfiguration</vt:lpstr>
      <vt:lpstr>Part 4: Switching Examples</vt:lpstr>
      <vt:lpstr>Example Scenario 1</vt:lpstr>
      <vt:lpstr>Example Scenario 2</vt:lpstr>
      <vt:lpstr>Example Scenario 3</vt:lpstr>
      <vt:lpstr>Example Scenario 4</vt:lpstr>
      <vt:lpstr>Example Scenario Solutions</vt:lpstr>
      <vt:lpstr>Module 9 Concluding Comments</vt:lpstr>
    </vt:vector>
  </TitlesOfParts>
  <Company>PNNL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Substation and Distribution Automation</dc:title>
  <dc:creator>Staff</dc:creator>
  <cp:lastModifiedBy>Staff</cp:lastModifiedBy>
  <cp:revision>28</cp:revision>
  <dcterms:created xsi:type="dcterms:W3CDTF">2011-09-15T16:25:35Z</dcterms:created>
  <dcterms:modified xsi:type="dcterms:W3CDTF">2011-11-29T22:55:37Z</dcterms:modified>
</cp:coreProperties>
</file>