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35" r:id="rId3"/>
    <p:sldId id="270" r:id="rId4"/>
    <p:sldId id="336" r:id="rId5"/>
    <p:sldId id="322" r:id="rId6"/>
    <p:sldId id="341" r:id="rId7"/>
    <p:sldId id="348" r:id="rId8"/>
    <p:sldId id="371" r:id="rId9"/>
    <p:sldId id="372" r:id="rId10"/>
    <p:sldId id="272" r:id="rId11"/>
    <p:sldId id="271" r:id="rId12"/>
    <p:sldId id="350" r:id="rId13"/>
    <p:sldId id="273" r:id="rId14"/>
    <p:sldId id="337" r:id="rId15"/>
    <p:sldId id="353" r:id="rId16"/>
    <p:sldId id="354" r:id="rId17"/>
    <p:sldId id="355" r:id="rId18"/>
    <p:sldId id="321" r:id="rId19"/>
    <p:sldId id="351" r:id="rId20"/>
    <p:sldId id="257" r:id="rId21"/>
    <p:sldId id="274" r:id="rId22"/>
    <p:sldId id="275" r:id="rId23"/>
    <p:sldId id="369" r:id="rId24"/>
    <p:sldId id="282" r:id="rId25"/>
    <p:sldId id="276" r:id="rId26"/>
    <p:sldId id="338" r:id="rId27"/>
    <p:sldId id="340" r:id="rId28"/>
    <p:sldId id="258" r:id="rId29"/>
    <p:sldId id="277" r:id="rId30"/>
    <p:sldId id="278" r:id="rId31"/>
    <p:sldId id="279" r:id="rId32"/>
    <p:sldId id="281" r:id="rId33"/>
    <p:sldId id="280" r:id="rId34"/>
    <p:sldId id="339" r:id="rId35"/>
    <p:sldId id="288" r:id="rId36"/>
    <p:sldId id="260" r:id="rId37"/>
    <p:sldId id="342" r:id="rId38"/>
    <p:sldId id="298" r:id="rId39"/>
    <p:sldId id="346" r:id="rId40"/>
    <p:sldId id="309" r:id="rId41"/>
    <p:sldId id="310" r:id="rId42"/>
    <p:sldId id="311" r:id="rId43"/>
    <p:sldId id="312" r:id="rId44"/>
    <p:sldId id="313" r:id="rId45"/>
    <p:sldId id="314" r:id="rId46"/>
    <p:sldId id="347" r:id="rId47"/>
    <p:sldId id="357" r:id="rId48"/>
    <p:sldId id="315" r:id="rId49"/>
    <p:sldId id="358" r:id="rId50"/>
    <p:sldId id="316" r:id="rId51"/>
    <p:sldId id="317" r:id="rId52"/>
    <p:sldId id="343" r:id="rId53"/>
    <p:sldId id="344" r:id="rId54"/>
    <p:sldId id="359" r:id="rId55"/>
    <p:sldId id="360" r:id="rId56"/>
    <p:sldId id="306" r:id="rId57"/>
    <p:sldId id="361" r:id="rId58"/>
    <p:sldId id="304" r:id="rId59"/>
    <p:sldId id="362" r:id="rId60"/>
    <p:sldId id="307" r:id="rId61"/>
    <p:sldId id="305" r:id="rId62"/>
    <p:sldId id="318" r:id="rId63"/>
    <p:sldId id="319" r:id="rId64"/>
    <p:sldId id="363" r:id="rId65"/>
    <p:sldId id="261" r:id="rId66"/>
    <p:sldId id="373" r:id="rId67"/>
    <p:sldId id="374" r:id="rId68"/>
    <p:sldId id="375" r:id="rId69"/>
    <p:sldId id="364" r:id="rId70"/>
    <p:sldId id="37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9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74.wmf"/><Relationship Id="rId4"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7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231423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73481-B42A-4D4F-86EA-A88290C58964}"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670FF-8926-4709-96F6-FC2958129ED2}"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16CE4-EFFC-4BDF-B5A4-4A15C47E021B}"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9124DC-29B6-4231-9D25-0C78D5EFDDC9}" type="datetime1">
              <a:rPr lang="en-US" smtClean="0"/>
              <a:t>12/29/2011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DA24F3-3618-4EAF-A9E8-EEFE221E1493}" type="datetime1">
              <a:rPr lang="en-US" smtClean="0"/>
              <a:t>12/29/2011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D8CDEA-265C-4EA9-A607-0D7D771780DB}" type="datetime1">
              <a:rPr lang="en-US" smtClean="0"/>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FA6542-36F3-4A89-93B6-B9FED0856CDB}" type="datetime1">
              <a:rPr lang="en-US" smtClean="0"/>
              <a:t>12/29/2011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E3B9829-009A-44FD-B649-E323418E7E5E}" type="datetime1">
              <a:rPr lang="en-US" smtClean="0"/>
              <a:t>12/29/2011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1B5C5-7D92-4C37-8071-F3311CBE73D5}" type="datetime1">
              <a:rPr lang="en-US" smtClean="0"/>
              <a:t>12/29/2011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9F7FE-6C86-4059-B972-0BBDA5F301D9}" type="datetime1">
              <a:rPr lang="en-US" smtClean="0"/>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338A6-2CCC-46F1-9871-B278557BB635}" type="datetime1">
              <a:rPr lang="en-US" smtClean="0"/>
              <a:t>12/29/2011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4FE97D8-1050-4CA4-8B4F-E964B5B645D9}" type="datetime1">
              <a:rPr lang="en-US" smtClean="0"/>
              <a:t>12/29/2011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9.emf"/><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2.emf"/><Relationship Id="rId11" Type="http://schemas.openxmlformats.org/officeDocument/2006/relationships/oleObject" Target="../embeddings/oleObject8.bin"/><Relationship Id="rId5" Type="http://schemas.openxmlformats.org/officeDocument/2006/relationships/image" Target="../media/image21.emf"/><Relationship Id="rId10" Type="http://schemas.openxmlformats.org/officeDocument/2006/relationships/image" Target="../media/image17.wmf"/><Relationship Id="rId4" Type="http://schemas.openxmlformats.org/officeDocument/2006/relationships/image" Target="../media/image20.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7.emf"/><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0.bin"/><Relationship Id="rId7" Type="http://schemas.openxmlformats.org/officeDocument/2006/relationships/image" Target="../media/image30.emf"/><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1.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1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15.bin"/><Relationship Id="rId4" Type="http://schemas.openxmlformats.org/officeDocument/2006/relationships/image" Target="../media/image51.wmf"/><Relationship Id="rId9" Type="http://schemas.openxmlformats.org/officeDocument/2006/relationships/image" Target="../media/image5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6.wmf"/><Relationship Id="rId5" Type="http://schemas.openxmlformats.org/officeDocument/2006/relationships/oleObject" Target="../embeddings/oleObject18.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5" Type="http://schemas.openxmlformats.org/officeDocument/2006/relationships/image" Target="../media/image60.emf"/><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63.emf"/><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 Id="rId4" Type="http://schemas.openxmlformats.org/officeDocument/2006/relationships/image" Target="../media/image66.emf"/></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wmf"/><Relationship Id="rId1" Type="http://schemas.openxmlformats.org/officeDocument/2006/relationships/slideLayout" Target="../slideLayouts/slideLayout4.xml"/><Relationship Id="rId5" Type="http://schemas.openxmlformats.org/officeDocument/2006/relationships/image" Target="../media/image70.emf"/><Relationship Id="rId4"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0.wmf"/><Relationship Id="rId1" Type="http://schemas.openxmlformats.org/officeDocument/2006/relationships/slideLayout" Target="../slideLayouts/slideLayout4.xml"/><Relationship Id="rId5" Type="http://schemas.openxmlformats.org/officeDocument/2006/relationships/image" Target="../media/image73.emf"/><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25.bin"/><Relationship Id="rId18" Type="http://schemas.openxmlformats.org/officeDocument/2006/relationships/image" Target="../media/image81.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78.wmf"/><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image" Target="../media/image80.wmf"/><Relationship Id="rId1" Type="http://schemas.openxmlformats.org/officeDocument/2006/relationships/vmlDrawing" Target="../drawings/vmlDrawing11.vml"/><Relationship Id="rId6" Type="http://schemas.openxmlformats.org/officeDocument/2006/relationships/image" Target="../media/image75.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23.bin"/><Relationship Id="rId14" Type="http://schemas.openxmlformats.org/officeDocument/2006/relationships/image" Target="../media/image79.wmf"/></Relationships>
</file>

<file path=ppt/slides/_rels/slide49.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2.wmf"/><Relationship Id="rId5" Type="http://schemas.openxmlformats.org/officeDocument/2006/relationships/oleObject" Target="../embeddings/oleObject29.bin"/><Relationship Id="rId10" Type="http://schemas.openxmlformats.org/officeDocument/2006/relationships/image" Target="../media/image84.wmf"/><Relationship Id="rId4" Type="http://schemas.openxmlformats.org/officeDocument/2006/relationships/image" Target="../media/image74.wmf"/><Relationship Id="rId9"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88.wmf"/><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13.vml"/><Relationship Id="rId6" Type="http://schemas.openxmlformats.org/officeDocument/2006/relationships/image" Target="../media/image85.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87.wmf"/><Relationship Id="rId4" Type="http://schemas.openxmlformats.org/officeDocument/2006/relationships/image" Target="../media/image74.wmf"/><Relationship Id="rId9" Type="http://schemas.openxmlformats.org/officeDocument/2006/relationships/oleObject" Target="../embeddings/oleObject35.bin"/><Relationship Id="rId14" Type="http://schemas.openxmlformats.org/officeDocument/2006/relationships/image" Target="../media/image8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wmf"/><Relationship Id="rId5" Type="http://schemas.openxmlformats.org/officeDocument/2006/relationships/oleObject" Target="../embeddings/oleObject40.bin"/><Relationship Id="rId4" Type="http://schemas.openxmlformats.org/officeDocument/2006/relationships/image" Target="../media/image7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2.bin"/><Relationship Id="rId4" Type="http://schemas.openxmlformats.org/officeDocument/2006/relationships/image" Target="../media/image92.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8.emf"/><Relationship Id="rId7" Type="http://schemas.openxmlformats.org/officeDocument/2006/relationships/image" Target="../media/image97.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45.bin"/><Relationship Id="rId5" Type="http://schemas.openxmlformats.org/officeDocument/2006/relationships/image" Target="../media/image96.wmf"/><Relationship Id="rId4" Type="http://schemas.openxmlformats.org/officeDocument/2006/relationships/oleObject" Target="../embeddings/oleObject4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01.emf"/><Relationship Id="rId4" Type="http://schemas.openxmlformats.org/officeDocument/2006/relationships/image" Target="../media/image100.emf"/></Relationships>
</file>

<file path=ppt/slides/_rels/slide6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1.emf"/><Relationship Id="rId5" Type="http://schemas.openxmlformats.org/officeDocument/2006/relationships/image" Target="../media/image104.png"/><Relationship Id="rId4" Type="http://schemas.openxmlformats.org/officeDocument/2006/relationships/image" Target="../media/image10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9.png"/><Relationship Id="rId7" Type="http://schemas.openxmlformats.org/officeDocument/2006/relationships/oleObject" Target="../embeddings/oleObject48.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image" Target="../media/image107.wmf"/><Relationship Id="rId5" Type="http://schemas.openxmlformats.org/officeDocument/2006/relationships/oleObject" Target="../embeddings/oleObject47.bin"/><Relationship Id="rId10" Type="http://schemas.openxmlformats.org/officeDocument/2006/relationships/image" Target="../media/image112.png"/><Relationship Id="rId4" Type="http://schemas.openxmlformats.org/officeDocument/2006/relationships/image" Target="../media/image110.png"/><Relationship Id="rId9" Type="http://schemas.openxmlformats.org/officeDocument/2006/relationships/image" Target="../media/image111.png"/></Relationships>
</file>

<file path=ppt/slides/_rels/slide6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5.png"/><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13.wmf"/><Relationship Id="rId5" Type="http://schemas.openxmlformats.org/officeDocument/2006/relationships/oleObject" Target="../embeddings/oleObject49.bin"/><Relationship Id="rId4" Type="http://schemas.openxmlformats.org/officeDocument/2006/relationships/image" Target="../media/image116.png"/></Relationships>
</file>

<file path=ppt/slides/_rels/slide68.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9.png"/><Relationship Id="rId7" Type="http://schemas.openxmlformats.org/officeDocument/2006/relationships/image" Target="../media/image121.png"/><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image" Target="../media/image120.png"/><Relationship Id="rId5" Type="http://schemas.openxmlformats.org/officeDocument/2006/relationships/image" Target="../media/image117.wmf"/><Relationship Id="rId10" Type="http://schemas.openxmlformats.org/officeDocument/2006/relationships/image" Target="../media/image118.wmf"/><Relationship Id="rId4" Type="http://schemas.openxmlformats.org/officeDocument/2006/relationships/oleObject" Target="../embeddings/oleObject51.bin"/><Relationship Id="rId9"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oleObject" Target="../embeddings/oleObject53.bin"/><Relationship Id="rId7" Type="http://schemas.openxmlformats.org/officeDocument/2006/relationships/image" Target="../media/image125.png"/><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image" Target="../media/image124.wmf"/><Relationship Id="rId5" Type="http://schemas.openxmlformats.org/officeDocument/2006/relationships/oleObject" Target="../embeddings/oleObject54.bin"/><Relationship Id="rId10" Type="http://schemas.openxmlformats.org/officeDocument/2006/relationships/image" Target="../media/image112.png"/><Relationship Id="rId4" Type="http://schemas.openxmlformats.org/officeDocument/2006/relationships/image" Target="../media/image123.wmf"/><Relationship Id="rId9" Type="http://schemas.openxmlformats.org/officeDocument/2006/relationships/image" Target="../media/image12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a:t>Module </a:t>
            </a:r>
            <a:r>
              <a:rPr lang="en-US" sz="2000" dirty="0" smtClean="0"/>
              <a:t>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Downstream Voltage Regulators</a:t>
            </a:r>
            <a:endParaRPr lang="en-US" dirty="0"/>
          </a:p>
        </p:txBody>
      </p:sp>
      <p:sp>
        <p:nvSpPr>
          <p:cNvPr id="3" name="Content Placeholder 2"/>
          <p:cNvSpPr>
            <a:spLocks noGrp="1"/>
          </p:cNvSpPr>
          <p:nvPr>
            <p:ph idx="1"/>
          </p:nvPr>
        </p:nvSpPr>
        <p:spPr>
          <a:xfrm>
            <a:off x="457200" y="1600201"/>
            <a:ext cx="8229600" cy="1357312"/>
          </a:xfrm>
        </p:spPr>
        <p:txBody>
          <a:bodyPr>
            <a:normAutofit/>
          </a:bodyPr>
          <a:lstStyle/>
          <a:p>
            <a:r>
              <a:rPr lang="en-US" sz="2000" dirty="0" smtClean="0"/>
              <a:t>In cases with heavy loading a single regulator at the substation is not able to maintain voltage along the entire length of the feeder.</a:t>
            </a:r>
          </a:p>
          <a:p>
            <a:endParaRPr lang="en-US" sz="2000" dirty="0" smtClean="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57513"/>
            <a:ext cx="5033963" cy="2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43706" y="5638801"/>
            <a:ext cx="8229600" cy="609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One solution to this problem is the use of downstream voltage regulators.</a:t>
            </a:r>
            <a:endParaRPr lang="en-US" sz="2000" dirty="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94000"/>
            <a:ext cx="503396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Shunt Capacitors</a:t>
            </a:r>
            <a:endParaRPr lang="en-US" dirty="0"/>
          </a:p>
        </p:txBody>
      </p:sp>
      <p:sp>
        <p:nvSpPr>
          <p:cNvPr id="3" name="Content Placeholder 2"/>
          <p:cNvSpPr>
            <a:spLocks noGrp="1"/>
          </p:cNvSpPr>
          <p:nvPr>
            <p:ph idx="1"/>
          </p:nvPr>
        </p:nvSpPr>
        <p:spPr>
          <a:xfrm>
            <a:off x="457200" y="1600201"/>
            <a:ext cx="8229600" cy="1447799"/>
          </a:xfrm>
        </p:spPr>
        <p:txBody>
          <a:bodyPr>
            <a:normAutofit/>
          </a:bodyPr>
          <a:lstStyle/>
          <a:p>
            <a:r>
              <a:rPr lang="en-US" sz="2000" dirty="0" smtClean="0"/>
              <a:t>If the feeder is heavily loaded then a shunt capacitor can be installed to reduce the reactive power flows, reducing the voltage drop.</a:t>
            </a:r>
          </a:p>
          <a:p>
            <a:r>
              <a:rPr lang="en-US" sz="2000" dirty="0" smtClean="0"/>
              <a:t>By supplying the leading reactive power locally this reduces the  reactive power needs of the feeder and allows for increased loads to be supported.</a:t>
            </a:r>
            <a:endParaRPr lang="en-US" sz="2000" dirty="0"/>
          </a:p>
        </p:txBody>
      </p:sp>
      <p:pic>
        <p:nvPicPr>
          <p:cNvPr id="21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3155950"/>
            <a:ext cx="7069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Phasor Diagram of Shunt Capacitors</a:t>
            </a:r>
            <a:endParaRPr lang="en-US" sz="3200" dirty="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50" y="3429000"/>
            <a:ext cx="3704609"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5024"/>
            <a:ext cx="2781256" cy="112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833" y="1905000"/>
            <a:ext cx="2784985" cy="16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788" y="3459965"/>
            <a:ext cx="4081412" cy="1188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Content Placeholder 2"/>
          <p:cNvSpPr>
            <a:spLocks noGrp="1"/>
          </p:cNvSpPr>
          <p:nvPr>
            <p:ph idx="1"/>
          </p:nvPr>
        </p:nvSpPr>
        <p:spPr>
          <a:xfrm>
            <a:off x="1676400" y="1295400"/>
            <a:ext cx="2438400" cy="623961"/>
          </a:xfrm>
        </p:spPr>
        <p:txBody>
          <a:bodyPr>
            <a:normAutofit/>
          </a:bodyPr>
          <a:lstStyle/>
          <a:p>
            <a:pPr marL="0" indent="0">
              <a:buNone/>
            </a:pPr>
            <a:r>
              <a:rPr lang="en-US" sz="2000" dirty="0" smtClean="0"/>
              <a:t>Case 1: No capacitor</a:t>
            </a:r>
            <a:endParaRPr lang="en-US" sz="2000" dirty="0"/>
          </a:p>
        </p:txBody>
      </p:sp>
      <p:sp>
        <p:nvSpPr>
          <p:cNvPr id="15" name="Content Placeholder 2"/>
          <p:cNvSpPr>
            <a:spLocks noGrp="1"/>
          </p:cNvSpPr>
          <p:nvPr>
            <p:ph idx="1"/>
          </p:nvPr>
        </p:nvSpPr>
        <p:spPr>
          <a:xfrm>
            <a:off x="5173124" y="1309761"/>
            <a:ext cx="2611693" cy="623961"/>
          </a:xfrm>
        </p:spPr>
        <p:txBody>
          <a:bodyPr>
            <a:normAutofit/>
          </a:bodyPr>
          <a:lstStyle/>
          <a:p>
            <a:pPr marL="0" indent="0">
              <a:buNone/>
            </a:pPr>
            <a:r>
              <a:rPr lang="en-US" sz="2000" dirty="0" smtClean="0"/>
              <a:t>Case 2: With capacitor</a:t>
            </a:r>
            <a:endParaRPr lang="en-US" sz="2000" dirty="0"/>
          </a:p>
        </p:txBody>
      </p:sp>
      <p:graphicFrame>
        <p:nvGraphicFramePr>
          <p:cNvPr id="2" name="Object 1"/>
          <p:cNvGraphicFramePr>
            <a:graphicFrameLocks noChangeAspect="1"/>
          </p:cNvGraphicFramePr>
          <p:nvPr>
            <p:extLst>
              <p:ext uri="{D42A27DB-BD31-4B8C-83A1-F6EECF244321}">
                <p14:modId xmlns:p14="http://schemas.microsoft.com/office/powerpoint/2010/main" val="3511688160"/>
              </p:ext>
            </p:extLst>
          </p:nvPr>
        </p:nvGraphicFramePr>
        <p:xfrm>
          <a:off x="932398" y="5181600"/>
          <a:ext cx="3068058" cy="403959"/>
        </p:xfrm>
        <a:graphic>
          <a:graphicData uri="http://schemas.openxmlformats.org/presentationml/2006/ole">
            <mc:AlternateContent xmlns:mc="http://schemas.openxmlformats.org/markup-compatibility/2006">
              <mc:Choice xmlns:v="urn:schemas-microsoft-com:vml" Requires="v">
                <p:oleObj spid="_x0000_s20686" name="Equation" r:id="rId7" imgW="1739880" imgH="228600" progId="Equation.3">
                  <p:embed/>
                </p:oleObj>
              </mc:Choice>
              <mc:Fallback>
                <p:oleObj name="Equation" r:id="rId7" imgW="1739880" imgH="228600" progId="Equation.3">
                  <p:embed/>
                  <p:pic>
                    <p:nvPicPr>
                      <p:cNvPr id="0" name="Object 3"/>
                      <p:cNvPicPr>
                        <a:picLocks noChangeAspect="1" noChangeArrowheads="1"/>
                      </p:cNvPicPr>
                      <p:nvPr/>
                    </p:nvPicPr>
                    <p:blipFill>
                      <a:blip r:embed="rId8"/>
                      <a:srcRect/>
                      <a:stretch>
                        <a:fillRect/>
                      </a:stretch>
                    </p:blipFill>
                    <p:spPr bwMode="auto">
                      <a:xfrm>
                        <a:off x="932398" y="5181600"/>
                        <a:ext cx="3068058" cy="403959"/>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563085155"/>
              </p:ext>
            </p:extLst>
          </p:nvPr>
        </p:nvGraphicFramePr>
        <p:xfrm>
          <a:off x="5046663" y="5159375"/>
          <a:ext cx="3740150" cy="403225"/>
        </p:xfrm>
        <a:graphic>
          <a:graphicData uri="http://schemas.openxmlformats.org/presentationml/2006/ole">
            <mc:AlternateContent xmlns:mc="http://schemas.openxmlformats.org/markup-compatibility/2006">
              <mc:Choice xmlns:v="urn:schemas-microsoft-com:vml" Requires="v">
                <p:oleObj spid="_x0000_s20687" name="Equation" r:id="rId9" imgW="2120760" imgH="228600" progId="Equation.3">
                  <p:embed/>
                </p:oleObj>
              </mc:Choice>
              <mc:Fallback>
                <p:oleObj name="Equation" r:id="rId9" imgW="2120760" imgH="228600" progId="Equation.3">
                  <p:embed/>
                  <p:pic>
                    <p:nvPicPr>
                      <p:cNvPr id="0" name="Object 1"/>
                      <p:cNvPicPr>
                        <a:picLocks noChangeAspect="1" noChangeArrowheads="1"/>
                      </p:cNvPicPr>
                      <p:nvPr/>
                    </p:nvPicPr>
                    <p:blipFill>
                      <a:blip r:embed="rId10"/>
                      <a:srcRect/>
                      <a:stretch>
                        <a:fillRect/>
                      </a:stretch>
                    </p:blipFill>
                    <p:spPr bwMode="auto">
                      <a:xfrm>
                        <a:off x="5046663" y="5159375"/>
                        <a:ext cx="3740150" cy="4032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32900314"/>
              </p:ext>
            </p:extLst>
          </p:nvPr>
        </p:nvGraphicFramePr>
        <p:xfrm>
          <a:off x="2509838" y="5975350"/>
          <a:ext cx="3740150" cy="493713"/>
        </p:xfrm>
        <a:graphic>
          <a:graphicData uri="http://schemas.openxmlformats.org/presentationml/2006/ole">
            <mc:AlternateContent xmlns:mc="http://schemas.openxmlformats.org/markup-compatibility/2006">
              <mc:Choice xmlns:v="urn:schemas-microsoft-com:vml" Requires="v">
                <p:oleObj spid="_x0000_s20688" name="Equation" r:id="rId11" imgW="2120760" imgH="279360" progId="Equation.3">
                  <p:embed/>
                </p:oleObj>
              </mc:Choice>
              <mc:Fallback>
                <p:oleObj name="Equation" r:id="rId11" imgW="2120760" imgH="279360" progId="Equation.3">
                  <p:embed/>
                  <p:pic>
                    <p:nvPicPr>
                      <p:cNvPr id="0" name="Object 2"/>
                      <p:cNvPicPr>
                        <a:picLocks noChangeAspect="1" noChangeArrowheads="1"/>
                      </p:cNvPicPr>
                      <p:nvPr/>
                    </p:nvPicPr>
                    <p:blipFill>
                      <a:blip r:embed="rId12"/>
                      <a:srcRect/>
                      <a:stretch>
                        <a:fillRect/>
                      </a:stretch>
                    </p:blipFill>
                    <p:spPr bwMode="auto">
                      <a:xfrm>
                        <a:off x="2509838" y="5975350"/>
                        <a:ext cx="37401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57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Stand alone 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2</a:t>
            </a:r>
            <a:r>
              <a:rPr lang="en-US" sz="3200" dirty="0" smtClean="0"/>
              <a:t>: Voltage Regulators</a:t>
            </a:r>
            <a:endParaRPr lang="en-US" sz="3200" dirty="0"/>
          </a:p>
        </p:txBody>
      </p:sp>
      <p:pic>
        <p:nvPicPr>
          <p:cNvPr id="13314" name="Picture 2" descr="C:\PNNL Work\Current Projects\FOA-152 WSU\Photos\Regulators\IMG_0061.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79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315" name="Picture 3" descr="C:\PNNL Work\Current Projects\FOA-152 WSU\Photos\Regulators\IMG_1665.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70264" y="1600200"/>
            <a:ext cx="3394472" cy="4525963"/>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Tap Transformer</a:t>
            </a:r>
            <a:endParaRPr lang="en-US" dirty="0"/>
          </a:p>
        </p:txBody>
      </p:sp>
      <p:sp>
        <p:nvSpPr>
          <p:cNvPr id="3" name="Content Placeholder 2"/>
          <p:cNvSpPr>
            <a:spLocks noGrp="1"/>
          </p:cNvSpPr>
          <p:nvPr>
            <p:ph idx="1"/>
          </p:nvPr>
        </p:nvSpPr>
        <p:spPr>
          <a:xfrm>
            <a:off x="457200" y="1600201"/>
            <a:ext cx="8229600" cy="1600199"/>
          </a:xfrm>
        </p:spPr>
        <p:txBody>
          <a:bodyPr>
            <a:normAutofit/>
          </a:bodyPr>
          <a:lstStyle/>
          <a:p>
            <a:r>
              <a:rPr lang="en-US" sz="2000" dirty="0" smtClean="0"/>
              <a:t>In a multiple tap transformer the output voltage can be adjusted by selecting different taps on the transformer.</a:t>
            </a:r>
          </a:p>
          <a:p>
            <a:r>
              <a:rPr lang="en-US" sz="2000" dirty="0" smtClean="0"/>
              <a:t>Each tap gives a different turns ration, N</a:t>
            </a:r>
            <a:r>
              <a:rPr lang="en-US" sz="2000" baseline="-25000" dirty="0" smtClean="0"/>
              <a:t>1</a:t>
            </a:r>
            <a:r>
              <a:rPr lang="en-US" sz="2000" dirty="0" smtClean="0"/>
              <a:t>:N</a:t>
            </a:r>
            <a:r>
              <a:rPr lang="en-US" sz="2000" baseline="-25000" dirty="0" smtClean="0"/>
              <a:t>2</a:t>
            </a:r>
            <a:r>
              <a:rPr lang="en-US" sz="2000" dirty="0" smtClean="0"/>
              <a:t>.</a:t>
            </a:r>
          </a:p>
          <a:p>
            <a:r>
              <a:rPr lang="en-US" sz="2000" dirty="0" smtClean="0"/>
              <a:t>All of the power flows across the air gap.</a:t>
            </a:r>
          </a:p>
        </p:txBody>
      </p:sp>
      <p:pic>
        <p:nvPicPr>
          <p:cNvPr id="2356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38600"/>
            <a:ext cx="5149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1589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a:t>
            </a:r>
            <a:endParaRPr lang="en-US" dirty="0"/>
          </a:p>
        </p:txBody>
      </p:sp>
      <p:sp>
        <p:nvSpPr>
          <p:cNvPr id="3" name="Content Placeholder 2"/>
          <p:cNvSpPr>
            <a:spLocks noGrp="1"/>
          </p:cNvSpPr>
          <p:nvPr>
            <p:ph idx="1"/>
          </p:nvPr>
        </p:nvSpPr>
        <p:spPr>
          <a:xfrm>
            <a:off x="304800" y="1600201"/>
            <a:ext cx="8534400" cy="2438399"/>
          </a:xfrm>
        </p:spPr>
        <p:txBody>
          <a:bodyPr>
            <a:noAutofit/>
          </a:bodyPr>
          <a:lstStyle/>
          <a:p>
            <a:r>
              <a:rPr lang="en-US" sz="2000" dirty="0" smtClean="0"/>
              <a:t>An autotransformer is a single coil transformer, with part of the coil wrapped back on itself.</a:t>
            </a:r>
          </a:p>
          <a:p>
            <a:r>
              <a:rPr lang="en-US" sz="2000" dirty="0" smtClean="0"/>
              <a:t>A single coil allows for a small voltage change, which is usually around 10%.</a:t>
            </a:r>
          </a:p>
          <a:p>
            <a:r>
              <a:rPr lang="en-US" sz="2000" dirty="0" smtClean="0"/>
              <a:t>Autotransformers can be smaller because only a portion of the power flows across the air gap, the majority flows through copper.</a:t>
            </a:r>
          </a:p>
          <a:p>
            <a:r>
              <a:rPr lang="en-US" sz="2000" dirty="0" smtClean="0"/>
              <a:t>These transformers provide no electrical isolation.</a:t>
            </a:r>
          </a:p>
        </p:txBody>
      </p:sp>
      <p:graphicFrame>
        <p:nvGraphicFramePr>
          <p:cNvPr id="4" name="Object 3"/>
          <p:cNvGraphicFramePr>
            <a:graphicFrameLocks noChangeAspect="1"/>
          </p:cNvGraphicFramePr>
          <p:nvPr>
            <p:extLst>
              <p:ext uri="{D42A27DB-BD31-4B8C-83A1-F6EECF244321}">
                <p14:modId xmlns:p14="http://schemas.microsoft.com/office/powerpoint/2010/main" val="3383190184"/>
              </p:ext>
            </p:extLst>
          </p:nvPr>
        </p:nvGraphicFramePr>
        <p:xfrm>
          <a:off x="6629400" y="5105400"/>
          <a:ext cx="1800224" cy="914400"/>
        </p:xfrm>
        <a:graphic>
          <a:graphicData uri="http://schemas.openxmlformats.org/presentationml/2006/ole">
            <mc:AlternateContent xmlns:mc="http://schemas.openxmlformats.org/markup-compatibility/2006">
              <mc:Choice xmlns:v="urn:schemas-microsoft-com:vml" Requires="v">
                <p:oleObj spid="_x0000_s24643" name="Equation" r:id="rId3" imgW="850680" imgH="431640" progId="Equation.3">
                  <p:embed/>
                </p:oleObj>
              </mc:Choice>
              <mc:Fallback>
                <p:oleObj name="Equation" r:id="rId3" imgW="850680" imgH="431640" progId="Equation.3">
                  <p:embed/>
                  <p:pic>
                    <p:nvPicPr>
                      <p:cNvPr id="0" name=""/>
                      <p:cNvPicPr>
                        <a:picLocks noChangeAspect="1" noChangeArrowheads="1"/>
                      </p:cNvPicPr>
                      <p:nvPr/>
                    </p:nvPicPr>
                    <p:blipFill>
                      <a:blip r:embed="rId4"/>
                      <a:srcRect/>
                      <a:stretch>
                        <a:fillRect/>
                      </a:stretch>
                    </p:blipFill>
                    <p:spPr bwMode="auto">
                      <a:xfrm>
                        <a:off x="6629400" y="5105400"/>
                        <a:ext cx="1800224" cy="914400"/>
                      </a:xfrm>
                      <a:prstGeom prst="rect">
                        <a:avLst/>
                      </a:prstGeom>
                      <a:noFill/>
                      <a:ln>
                        <a:noFill/>
                      </a:ln>
                    </p:spPr>
                  </p:pic>
                </p:oleObj>
              </mc:Fallback>
            </mc:AlternateContent>
          </a:graphicData>
        </a:graphic>
      </p:graphicFrame>
      <p:pic>
        <p:nvPicPr>
          <p:cNvPr id="24589"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191000"/>
            <a:ext cx="40781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5764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Autotransformers Cont.</a:t>
            </a:r>
            <a:endParaRPr lang="en-US" dirty="0"/>
          </a:p>
        </p:txBody>
      </p:sp>
      <p:sp>
        <p:nvSpPr>
          <p:cNvPr id="6" name="Text Placeholder 5"/>
          <p:cNvSpPr>
            <a:spLocks noGrp="1"/>
          </p:cNvSpPr>
          <p:nvPr>
            <p:ph type="body" idx="1"/>
          </p:nvPr>
        </p:nvSpPr>
        <p:spPr/>
        <p:txBody>
          <a:bodyPr/>
          <a:lstStyle/>
          <a:p>
            <a:r>
              <a:rPr lang="en-US" b="0" dirty="0" smtClean="0"/>
              <a:t>Boost Configuration</a:t>
            </a:r>
            <a:endParaRPr lang="en-US" b="0" dirty="0"/>
          </a:p>
        </p:txBody>
      </p:sp>
      <p:sp>
        <p:nvSpPr>
          <p:cNvPr id="7" name="Text Placeholder 6"/>
          <p:cNvSpPr>
            <a:spLocks noGrp="1"/>
          </p:cNvSpPr>
          <p:nvPr>
            <p:ph type="body" sz="quarter" idx="3"/>
          </p:nvPr>
        </p:nvSpPr>
        <p:spPr/>
        <p:txBody>
          <a:bodyPr/>
          <a:lstStyle/>
          <a:p>
            <a:r>
              <a:rPr lang="en-US" b="0" dirty="0" smtClean="0"/>
              <a:t>Buck Configuration</a:t>
            </a:r>
            <a:endParaRPr lang="en-US" b="0" dirty="0"/>
          </a:p>
        </p:txBody>
      </p:sp>
      <p:graphicFrame>
        <p:nvGraphicFramePr>
          <p:cNvPr id="9" name="Object 8"/>
          <p:cNvGraphicFramePr>
            <a:graphicFrameLocks noChangeAspect="1"/>
          </p:cNvGraphicFramePr>
          <p:nvPr>
            <p:extLst>
              <p:ext uri="{D42A27DB-BD31-4B8C-83A1-F6EECF244321}">
                <p14:modId xmlns:p14="http://schemas.microsoft.com/office/powerpoint/2010/main" val="3391475439"/>
              </p:ext>
            </p:extLst>
          </p:nvPr>
        </p:nvGraphicFramePr>
        <p:xfrm>
          <a:off x="1600200" y="5181600"/>
          <a:ext cx="1800225" cy="914400"/>
        </p:xfrm>
        <a:graphic>
          <a:graphicData uri="http://schemas.openxmlformats.org/presentationml/2006/ole">
            <mc:AlternateContent xmlns:mc="http://schemas.openxmlformats.org/markup-compatibility/2006">
              <mc:Choice xmlns:v="urn:schemas-microsoft-com:vml" Requires="v">
                <p:oleObj spid="_x0000_s25719" name="Equation" r:id="rId3" imgW="850680" imgH="431640" progId="Equation.3">
                  <p:embed/>
                </p:oleObj>
              </mc:Choice>
              <mc:Fallback>
                <p:oleObj name="Equation" r:id="rId3" imgW="85068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51902848"/>
              </p:ext>
            </p:extLst>
          </p:nvPr>
        </p:nvGraphicFramePr>
        <p:xfrm>
          <a:off x="6172200" y="5181600"/>
          <a:ext cx="1800225" cy="914400"/>
        </p:xfrm>
        <a:graphic>
          <a:graphicData uri="http://schemas.openxmlformats.org/presentationml/2006/ole">
            <mc:AlternateContent xmlns:mc="http://schemas.openxmlformats.org/markup-compatibility/2006">
              <mc:Choice xmlns:v="urn:schemas-microsoft-com:vml" Requires="v">
                <p:oleObj spid="_x0000_s25720" name="Equation" r:id="rId5" imgW="850680" imgH="431640" progId="Equation.3">
                  <p:embed/>
                </p:oleObj>
              </mc:Choice>
              <mc:Fallback>
                <p:oleObj name="Equation" r:id="rId5" imgW="850680" imgH="431640" progId="Equation.3">
                  <p:embed/>
                  <p:pic>
                    <p:nvPicPr>
                      <p:cNvPr id="0" name="Object 3"/>
                      <p:cNvPicPr>
                        <a:picLocks noChangeAspect="1" noChangeArrowheads="1"/>
                      </p:cNvPicPr>
                      <p:nvPr/>
                    </p:nvPicPr>
                    <p:blipFill>
                      <a:blip r:embed="rId6"/>
                      <a:srcRect/>
                      <a:stretch>
                        <a:fillRect/>
                      </a:stretch>
                    </p:blipFill>
                    <p:spPr bwMode="auto">
                      <a:xfrm>
                        <a:off x="6172200" y="5181600"/>
                        <a:ext cx="180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Picture 7"/>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457200" y="3464241"/>
            <a:ext cx="4040188" cy="137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bwMode="auto">
          <a:xfrm>
            <a:off x="4645025" y="3463971"/>
            <a:ext cx="4041775" cy="137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231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2057400"/>
          </a:xfrm>
        </p:spPr>
        <p:txBody>
          <a:bodyPr>
            <a:normAutofit/>
          </a:bodyPr>
          <a:lstStyle/>
          <a:p>
            <a:r>
              <a:rPr lang="en-US" sz="2000" dirty="0" smtClean="0"/>
              <a:t>Voltage regulators are variable tap position devices, an autotransformer, that change the effective turns ratio of a single coil autotransformer.</a:t>
            </a:r>
          </a:p>
          <a:p>
            <a:r>
              <a:rPr lang="en-US" sz="2000" dirty="0" smtClean="0"/>
              <a:t>In general, regulators have 33 tap positions that allow for a range of +/- 10% of nominal voltage.</a:t>
            </a:r>
          </a:p>
          <a:p>
            <a:r>
              <a:rPr lang="en-US" sz="2000" dirty="0" smtClean="0"/>
              <a:t>16 taps “boost” voltage, 16 “buck” voltage, and a single tap gives a 1:1 turns ratio.</a:t>
            </a:r>
            <a:endParaRPr lang="en-US" sz="2000" dirty="0"/>
          </a:p>
        </p:txBody>
      </p:sp>
      <p:pic>
        <p:nvPicPr>
          <p:cNvPr id="2254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10000"/>
            <a:ext cx="500610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Regulators</a:t>
            </a:r>
            <a:endParaRPr lang="en-US" dirty="0"/>
          </a:p>
        </p:txBody>
      </p:sp>
      <p:sp>
        <p:nvSpPr>
          <p:cNvPr id="3" name="Content Placeholder 2"/>
          <p:cNvSpPr>
            <a:spLocks noGrp="1"/>
          </p:cNvSpPr>
          <p:nvPr>
            <p:ph idx="1"/>
          </p:nvPr>
        </p:nvSpPr>
        <p:spPr>
          <a:xfrm>
            <a:off x="457200" y="1600201"/>
            <a:ext cx="8229600" cy="1295399"/>
          </a:xfrm>
        </p:spPr>
        <p:txBody>
          <a:bodyPr>
            <a:normAutofit fontScale="92500"/>
          </a:bodyPr>
          <a:lstStyle/>
          <a:p>
            <a:r>
              <a:rPr lang="en-US" sz="2200" dirty="0"/>
              <a:t>16 taps “boost” voltage, 16 “buck” voltage, and a single tap gives a 1:1 turns ratio</a:t>
            </a:r>
            <a:r>
              <a:rPr lang="en-US" sz="2200" dirty="0" smtClean="0"/>
              <a:t>.</a:t>
            </a:r>
          </a:p>
          <a:p>
            <a:r>
              <a:rPr lang="en-US" sz="2200" dirty="0" smtClean="0"/>
              <a:t>With +/- 16 taps over a 10% range each tap adjust voltage by 5/8 of a volt.</a:t>
            </a:r>
          </a:p>
          <a:p>
            <a:endParaRPr lang="en-US" sz="20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4015965102"/>
              </p:ext>
            </p:extLst>
          </p:nvPr>
        </p:nvGraphicFramePr>
        <p:xfrm>
          <a:off x="1981200" y="5715000"/>
          <a:ext cx="1800224" cy="914400"/>
        </p:xfrm>
        <a:graphic>
          <a:graphicData uri="http://schemas.openxmlformats.org/presentationml/2006/ole">
            <mc:AlternateContent xmlns:mc="http://schemas.openxmlformats.org/markup-compatibility/2006">
              <mc:Choice xmlns:v="urn:schemas-microsoft-com:vml" Requires="v">
                <p:oleObj spid="_x0000_s21665" name="Equation" r:id="rId3" imgW="850680" imgH="431640" progId="Equation.3">
                  <p:embed/>
                </p:oleObj>
              </mc:Choice>
              <mc:Fallback>
                <p:oleObj name="Equation" r:id="rId3" imgW="850680" imgH="431640" progId="Equation.3">
                  <p:embed/>
                  <p:pic>
                    <p:nvPicPr>
                      <p:cNvPr id="0" name="Object 2"/>
                      <p:cNvPicPr>
                        <a:picLocks noChangeAspect="1" noChangeArrowheads="1"/>
                      </p:cNvPicPr>
                      <p:nvPr/>
                    </p:nvPicPr>
                    <p:blipFill>
                      <a:blip r:embed="rId4"/>
                      <a:srcRect/>
                      <a:stretch>
                        <a:fillRect/>
                      </a:stretch>
                    </p:blipFill>
                    <p:spPr bwMode="auto">
                      <a:xfrm>
                        <a:off x="1981200" y="5715000"/>
                        <a:ext cx="1800224" cy="9144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24743322"/>
              </p:ext>
            </p:extLst>
          </p:nvPr>
        </p:nvGraphicFramePr>
        <p:xfrm>
          <a:off x="4895850" y="5715000"/>
          <a:ext cx="2525713" cy="914400"/>
        </p:xfrm>
        <a:graphic>
          <a:graphicData uri="http://schemas.openxmlformats.org/presentationml/2006/ole">
            <mc:AlternateContent xmlns:mc="http://schemas.openxmlformats.org/markup-compatibility/2006">
              <mc:Choice xmlns:v="urn:schemas-microsoft-com:vml" Requires="v">
                <p:oleObj spid="_x0000_s21666" name="Equation" r:id="rId5" imgW="1193760" imgH="431640" progId="Equation.3">
                  <p:embed/>
                </p:oleObj>
              </mc:Choice>
              <mc:Fallback>
                <p:oleObj name="Equation" r:id="rId5" imgW="1193760" imgH="431640" progId="Equation.3">
                  <p:embed/>
                  <p:pic>
                    <p:nvPicPr>
                      <p:cNvPr id="0" name="Object 3"/>
                      <p:cNvPicPr>
                        <a:picLocks noChangeAspect="1" noChangeArrowheads="1"/>
                      </p:cNvPicPr>
                      <p:nvPr/>
                    </p:nvPicPr>
                    <p:blipFill>
                      <a:blip r:embed="rId6"/>
                      <a:srcRect/>
                      <a:stretch>
                        <a:fillRect/>
                      </a:stretch>
                    </p:blipFill>
                    <p:spPr bwMode="auto">
                      <a:xfrm>
                        <a:off x="4895850" y="5715000"/>
                        <a:ext cx="252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58" name="Picture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971800"/>
            <a:ext cx="4928725"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81858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Module 4 Overview</a:t>
            </a:r>
            <a:endParaRPr lang="en-US"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Operational Voltage Control</a:t>
            </a:r>
          </a:p>
          <a:p>
            <a:endParaRPr lang="en-US" sz="2400" dirty="0" smtClean="0"/>
          </a:p>
          <a:p>
            <a:r>
              <a:rPr lang="en-US" sz="2400" dirty="0" smtClean="0"/>
              <a:t>Part 2: Voltage Regulators </a:t>
            </a:r>
          </a:p>
          <a:p>
            <a:endParaRPr lang="en-US" sz="2400" dirty="0" smtClean="0"/>
          </a:p>
          <a:p>
            <a:r>
              <a:rPr lang="en-US" sz="2400" dirty="0" smtClean="0"/>
              <a:t>Part 3: Shunt Capacitors</a:t>
            </a:r>
          </a:p>
          <a:p>
            <a:endParaRPr lang="en-US" sz="2400" dirty="0"/>
          </a:p>
          <a:p>
            <a:r>
              <a:rPr lang="en-US" sz="2400" dirty="0" smtClean="0"/>
              <a:t>Part 4: Detailed End-use Load Models</a:t>
            </a:r>
            <a:endParaRPr lang="en-US" sz="24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7950737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Voltage Regulators</a:t>
            </a:r>
            <a:endParaRPr lang="en-US" dirty="0"/>
          </a:p>
        </p:txBody>
      </p:sp>
      <p:sp>
        <p:nvSpPr>
          <p:cNvPr id="3" name="Content Placeholder 2"/>
          <p:cNvSpPr>
            <a:spLocks noGrp="1"/>
          </p:cNvSpPr>
          <p:nvPr>
            <p:ph idx="1"/>
          </p:nvPr>
        </p:nvSpPr>
        <p:spPr/>
        <p:txBody>
          <a:bodyPr>
            <a:normAutofit/>
          </a:bodyPr>
          <a:lstStyle/>
          <a:p>
            <a:r>
              <a:rPr lang="en-US" sz="2000" dirty="0" smtClean="0"/>
              <a:t>Fixed: Not all feeders have voltage regulators, in which case there is no active regulation. </a:t>
            </a:r>
          </a:p>
          <a:p>
            <a:endParaRPr lang="en-US" sz="2000" dirty="0" smtClean="0"/>
          </a:p>
          <a:p>
            <a:r>
              <a:rPr lang="en-US" sz="2000" dirty="0" smtClean="0"/>
              <a:t>Output voltage: the taps are adjusted to regulated the voltage on the output of the regulator.</a:t>
            </a:r>
          </a:p>
          <a:p>
            <a:endParaRPr lang="en-US" sz="2000" dirty="0" smtClean="0"/>
          </a:p>
          <a:p>
            <a:r>
              <a:rPr lang="en-US" sz="2000" dirty="0" smtClean="0"/>
              <a:t>Remote voltage: the taps are adjusted to regulated the voltage on a remote point on the feeder.</a:t>
            </a:r>
          </a:p>
          <a:p>
            <a:endParaRPr lang="en-US" sz="2000" dirty="0" smtClean="0"/>
          </a:p>
          <a:p>
            <a:r>
              <a:rPr lang="en-US" sz="2000" dirty="0" smtClean="0"/>
              <a:t>Line Drop Compensation (LDC): the taps are adjusted to regulate the voltage at a pseudo point in the system.</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Voltage Control</a:t>
            </a:r>
            <a:endParaRPr lang="en-US" dirty="0"/>
          </a:p>
        </p:txBody>
      </p:sp>
      <p:sp>
        <p:nvSpPr>
          <p:cNvPr id="3" name="Content Placeholder 2"/>
          <p:cNvSpPr>
            <a:spLocks noGrp="1"/>
          </p:cNvSpPr>
          <p:nvPr>
            <p:ph idx="1"/>
          </p:nvPr>
        </p:nvSpPr>
        <p:spPr>
          <a:xfrm>
            <a:off x="457200" y="1600201"/>
            <a:ext cx="8229600" cy="2209800"/>
          </a:xfrm>
        </p:spPr>
        <p:txBody>
          <a:bodyPr>
            <a:normAutofit/>
          </a:bodyPr>
          <a:lstStyle/>
          <a:p>
            <a:r>
              <a:rPr lang="en-US" sz="2000" dirty="0" smtClean="0"/>
              <a:t>For distribution feeders that are lightly loaded there may be no need to control voltage at the substation.</a:t>
            </a:r>
          </a:p>
          <a:p>
            <a:r>
              <a:rPr lang="en-US" sz="2000" dirty="0" smtClean="0"/>
              <a:t>The voltage is determined by the transmission level voltage and the turns ratio of the substation transformer.</a:t>
            </a:r>
          </a:p>
          <a:p>
            <a:r>
              <a:rPr lang="en-US" sz="2000" dirty="0" smtClean="0"/>
              <a:t>This is a low cost design but it lacks flexibility.</a:t>
            </a:r>
            <a:endParaRPr lang="en-US" sz="2000" dirty="0"/>
          </a:p>
        </p:txBody>
      </p:sp>
      <p:pic>
        <p:nvPicPr>
          <p:cNvPr id="2051" name="Picture 3"/>
          <p:cNvPicPr>
            <a:picLocks noChangeAspect="1" noChangeArrowheads="1"/>
          </p:cNvPicPr>
          <p:nvPr/>
        </p:nvPicPr>
        <p:blipFill>
          <a:blip r:embed="rId2" cstate="print"/>
          <a:srcRect/>
          <a:stretch>
            <a:fillRect/>
          </a:stretch>
        </p:blipFill>
        <p:spPr bwMode="auto">
          <a:xfrm>
            <a:off x="1828800" y="4038600"/>
            <a:ext cx="5608901" cy="1981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Voltage Control</a:t>
            </a:r>
            <a:endParaRPr lang="en-US" dirty="0"/>
          </a:p>
        </p:txBody>
      </p:sp>
      <p:sp>
        <p:nvSpPr>
          <p:cNvPr id="3" name="Content Placeholder 2"/>
          <p:cNvSpPr>
            <a:spLocks noGrp="1"/>
          </p:cNvSpPr>
          <p:nvPr>
            <p:ph idx="1"/>
          </p:nvPr>
        </p:nvSpPr>
        <p:spPr>
          <a:xfrm>
            <a:off x="457200" y="1295400"/>
            <a:ext cx="8229600" cy="2743201"/>
          </a:xfrm>
        </p:spPr>
        <p:txBody>
          <a:bodyPr>
            <a:normAutofit/>
          </a:bodyPr>
          <a:lstStyle/>
          <a:p>
            <a:r>
              <a:rPr lang="en-US" sz="2000" dirty="0" smtClean="0"/>
              <a:t>If a voltage regulator is installed, regulating voltage at the output terminal of the regulators is the easiest.</a:t>
            </a:r>
          </a:p>
          <a:p>
            <a:r>
              <a:rPr lang="en-US" sz="2000" dirty="0" smtClean="0"/>
              <a:t>The taps are adjusted to regulate the voltage at the output of the regulator.</a:t>
            </a:r>
          </a:p>
          <a:p>
            <a:r>
              <a:rPr lang="en-US" sz="2000" dirty="0" smtClean="0"/>
              <a:t>With any active control system there must be appropriate operating bands to prevent excessive operation of the regulator, or oscillations</a:t>
            </a:r>
            <a:r>
              <a:rPr lang="en-US" sz="2000" dirty="0"/>
              <a:t>. A “dead band” must be set for the regulator that is greater than the 5/8 volt/step for the regulator.</a:t>
            </a:r>
          </a:p>
          <a:p>
            <a:pPr marL="0" indent="0">
              <a:buNone/>
            </a:pPr>
            <a:endParaRPr lang="en-US" sz="2000" dirty="0" smtClean="0"/>
          </a:p>
        </p:txBody>
      </p:sp>
      <p:pic>
        <p:nvPicPr>
          <p:cNvPr id="3079" name="Picture 7"/>
          <p:cNvPicPr>
            <a:picLocks noChangeAspect="1" noChangeArrowheads="1"/>
          </p:cNvPicPr>
          <p:nvPr/>
        </p:nvPicPr>
        <p:blipFill>
          <a:blip r:embed="rId2" cstate="print"/>
          <a:srcRect/>
          <a:stretch>
            <a:fillRect/>
          </a:stretch>
        </p:blipFill>
        <p:spPr bwMode="auto">
          <a:xfrm>
            <a:off x="2895600" y="3736975"/>
            <a:ext cx="4556125" cy="28924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Dead </a:t>
            </a:r>
            <a:r>
              <a:rPr lang="en-US" dirty="0" smtClean="0"/>
              <a:t>Bands</a:t>
            </a:r>
            <a:endParaRPr lang="en-US" dirty="0"/>
          </a:p>
        </p:txBody>
      </p:sp>
      <p:sp>
        <p:nvSpPr>
          <p:cNvPr id="4" name="Text Placeholder 3"/>
          <p:cNvSpPr>
            <a:spLocks noGrp="1"/>
          </p:cNvSpPr>
          <p:nvPr>
            <p:ph type="body" idx="1"/>
          </p:nvPr>
        </p:nvSpPr>
        <p:spPr>
          <a:xfrm>
            <a:off x="2571750" y="1114425"/>
            <a:ext cx="4040188" cy="639762"/>
          </a:xfrm>
        </p:spPr>
        <p:txBody>
          <a:bodyPr/>
          <a:lstStyle/>
          <a:p>
            <a:pPr algn="ctr"/>
            <a:r>
              <a:rPr lang="en-US" b="0" dirty="0" smtClean="0"/>
              <a:t>Improper dead band</a:t>
            </a:r>
            <a:endParaRPr lang="en-US" b="0" dirty="0"/>
          </a:p>
        </p:txBody>
      </p:sp>
      <p:sp>
        <p:nvSpPr>
          <p:cNvPr id="5" name="Text Placeholder 4"/>
          <p:cNvSpPr>
            <a:spLocks noGrp="1"/>
          </p:cNvSpPr>
          <p:nvPr>
            <p:ph type="body" sz="quarter" idx="3"/>
          </p:nvPr>
        </p:nvSpPr>
        <p:spPr>
          <a:xfrm>
            <a:off x="2549525" y="3886200"/>
            <a:ext cx="4041775" cy="639762"/>
          </a:xfrm>
        </p:spPr>
        <p:txBody>
          <a:bodyPr/>
          <a:lstStyle/>
          <a:p>
            <a:pPr algn="ctr"/>
            <a:r>
              <a:rPr lang="en-US" b="0" dirty="0" smtClean="0"/>
              <a:t>Proper dead band</a:t>
            </a:r>
            <a:endParaRPr lang="en-US" b="0" dirty="0"/>
          </a:p>
        </p:txBody>
      </p:sp>
      <p:pic>
        <p:nvPicPr>
          <p:cNvPr id="26626" name="Picture 2"/>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bwMode="auto">
          <a:xfrm>
            <a:off x="873192" y="451104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882717" y="1752600"/>
            <a:ext cx="7394508"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87878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Voltage Control</a:t>
            </a:r>
            <a:endParaRPr lang="en-US" dirty="0"/>
          </a:p>
        </p:txBody>
      </p:sp>
      <p:sp>
        <p:nvSpPr>
          <p:cNvPr id="3" name="Content Placeholder 2"/>
          <p:cNvSpPr>
            <a:spLocks noGrp="1"/>
          </p:cNvSpPr>
          <p:nvPr>
            <p:ph idx="1"/>
          </p:nvPr>
        </p:nvSpPr>
        <p:spPr>
          <a:xfrm>
            <a:off x="457200" y="1600201"/>
            <a:ext cx="8229600" cy="2438400"/>
          </a:xfrm>
        </p:spPr>
        <p:txBody>
          <a:bodyPr>
            <a:normAutofit/>
          </a:bodyPr>
          <a:lstStyle/>
          <a:p>
            <a:r>
              <a:rPr lang="en-US" sz="2000" dirty="0" smtClean="0"/>
              <a:t>If the voltage at the output of the regulator is not an adequate representation of the down stream voltage, it may be necessary to monitor a remote point.</a:t>
            </a:r>
          </a:p>
          <a:p>
            <a:r>
              <a:rPr lang="en-US" sz="2000" dirty="0" smtClean="0"/>
              <a:t>This method is uncommon and only used in special situations.</a:t>
            </a:r>
          </a:p>
          <a:p>
            <a:endParaRPr lang="en-US" sz="2000" dirty="0"/>
          </a:p>
        </p:txBody>
      </p:sp>
      <p:pic>
        <p:nvPicPr>
          <p:cNvPr id="4106" name="Picture 10"/>
          <p:cNvPicPr>
            <a:picLocks noChangeAspect="1" noChangeArrowheads="1"/>
          </p:cNvPicPr>
          <p:nvPr/>
        </p:nvPicPr>
        <p:blipFill>
          <a:blip r:embed="rId2" cstate="print"/>
          <a:srcRect/>
          <a:stretch>
            <a:fillRect/>
          </a:stretch>
        </p:blipFill>
        <p:spPr bwMode="auto">
          <a:xfrm>
            <a:off x="1731788" y="3200400"/>
            <a:ext cx="5605638" cy="308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Drop Compensation </a:t>
            </a:r>
            <a:endParaRPr lang="en-US" dirty="0"/>
          </a:p>
        </p:txBody>
      </p:sp>
      <p:sp>
        <p:nvSpPr>
          <p:cNvPr id="3" name="Content Placeholder 2"/>
          <p:cNvSpPr>
            <a:spLocks noGrp="1"/>
          </p:cNvSpPr>
          <p:nvPr>
            <p:ph idx="1"/>
          </p:nvPr>
        </p:nvSpPr>
        <p:spPr/>
        <p:txBody>
          <a:bodyPr>
            <a:normAutofit/>
          </a:bodyPr>
          <a:lstStyle/>
          <a:p>
            <a:r>
              <a:rPr lang="en-US" sz="2400" dirty="0" smtClean="0"/>
              <a:t>LDC regulators use an internal model in order to regulate the voltage at an “estimated” down stream point.</a:t>
            </a:r>
          </a:p>
          <a:p>
            <a:r>
              <a:rPr lang="en-US" sz="2400" dirty="0" smtClean="0"/>
              <a:t>Since this point is only estimated, and the system impedance changes with time, this is not the most accurate method.</a:t>
            </a:r>
          </a:p>
          <a:p>
            <a:r>
              <a:rPr lang="en-US" sz="2400" dirty="0" smtClean="0"/>
              <a:t>This is a mid-cost option that is utilized by utilities.</a:t>
            </a:r>
          </a:p>
          <a:p>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1447800" y="4003675"/>
            <a:ext cx="689927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3</a:t>
            </a:r>
            <a:r>
              <a:rPr lang="en-US" sz="3200" dirty="0" smtClean="0"/>
              <a:t>: Shunt Capacitors</a:t>
            </a:r>
            <a:endParaRPr lang="en-US" sz="3200" dirty="0"/>
          </a:p>
        </p:txBody>
      </p:sp>
      <p:pic>
        <p:nvPicPr>
          <p:cNvPr id="4" name="Picture 2" descr="C:\PNNL Work\Current Projects\FOA-152 WSU\Photos\Capacitors\IMG_0092.JPG"/>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340" name="Picture 4" descr="C:\PNNL Work\Current Projects\FOA-152 WSU\Photos\Substations\U-District\Substation Capacitors.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33604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Shunt Capacitors</a:t>
            </a:r>
            <a:endParaRPr lang="en-US" dirty="0"/>
          </a:p>
        </p:txBody>
      </p:sp>
      <p:sp>
        <p:nvSpPr>
          <p:cNvPr id="3" name="Content Placeholder 2"/>
          <p:cNvSpPr>
            <a:spLocks noGrp="1"/>
          </p:cNvSpPr>
          <p:nvPr>
            <p:ph idx="1"/>
          </p:nvPr>
        </p:nvSpPr>
        <p:spPr/>
        <p:txBody>
          <a:bodyPr>
            <a:normAutofit/>
          </a:bodyPr>
          <a:lstStyle/>
          <a:p>
            <a:r>
              <a:rPr lang="en-US" sz="2000" dirty="0" smtClean="0"/>
              <a:t>Transmission: At this level capacitors are used to provide voltage support and to facilitate power transfers. Additionally, by utilizing capacitors, central generators are able to produce more real power.</a:t>
            </a:r>
          </a:p>
          <a:p>
            <a:pPr marL="0" indent="0">
              <a:buNone/>
            </a:pPr>
            <a:endParaRPr lang="en-US" sz="2000" dirty="0" smtClean="0"/>
          </a:p>
          <a:p>
            <a:r>
              <a:rPr lang="en-US" sz="2000" dirty="0" smtClean="0"/>
              <a:t>Distribution Substation: Capacitors at the distribution system operate to provide local voltage support for the sub-transmission or transmission system.</a:t>
            </a:r>
          </a:p>
          <a:p>
            <a:endParaRPr lang="en-US" sz="2000" dirty="0" smtClean="0"/>
          </a:p>
          <a:p>
            <a:r>
              <a:rPr lang="en-US" sz="2000" dirty="0" smtClean="0"/>
              <a:t>Distribution Feeder: At the feeder level capacitors are used to provide voltage support which reduces line losses and allows the feeder to support higher load levels.</a:t>
            </a:r>
          </a:p>
          <a:p>
            <a:pPr marL="0" indent="0">
              <a:buNone/>
            </a:pP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070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of Shunt Capacitors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Fixed: The capacitors are installed on a feeder and are continuously in operation.  Generally the capacitors are connected through fuses.</a:t>
            </a:r>
          </a:p>
          <a:p>
            <a:endParaRPr lang="en-US" dirty="0" smtClean="0"/>
          </a:p>
          <a:p>
            <a:r>
              <a:rPr lang="en-US" dirty="0" smtClean="0"/>
              <a:t>Manual: A manually operated switch is used to place the capacitor in service and to remove it from service.</a:t>
            </a:r>
          </a:p>
          <a:p>
            <a:endParaRPr lang="en-US" dirty="0" smtClean="0"/>
          </a:p>
          <a:p>
            <a:r>
              <a:rPr lang="en-US" dirty="0" smtClean="0"/>
              <a:t>Voltage : The operation of the capacitor is based on a local voltage measurement.</a:t>
            </a:r>
          </a:p>
          <a:p>
            <a:endParaRPr lang="en-US" dirty="0" smtClean="0"/>
          </a:p>
          <a:p>
            <a:r>
              <a:rPr lang="en-US" dirty="0" smtClean="0"/>
              <a:t>VAR: The operation of the capacitor is based on the a local measurement of the reactive power flowing on the line leading to the capacitor.</a:t>
            </a:r>
          </a:p>
          <a:p>
            <a:endParaRPr lang="en-US" dirty="0" smtClean="0"/>
          </a:p>
          <a:p>
            <a:r>
              <a:rPr lang="en-US" dirty="0" smtClean="0"/>
              <a:t>Volt – VAR: The operation of the capacitor is based on the a local measurement of the reactive power flowing on the line leading to the capacitor, plus there is a local voltage measurement to prevent over voltage conditions.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Capacitor Controls</a:t>
            </a:r>
            <a:endParaRPr lang="en-US" dirty="0"/>
          </a:p>
        </p:txBody>
      </p:sp>
      <p:sp>
        <p:nvSpPr>
          <p:cNvPr id="3" name="Content Placeholder 2"/>
          <p:cNvSpPr>
            <a:spLocks noGrp="1"/>
          </p:cNvSpPr>
          <p:nvPr>
            <p:ph idx="1"/>
          </p:nvPr>
        </p:nvSpPr>
        <p:spPr/>
        <p:txBody>
          <a:bodyPr>
            <a:normAutofit/>
          </a:bodyPr>
          <a:lstStyle/>
          <a:p>
            <a:r>
              <a:rPr lang="en-US" sz="2000" dirty="0" smtClean="0"/>
              <a:t>For some feeders the voltage drop is large enough at all times that installation of capacitors are used.</a:t>
            </a:r>
          </a:p>
          <a:p>
            <a:r>
              <a:rPr lang="en-US" sz="2000" dirty="0" smtClean="0"/>
              <a:t>These capacitors are installed and are always in service.</a:t>
            </a:r>
          </a:p>
          <a:p>
            <a:r>
              <a:rPr lang="en-US" sz="2000" dirty="0" smtClean="0"/>
              <a:t>When installed on a distribution feeder these are generally smaller capacitors, &lt;600 kVAR.</a:t>
            </a:r>
          </a:p>
        </p:txBody>
      </p:sp>
      <p:pic>
        <p:nvPicPr>
          <p:cNvPr id="5122" name="Picture 2"/>
          <p:cNvPicPr>
            <a:picLocks noChangeAspect="1" noChangeArrowheads="1"/>
          </p:cNvPicPr>
          <p:nvPr/>
        </p:nvPicPr>
        <p:blipFill>
          <a:blip r:embed="rId2" cstate="print"/>
          <a:srcRect/>
          <a:stretch>
            <a:fillRect/>
          </a:stretch>
        </p:blipFill>
        <p:spPr bwMode="auto">
          <a:xfrm>
            <a:off x="1600200" y="3581400"/>
            <a:ext cx="5843159" cy="22494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a:t>
            </a:r>
            <a:r>
              <a:rPr lang="en-US" dirty="0"/>
              <a:t>O</a:t>
            </a:r>
            <a:r>
              <a:rPr lang="en-US" dirty="0" smtClean="0"/>
              <a:t>perational Voltage Control</a:t>
            </a:r>
            <a:endParaRPr lang="en-US" dirty="0"/>
          </a:p>
        </p:txBody>
      </p:sp>
      <p:sp>
        <p:nvSpPr>
          <p:cNvPr id="3" name="Content Placeholder 2"/>
          <p:cNvSpPr>
            <a:spLocks noGrp="1"/>
          </p:cNvSpPr>
          <p:nvPr>
            <p:ph idx="1"/>
          </p:nvPr>
        </p:nvSpPr>
        <p:spPr>
          <a:xfrm>
            <a:off x="457200" y="1600200"/>
            <a:ext cx="8229600" cy="4876799"/>
          </a:xfrm>
        </p:spPr>
        <p:txBody>
          <a:bodyPr>
            <a:normAutofit/>
          </a:bodyPr>
          <a:lstStyle/>
          <a:p>
            <a:r>
              <a:rPr lang="en-US" sz="2400" dirty="0" smtClean="0"/>
              <a:t>As current flows down a distribution line a voltage drop occurs because of th</a:t>
            </a:r>
            <a:r>
              <a:rPr lang="en-US" dirty="0" smtClean="0"/>
              <a:t>e impedance.</a:t>
            </a:r>
          </a:p>
          <a:p>
            <a:endParaRPr lang="en-US" dirty="0"/>
          </a:p>
          <a:p>
            <a:r>
              <a:rPr lang="en-US" dirty="0" smtClean="0"/>
              <a:t>The amount of voltage drop is a function of multiple factors:</a:t>
            </a:r>
          </a:p>
          <a:p>
            <a:pPr lvl="1"/>
            <a:r>
              <a:rPr lang="en-US" dirty="0" smtClean="0"/>
              <a:t>Load level (current)</a:t>
            </a:r>
          </a:p>
          <a:p>
            <a:pPr lvl="1"/>
            <a:r>
              <a:rPr lang="en-US" dirty="0" smtClean="0"/>
              <a:t>Construction of distribution line (impedance)</a:t>
            </a:r>
          </a:p>
          <a:p>
            <a:pPr lvl="1"/>
            <a:r>
              <a:rPr lang="en-US" dirty="0" smtClean="0"/>
              <a:t>Operation of voltage control devices (if present)</a:t>
            </a:r>
          </a:p>
          <a:p>
            <a:endParaRPr lang="en-US" sz="2400" dirty="0"/>
          </a:p>
          <a:p>
            <a:r>
              <a:rPr lang="en-US" dirty="0" smtClean="0"/>
              <a:t>Variations in voltage along a distribution line cannot be prevented, but they can be controlled.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Capacitor Controls</a:t>
            </a:r>
            <a:endParaRPr lang="en-US" dirty="0"/>
          </a:p>
        </p:txBody>
      </p:sp>
      <p:sp>
        <p:nvSpPr>
          <p:cNvPr id="3" name="Content Placeholder 2"/>
          <p:cNvSpPr>
            <a:spLocks noGrp="1"/>
          </p:cNvSpPr>
          <p:nvPr>
            <p:ph idx="1"/>
          </p:nvPr>
        </p:nvSpPr>
        <p:spPr/>
        <p:txBody>
          <a:bodyPr>
            <a:normAutofit/>
          </a:bodyPr>
          <a:lstStyle/>
          <a:p>
            <a:r>
              <a:rPr lang="en-US" sz="2000" dirty="0" smtClean="0"/>
              <a:t>When there is enough voltage variability in a system it may be necessary to install a manual switch on a capacitor.</a:t>
            </a:r>
          </a:p>
          <a:p>
            <a:r>
              <a:rPr lang="en-US" sz="2000" dirty="0" smtClean="0"/>
              <a:t>Because of the need for a truck roll, these capacitors would generally be operated on a seasonal cycle.</a:t>
            </a:r>
          </a:p>
          <a:p>
            <a:r>
              <a:rPr lang="en-US" sz="2000" dirty="0" smtClean="0"/>
              <a:t>These switches are locally operated.</a:t>
            </a:r>
          </a:p>
          <a:p>
            <a:pPr marL="0" indent="0">
              <a:buNone/>
            </a:pPr>
            <a:endParaRPr lang="en-US" sz="2000" dirty="0" smtClean="0"/>
          </a:p>
        </p:txBody>
      </p:sp>
      <p:pic>
        <p:nvPicPr>
          <p:cNvPr id="6146" name="Picture 2"/>
          <p:cNvPicPr>
            <a:picLocks noChangeAspect="1" noChangeArrowheads="1"/>
          </p:cNvPicPr>
          <p:nvPr/>
        </p:nvPicPr>
        <p:blipFill>
          <a:blip r:embed="rId2" cstate="print"/>
          <a:srcRect/>
          <a:stretch>
            <a:fillRect/>
          </a:stretch>
        </p:blipFill>
        <p:spPr bwMode="auto">
          <a:xfrm>
            <a:off x="1905000" y="3733800"/>
            <a:ext cx="6039746" cy="235743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Based Capacitor Controls</a:t>
            </a:r>
            <a:endParaRPr lang="en-US" dirty="0"/>
          </a:p>
        </p:txBody>
      </p:sp>
      <p:sp>
        <p:nvSpPr>
          <p:cNvPr id="3" name="Content Placeholder 2"/>
          <p:cNvSpPr>
            <a:spLocks noGrp="1"/>
          </p:cNvSpPr>
          <p:nvPr>
            <p:ph idx="1"/>
          </p:nvPr>
        </p:nvSpPr>
        <p:spPr>
          <a:xfrm>
            <a:off x="457200" y="1371600"/>
            <a:ext cx="8229600" cy="1981200"/>
          </a:xfrm>
        </p:spPr>
        <p:txBody>
          <a:bodyPr>
            <a:noAutofit/>
          </a:bodyPr>
          <a:lstStyle/>
          <a:p>
            <a:r>
              <a:rPr lang="en-US" sz="2000" dirty="0" smtClean="0"/>
              <a:t>The operation of the capacitor is based on a local voltage measurement.</a:t>
            </a:r>
          </a:p>
          <a:p>
            <a:r>
              <a:rPr lang="en-US" sz="2000" dirty="0" smtClean="0"/>
              <a:t>Voltage-based control is appropriate when there are large daily variations in the feeder load.</a:t>
            </a:r>
          </a:p>
          <a:p>
            <a:pPr lvl="1"/>
            <a:r>
              <a:rPr lang="en-US" sz="1600" dirty="0" smtClean="0"/>
              <a:t>When the local voltage magnitude drops below a set point then the capacitor is switched into operation.</a:t>
            </a:r>
          </a:p>
          <a:p>
            <a:pPr lvl="1"/>
            <a:r>
              <a:rPr lang="en-US" sz="1600" dirty="0" smtClean="0"/>
              <a:t>When the local voltage magnitude increases above a set point then the capacitor is switched out of operation.</a:t>
            </a:r>
          </a:p>
          <a:p>
            <a:r>
              <a:rPr lang="en-US" sz="2000" dirty="0" smtClean="0"/>
              <a:t>Appropriate dead-bands must be established to prevent oscillations.</a:t>
            </a:r>
          </a:p>
        </p:txBody>
      </p:sp>
      <p:pic>
        <p:nvPicPr>
          <p:cNvPr id="7171" name="Picture 3"/>
          <p:cNvPicPr>
            <a:picLocks noChangeAspect="1" noChangeArrowheads="1"/>
          </p:cNvPicPr>
          <p:nvPr/>
        </p:nvPicPr>
        <p:blipFill>
          <a:blip r:embed="rId2" cstate="print"/>
          <a:srcRect/>
          <a:stretch>
            <a:fillRect/>
          </a:stretch>
        </p:blipFill>
        <p:spPr bwMode="auto">
          <a:xfrm>
            <a:off x="2057400" y="3962400"/>
            <a:ext cx="5051425" cy="2778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 Based Capacitor Controls</a:t>
            </a:r>
            <a:endParaRPr lang="en-US" dirty="0"/>
          </a:p>
        </p:txBody>
      </p:sp>
      <p:sp>
        <p:nvSpPr>
          <p:cNvPr id="3" name="Content Placeholder 2"/>
          <p:cNvSpPr>
            <a:spLocks noGrp="1"/>
          </p:cNvSpPr>
          <p:nvPr>
            <p:ph idx="1"/>
          </p:nvPr>
        </p:nvSpPr>
        <p:spPr>
          <a:xfrm>
            <a:off x="457200" y="1600201"/>
            <a:ext cx="8229600" cy="2057400"/>
          </a:xfrm>
        </p:spPr>
        <p:txBody>
          <a:bodyPr>
            <a:normAutofit lnSpcReduction="10000"/>
          </a:bodyPr>
          <a:lstStyle/>
          <a:p>
            <a:r>
              <a:rPr lang="en-US" sz="2000" dirty="0" smtClean="0"/>
              <a:t>In a VAR-based control system the reactive power flowing into the line connecting the capacitor is the control variable, not voltage.</a:t>
            </a:r>
          </a:p>
          <a:p>
            <a:pPr lvl="1"/>
            <a:r>
              <a:rPr lang="en-US" sz="1600" dirty="0"/>
              <a:t>When the </a:t>
            </a:r>
            <a:r>
              <a:rPr lang="en-US" sz="1600" dirty="0" smtClean="0"/>
              <a:t>magnitude of reactive power increases above </a:t>
            </a:r>
            <a:r>
              <a:rPr lang="en-US" sz="1600" dirty="0"/>
              <a:t>a set </a:t>
            </a:r>
            <a:r>
              <a:rPr lang="en-US" sz="1600" dirty="0" smtClean="0"/>
              <a:t>point, </a:t>
            </a:r>
            <a:r>
              <a:rPr lang="en-US" sz="1600" dirty="0"/>
              <a:t>then the capacitor is switched into operation.</a:t>
            </a:r>
          </a:p>
          <a:p>
            <a:pPr lvl="1"/>
            <a:r>
              <a:rPr lang="en-US" sz="1600" dirty="0"/>
              <a:t>When the magnitude of reactive power </a:t>
            </a:r>
            <a:r>
              <a:rPr lang="en-US" sz="1600" dirty="0" smtClean="0"/>
              <a:t>drops below </a:t>
            </a:r>
            <a:r>
              <a:rPr lang="en-US" sz="1600" dirty="0"/>
              <a:t>a set point, then the capacitor is switched </a:t>
            </a:r>
            <a:r>
              <a:rPr lang="en-US" sz="1600" dirty="0" smtClean="0"/>
              <a:t>out of </a:t>
            </a:r>
            <a:r>
              <a:rPr lang="en-US" sz="1600" dirty="0"/>
              <a:t>operation.</a:t>
            </a:r>
          </a:p>
          <a:p>
            <a:r>
              <a:rPr lang="en-US" sz="2000" dirty="0" smtClean="0"/>
              <a:t>Similar to voltage control, appropriate dead-bands must be established.</a:t>
            </a:r>
          </a:p>
        </p:txBody>
      </p:sp>
      <p:pic>
        <p:nvPicPr>
          <p:cNvPr id="8194" name="Picture 2"/>
          <p:cNvPicPr>
            <a:picLocks noChangeAspect="1" noChangeArrowheads="1"/>
          </p:cNvPicPr>
          <p:nvPr/>
        </p:nvPicPr>
        <p:blipFill>
          <a:blip r:embed="rId2" cstate="print"/>
          <a:srcRect/>
          <a:stretch>
            <a:fillRect/>
          </a:stretch>
        </p:blipFill>
        <p:spPr bwMode="auto">
          <a:xfrm>
            <a:off x="1447800" y="41148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Based Capacitor Controls</a:t>
            </a:r>
            <a:endParaRPr lang="en-US" dirty="0"/>
          </a:p>
        </p:txBody>
      </p:sp>
      <p:sp>
        <p:nvSpPr>
          <p:cNvPr id="3" name="Content Placeholder 2"/>
          <p:cNvSpPr>
            <a:spLocks noGrp="1"/>
          </p:cNvSpPr>
          <p:nvPr>
            <p:ph idx="1"/>
          </p:nvPr>
        </p:nvSpPr>
        <p:spPr>
          <a:xfrm>
            <a:off x="304800" y="1295400"/>
            <a:ext cx="8839200" cy="4525963"/>
          </a:xfrm>
        </p:spPr>
        <p:txBody>
          <a:bodyPr>
            <a:normAutofit/>
          </a:bodyPr>
          <a:lstStyle/>
          <a:p>
            <a:r>
              <a:rPr lang="en-US" sz="2000" dirty="0" smtClean="0"/>
              <a:t>In Volt-VAR control the reactive power flowing on the input line is still the main control value, but there is a voltage override which will turn the capacitor off if the voltage is too high.</a:t>
            </a:r>
          </a:p>
          <a:p>
            <a:pPr lvl="1"/>
            <a:r>
              <a:rPr lang="en-US" sz="1600" dirty="0"/>
              <a:t>When the magnitude of reactive power increases above a set point, then the capacitor is switched into operation.</a:t>
            </a:r>
          </a:p>
          <a:p>
            <a:pPr lvl="1"/>
            <a:r>
              <a:rPr lang="en-US" sz="1600" dirty="0"/>
              <a:t>When the magnitude of reactive power drops below a set point, then the capacitor is switched </a:t>
            </a:r>
            <a:r>
              <a:rPr lang="en-US" sz="1600" dirty="0" smtClean="0"/>
              <a:t>out of </a:t>
            </a:r>
            <a:r>
              <a:rPr lang="en-US" sz="1600" dirty="0"/>
              <a:t>operation</a:t>
            </a:r>
            <a:r>
              <a:rPr lang="en-US" sz="1600" dirty="0" smtClean="0"/>
              <a:t>.</a:t>
            </a:r>
          </a:p>
          <a:p>
            <a:pPr lvl="1"/>
            <a:r>
              <a:rPr lang="en-US" sz="1600" dirty="0" smtClean="0"/>
              <a:t>If the local voltage exceeds a given level, the VAR control is overridden and the capacitor is switched out of operation.</a:t>
            </a:r>
          </a:p>
          <a:p>
            <a:r>
              <a:rPr lang="en-US" sz="2000" dirty="0"/>
              <a:t>Similar to voltage </a:t>
            </a:r>
            <a:r>
              <a:rPr lang="en-US" sz="2000" dirty="0" smtClean="0"/>
              <a:t>and VAR control</a:t>
            </a:r>
            <a:r>
              <a:rPr lang="en-US" sz="2000" dirty="0"/>
              <a:t>, appropriate dead-bands must be established</a:t>
            </a:r>
            <a:r>
              <a:rPr lang="en-US" sz="2000" dirty="0" smtClean="0"/>
              <a:t>.</a:t>
            </a:r>
          </a:p>
          <a:p>
            <a:endParaRPr lang="en-US" sz="2000" dirty="0" smtClean="0"/>
          </a:p>
        </p:txBody>
      </p:sp>
      <p:pic>
        <p:nvPicPr>
          <p:cNvPr id="9218" name="Picture 2"/>
          <p:cNvPicPr>
            <a:picLocks noChangeAspect="1" noChangeArrowheads="1"/>
          </p:cNvPicPr>
          <p:nvPr/>
        </p:nvPicPr>
        <p:blipFill>
          <a:blip r:embed="rId2" cstate="print"/>
          <a:srcRect/>
          <a:stretch>
            <a:fillRect/>
          </a:stretch>
        </p:blipFill>
        <p:spPr bwMode="auto">
          <a:xfrm>
            <a:off x="1219200" y="4419600"/>
            <a:ext cx="6816725" cy="241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a:t>Part </a:t>
            </a:r>
            <a:r>
              <a:rPr lang="en-US" sz="3200" dirty="0" smtClean="0"/>
              <a:t>4</a:t>
            </a:r>
            <a:r>
              <a:rPr lang="en-US" sz="3200" dirty="0"/>
              <a:t>: </a:t>
            </a:r>
            <a:r>
              <a:rPr lang="en-US" dirty="0"/>
              <a:t>Detailed End-use Load Models</a:t>
            </a:r>
            <a:endParaRPr lang="en-US" sz="3200" dirty="0"/>
          </a:p>
        </p:txBody>
      </p:sp>
      <p:pic>
        <p:nvPicPr>
          <p:cNvPr id="5" name="Content Placeholder 4" descr="C:\Documents and Settings\d3p313\Local Settings\Temporary Internet Files\Content.IE5\VVKK5XPN\MCj04349300000[1].png"/>
          <p:cNvPicPr>
            <a:picLocks noGrp="1" noChangeAspect="1" noChangeArrowheads="1"/>
          </p:cNvPicPr>
          <p:nvPr>
            <p:ph sz="half" idx="1"/>
          </p:nvPr>
        </p:nvPicPr>
        <p:blipFill>
          <a:blip r:embed="rId2" cstate="print"/>
          <a:srcRect/>
          <a:stretch>
            <a:fillRect/>
          </a:stretch>
        </p:blipFill>
        <p:spPr bwMode="auto">
          <a:xfrm>
            <a:off x="1562214" y="2948895"/>
            <a:ext cx="1828572" cy="1828572"/>
          </a:xfrm>
          <a:prstGeom prst="rect">
            <a:avLst/>
          </a:prstGeom>
          <a:noFill/>
          <a:ln w="9525">
            <a:noFill/>
            <a:miter lim="800000"/>
            <a:headEnd/>
            <a:tailEnd/>
          </a:ln>
        </p:spPr>
      </p:pic>
      <p:pic>
        <p:nvPicPr>
          <p:cNvPr id="6" name="Picture 3" descr="C:\Users\Kevin\AppData\Local\Microsoft\Windows\Temporary Internet Files\Content.IE5\11GU88DU\MCj04325170000[1].wmf"/>
          <p:cNvPicPr>
            <a:picLocks noGrp="1" noChangeAspect="1" noChangeArrowheads="1"/>
          </p:cNvPicPr>
          <p:nvPr>
            <p:ph sz="half" idx="2"/>
          </p:nvPr>
        </p:nvPicPr>
        <p:blipFill>
          <a:blip r:embed="rId3" cstate="print"/>
          <a:srcRect/>
          <a:stretch>
            <a:fillRect/>
          </a:stretch>
        </p:blipFill>
        <p:spPr bwMode="auto">
          <a:xfrm>
            <a:off x="5786437" y="3158331"/>
            <a:ext cx="1762125" cy="1409700"/>
          </a:xfrm>
          <a:prstGeom prst="rect">
            <a:avLst/>
          </a:prstGeom>
          <a:noFill/>
        </p:spPr>
      </p:pic>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0240352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Detailed End-use Load Models</a:t>
            </a:r>
          </a:p>
        </p:txBody>
      </p:sp>
      <p:sp>
        <p:nvSpPr>
          <p:cNvPr id="3" name="Content Placeholder 2"/>
          <p:cNvSpPr>
            <a:spLocks noGrp="1"/>
          </p:cNvSpPr>
          <p:nvPr>
            <p:ph idx="1"/>
          </p:nvPr>
        </p:nvSpPr>
        <p:spPr/>
        <p:txBody>
          <a:bodyPr>
            <a:normAutofit fontScale="85000" lnSpcReduction="20000"/>
          </a:bodyPr>
          <a:lstStyle/>
          <a:p>
            <a:r>
              <a:rPr lang="en-US" dirty="0" smtClean="0"/>
              <a:t>Traditional transmission level powerflow analysis assumes that all load are constant power, for both real (P) and reactive (Q).  As a result, power and energy consumption are independent of line voltage.</a:t>
            </a:r>
          </a:p>
          <a:p>
            <a:endParaRPr lang="en-US" dirty="0"/>
          </a:p>
          <a:p>
            <a:r>
              <a:rPr lang="en-US" dirty="0" smtClean="0"/>
              <a:t>This simplification was historically made for ease of analysis, but it is not appropriate at the distribution level.</a:t>
            </a:r>
          </a:p>
          <a:p>
            <a:endParaRPr lang="en-US" dirty="0"/>
          </a:p>
          <a:p>
            <a:r>
              <a:rPr lang="en-US" dirty="0" smtClean="0"/>
              <a:t>At the distribution level it is necessary to utilize end-use load models that are voltage dependent.</a:t>
            </a:r>
          </a:p>
          <a:p>
            <a:endParaRPr lang="en-US" dirty="0"/>
          </a:p>
          <a:p>
            <a:r>
              <a:rPr lang="en-US" dirty="0" smtClean="0"/>
              <a:t>Additionally, it is necessary to utilize load models that have time varying characteristics.  The load on a distribution feeder varies significantly throughout the day.</a:t>
            </a:r>
          </a:p>
          <a:p>
            <a:endParaRPr lang="en-US" dirty="0"/>
          </a:p>
          <a:p>
            <a:r>
              <a:rPr lang="en-US" dirty="0" smtClean="0"/>
              <a:t>The energy consumption of many end-use loads  is dependent on factors other than voltage.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End-Use Load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5 categories into which an end-use load model can be placed:</a:t>
            </a:r>
          </a:p>
          <a:p>
            <a:pPr lvl="1"/>
            <a:r>
              <a:rPr lang="en-US" dirty="0"/>
              <a:t>Time-invariant ZIP load models</a:t>
            </a:r>
          </a:p>
          <a:p>
            <a:pPr lvl="1"/>
            <a:r>
              <a:rPr lang="en-US" dirty="0"/>
              <a:t>Time-variant ZIP load models</a:t>
            </a:r>
          </a:p>
          <a:p>
            <a:pPr lvl="1"/>
            <a:r>
              <a:rPr lang="en-US" dirty="0"/>
              <a:t>Physical load models</a:t>
            </a:r>
          </a:p>
          <a:p>
            <a:pPr lvl="1"/>
            <a:r>
              <a:rPr lang="en-US" dirty="0"/>
              <a:t>Multi-state physical load </a:t>
            </a:r>
            <a:r>
              <a:rPr lang="en-US" dirty="0" smtClean="0"/>
              <a:t>models</a:t>
            </a:r>
          </a:p>
          <a:p>
            <a:pPr lvl="1"/>
            <a:r>
              <a:rPr lang="en-US" dirty="0" smtClean="0"/>
              <a:t>Load profile models</a:t>
            </a:r>
            <a:endParaRPr lang="en-US" dirty="0"/>
          </a:p>
          <a:p>
            <a:pPr marL="457200" lvl="1" indent="0">
              <a:buNone/>
            </a:pPr>
            <a:endParaRPr lang="en-US" dirty="0" smtClean="0"/>
          </a:p>
          <a:p>
            <a:r>
              <a:rPr lang="en-US" dirty="0" smtClean="0"/>
              <a:t>The model type to be used is determined by the behavior of the end-use load, and the purpose of the study.</a:t>
            </a:r>
          </a:p>
          <a:p>
            <a:endParaRPr lang="en-US" dirty="0"/>
          </a:p>
          <a:p>
            <a:r>
              <a:rPr lang="en-US" dirty="0" smtClean="0"/>
              <a:t>These load models can be used to represent a single end-use load or a combination of end-use loads.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Time-Invariant ZIP Load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time-invariant ZIP load is the simplest voltage dependent load model.  It is appropriate for a simple load with a operational single-state.</a:t>
            </a:r>
          </a:p>
          <a:p>
            <a:endParaRPr lang="en-US" dirty="0" smtClean="0"/>
          </a:p>
          <a:p>
            <a:r>
              <a:rPr lang="en-US" dirty="0" smtClean="0"/>
              <a:t>Each load is represented by a combination of three elements:</a:t>
            </a:r>
          </a:p>
          <a:p>
            <a:pPr lvl="1"/>
            <a:r>
              <a:rPr lang="en-US" dirty="0" smtClean="0"/>
              <a:t>Constant impendence element (Z)</a:t>
            </a:r>
          </a:p>
          <a:p>
            <a:pPr lvl="1"/>
            <a:r>
              <a:rPr lang="en-US" dirty="0" smtClean="0"/>
              <a:t>Constant current element (I)</a:t>
            </a:r>
          </a:p>
          <a:p>
            <a:pPr lvl="1"/>
            <a:r>
              <a:rPr lang="en-US" dirty="0" smtClean="0"/>
              <a:t>Constant power element (P)</a:t>
            </a:r>
            <a:endParaRPr lang="en-US" dirty="0"/>
          </a:p>
          <a:p>
            <a:pPr marL="0" indent="0">
              <a:buNone/>
            </a:pPr>
            <a:endParaRPr lang="en-US" dirty="0" smtClean="0"/>
          </a:p>
          <a:p>
            <a:r>
              <a:rPr lang="en-US" dirty="0" smtClean="0"/>
              <a:t>The </a:t>
            </a:r>
            <a:r>
              <a:rPr lang="en-US" dirty="0"/>
              <a:t>time-invariant ZIP </a:t>
            </a:r>
            <a:r>
              <a:rPr lang="en-US" dirty="0" smtClean="0"/>
              <a:t>model may not be an accurate circuit model of the end-use load, but is an accurate representation of the voltage dependent power consumption.  </a:t>
            </a:r>
          </a:p>
          <a:p>
            <a:endParaRPr lang="en-US" dirty="0"/>
          </a:p>
          <a:p>
            <a:r>
              <a:rPr lang="en-US" dirty="0" smtClean="0"/>
              <a:t>All values are constant, and do not change with time.</a:t>
            </a:r>
            <a:endParaRPr lang="en-US" dirty="0"/>
          </a:p>
          <a:p>
            <a:endParaRPr lang="en-US" dirty="0" smtClean="0"/>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86245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Power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3708302622"/>
              </p:ext>
            </p:extLst>
          </p:nvPr>
        </p:nvGraphicFramePr>
        <p:xfrm>
          <a:off x="152401" y="3836015"/>
          <a:ext cx="4730272" cy="629053"/>
        </p:xfrm>
        <a:graphic>
          <a:graphicData uri="http://schemas.openxmlformats.org/presentationml/2006/ole">
            <mc:AlternateContent xmlns:mc="http://schemas.openxmlformats.org/markup-compatibility/2006">
              <mc:Choice xmlns:v="urn:schemas-microsoft-com:vml" Requires="v">
                <p:oleObj spid="_x0000_s2365" name="Equation" r:id="rId3" imgW="4203360" imgH="558720" progId="Equation.3">
                  <p:embed/>
                </p:oleObj>
              </mc:Choice>
              <mc:Fallback>
                <p:oleObj name="Equation" r:id="rId3" imgW="4203360" imgH="558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3836015"/>
                        <a:ext cx="4730272" cy="629053"/>
                      </a:xfrm>
                      <a:prstGeom prst="rect">
                        <a:avLst/>
                      </a:prstGeom>
                      <a:noFill/>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18287253"/>
              </p:ext>
            </p:extLst>
          </p:nvPr>
        </p:nvGraphicFramePr>
        <p:xfrm>
          <a:off x="152400" y="4598015"/>
          <a:ext cx="4687293" cy="629053"/>
        </p:xfrm>
        <a:graphic>
          <a:graphicData uri="http://schemas.openxmlformats.org/presentationml/2006/ole">
            <mc:AlternateContent xmlns:mc="http://schemas.openxmlformats.org/markup-compatibility/2006">
              <mc:Choice xmlns:v="urn:schemas-microsoft-com:vml" Requires="v">
                <p:oleObj spid="_x0000_s2366" name="Equation" r:id="rId5" imgW="4165560" imgH="558720" progId="Equation.3">
                  <p:embed/>
                </p:oleObj>
              </mc:Choice>
              <mc:Fallback>
                <p:oleObj name="Equation" r:id="rId5" imgW="416556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598015"/>
                        <a:ext cx="4687293" cy="629053"/>
                      </a:xfrm>
                      <a:prstGeom prst="rect">
                        <a:avLst/>
                      </a:prstGeom>
                      <a:noFill/>
                      <a:extLst/>
                    </p:spPr>
                  </p:pic>
                </p:oleObj>
              </mc:Fallback>
            </mc:AlternateContent>
          </a:graphicData>
        </a:graphic>
      </p:graphicFrame>
      <p:graphicFrame>
        <p:nvGraphicFramePr>
          <p:cNvPr id="35870" name="Object 30"/>
          <p:cNvGraphicFramePr>
            <a:graphicFrameLocks noChangeAspect="1"/>
          </p:cNvGraphicFramePr>
          <p:nvPr>
            <p:extLst>
              <p:ext uri="{D42A27DB-BD31-4B8C-83A1-F6EECF244321}">
                <p14:modId xmlns:p14="http://schemas.microsoft.com/office/powerpoint/2010/main" val="3486136866"/>
              </p:ext>
            </p:extLst>
          </p:nvPr>
        </p:nvGraphicFramePr>
        <p:xfrm>
          <a:off x="228600" y="5512415"/>
          <a:ext cx="1143000" cy="257175"/>
        </p:xfrm>
        <a:graphic>
          <a:graphicData uri="http://schemas.openxmlformats.org/presentationml/2006/ole">
            <mc:AlternateContent xmlns:mc="http://schemas.openxmlformats.org/markup-compatibility/2006">
              <mc:Choice xmlns:v="urn:schemas-microsoft-com:vml" Requires="v">
                <p:oleObj spid="_x0000_s2367" name="Equation" r:id="rId7" imgW="1015920" imgH="228600" progId="Equation.3">
                  <p:embed/>
                </p:oleObj>
              </mc:Choice>
              <mc:Fallback>
                <p:oleObj name="Equation" r:id="rId7" imgW="1015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5512415"/>
                        <a:ext cx="1143000" cy="257175"/>
                      </a:xfrm>
                      <a:prstGeom prst="rect">
                        <a:avLst/>
                      </a:prstGeom>
                      <a:noFill/>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5486400" y="3810000"/>
            <a:ext cx="3429000" cy="2492990"/>
          </a:xfrm>
          <a:prstGeom prst="rect">
            <a:avLst/>
          </a:prstGeom>
          <a:noFill/>
        </p:spPr>
        <p:txBody>
          <a:bodyPr wrap="square" rtlCol="0">
            <a:spAutoFit/>
          </a:bodyPr>
          <a:lstStyle/>
          <a:p>
            <a:r>
              <a:rPr lang="en-US" sz="1200" dirty="0">
                <a:latin typeface="Times New Roman" pitchFamily="18" charset="0"/>
                <a:cs typeface="Times New Roman" pitchFamily="18" charset="0"/>
              </a:rPr>
              <a:t>where:</a:t>
            </a:r>
          </a:p>
          <a:p>
            <a:r>
              <a:rPr lang="en-US" sz="1200" i="1" dirty="0">
                <a:latin typeface="Times New Roman" pitchFamily="18" charset="0"/>
                <a:cs typeface="Times New Roman" pitchFamily="18" charset="0"/>
              </a:rPr>
              <a:t>P</a:t>
            </a:r>
            <a:r>
              <a:rPr lang="en-US" sz="1200" i="1" baseline="-25000" dirty="0">
                <a:latin typeface="Times New Roman" pitchFamily="18" charset="0"/>
                <a:cs typeface="Times New Roman" pitchFamily="18" charset="0"/>
              </a:rPr>
              <a:t>i</a:t>
            </a:r>
            <a:r>
              <a:rPr lang="en-US" sz="1200" i="1"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real </a:t>
            </a:r>
            <a:r>
              <a:rPr lang="en-US" sz="1200" dirty="0">
                <a:latin typeface="Times New Roman" pitchFamily="18" charset="0"/>
                <a:cs typeface="Times New Roman" pitchFamily="18" charset="0"/>
              </a:rPr>
              <a:t>power consumption of the i</a:t>
            </a:r>
            <a:r>
              <a:rPr lang="en-US" sz="1200" baseline="30000" dirty="0">
                <a:latin typeface="Times New Roman" pitchFamily="18" charset="0"/>
                <a:cs typeface="Times New Roman" pitchFamily="18" charset="0"/>
              </a:rPr>
              <a:t>th</a:t>
            </a:r>
            <a:r>
              <a:rPr lang="en-US" sz="1200" dirty="0">
                <a:latin typeface="Times New Roman" pitchFamily="18" charset="0"/>
                <a:cs typeface="Times New Roman" pitchFamily="18" charset="0"/>
              </a:rPr>
              <a:t> load</a:t>
            </a:r>
          </a:p>
          <a:p>
            <a:r>
              <a:rPr lang="en-US" sz="1200" i="1" dirty="0" smtClean="0">
                <a:latin typeface="Times New Roman" pitchFamily="18" charset="0"/>
                <a:cs typeface="Times New Roman" pitchFamily="18" charset="0"/>
              </a:rPr>
              <a:t>Q</a:t>
            </a:r>
            <a:r>
              <a:rPr lang="en-US" sz="1200" i="1" baseline="-25000" dirty="0" smtClean="0">
                <a:latin typeface="Times New Roman" pitchFamily="18" charset="0"/>
                <a:cs typeface="Times New Roman" pitchFamily="18" charset="0"/>
              </a:rPr>
              <a:t>i</a:t>
            </a:r>
            <a:r>
              <a:rPr lang="en-US" sz="1200" dirty="0" smtClean="0">
                <a:latin typeface="Times New Roman" pitchFamily="18" charset="0"/>
                <a:cs typeface="Times New Roman" pitchFamily="18" charset="0"/>
              </a:rPr>
              <a:t>: reactive power consumption of the i</a:t>
            </a:r>
            <a:r>
              <a:rPr lang="en-US" sz="1200" baseline="30000" dirty="0" smtClean="0">
                <a:latin typeface="Times New Roman" pitchFamily="18" charset="0"/>
                <a:cs typeface="Times New Roman" pitchFamily="18" charset="0"/>
              </a:rPr>
              <a:t>th</a:t>
            </a:r>
            <a:r>
              <a:rPr lang="en-US" sz="1200" dirty="0" smtClean="0">
                <a:latin typeface="Times New Roman" pitchFamily="18" charset="0"/>
                <a:cs typeface="Times New Roman" pitchFamily="18" charset="0"/>
              </a:rPr>
              <a:t> load</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a</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actual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V</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nominal </a:t>
            </a:r>
            <a:r>
              <a:rPr lang="en-US" sz="1200" dirty="0">
                <a:latin typeface="Times New Roman" pitchFamily="18" charset="0"/>
                <a:cs typeface="Times New Roman" pitchFamily="18" charset="0"/>
              </a:rPr>
              <a:t>terminal voltage </a:t>
            </a:r>
          </a:p>
          <a:p>
            <a:r>
              <a:rPr lang="en-US" sz="1200" i="1" dirty="0" err="1" smtClean="0">
                <a:latin typeface="Times New Roman" pitchFamily="18" charset="0"/>
                <a:cs typeface="Times New Roman" pitchFamily="18" charset="0"/>
              </a:rPr>
              <a:t>S</a:t>
            </a:r>
            <a:r>
              <a:rPr lang="en-US" sz="1200" i="1" baseline="-25000" dirty="0" err="1"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apparent </a:t>
            </a:r>
            <a:r>
              <a:rPr lang="en-US" sz="1200" dirty="0">
                <a:latin typeface="Times New Roman" pitchFamily="18" charset="0"/>
                <a:cs typeface="Times New Roman" pitchFamily="18" charset="0"/>
              </a:rPr>
              <a:t>Power consumption at nominal voltage</a:t>
            </a:r>
          </a:p>
          <a:p>
            <a:r>
              <a:rPr lang="en-US" sz="1200" i="1" dirty="0" smtClean="0">
                <a:latin typeface="Times New Roman" pitchFamily="18" charset="0"/>
                <a:cs typeface="Times New Roman" pitchFamily="18" charset="0"/>
              </a:rPr>
              <a:t>Z</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impedance</a:t>
            </a:r>
          </a:p>
          <a:p>
            <a:r>
              <a:rPr lang="en-US" sz="1200" i="1" dirty="0">
                <a:latin typeface="Times New Roman" pitchFamily="18" charset="0"/>
                <a:cs typeface="Times New Roman" pitchFamily="18" charset="0"/>
              </a:rPr>
              <a:t>I</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percent </a:t>
            </a:r>
            <a:r>
              <a:rPr lang="en-US" sz="1200" dirty="0">
                <a:latin typeface="Times New Roman" pitchFamily="18" charset="0"/>
                <a:cs typeface="Times New Roman" pitchFamily="18" charset="0"/>
              </a:rPr>
              <a:t>of load that is constant current</a:t>
            </a:r>
          </a:p>
          <a:p>
            <a:r>
              <a:rPr lang="en-US" sz="1200" i="1" dirty="0">
                <a:latin typeface="Times New Roman" pitchFamily="18" charset="0"/>
                <a:cs typeface="Times New Roman" pitchFamily="18" charset="0"/>
              </a:rPr>
              <a:t>P</a:t>
            </a:r>
            <a:r>
              <a:rPr lang="en-US" sz="1200" i="1" baseline="-250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percent </a:t>
            </a:r>
            <a:r>
              <a:rPr lang="en-US" sz="1200" dirty="0">
                <a:latin typeface="Times New Roman" pitchFamily="18" charset="0"/>
                <a:cs typeface="Times New Roman" pitchFamily="18" charset="0"/>
              </a:rPr>
              <a:t>of load that is constant power</a:t>
            </a:r>
          </a:p>
          <a:p>
            <a:r>
              <a:rPr lang="en-US" sz="1200" i="1" dirty="0" err="1" smtClean="0">
                <a:latin typeface="Times New Roman" pitchFamily="18" charset="0"/>
                <a:cs typeface="Times New Roman" pitchFamily="18" charset="0"/>
              </a:rPr>
              <a:t>Z</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impedance component</a:t>
            </a:r>
          </a:p>
          <a:p>
            <a:r>
              <a:rPr lang="en-US" sz="1200" i="1" dirty="0" err="1" smtClean="0">
                <a:latin typeface="Times New Roman" pitchFamily="18" charset="0"/>
                <a:cs typeface="Times New Roman" pitchFamily="18" charset="0"/>
              </a:rPr>
              <a:t>I</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current component</a:t>
            </a:r>
          </a:p>
          <a:p>
            <a:r>
              <a:rPr lang="en-US" sz="1200" i="1" dirty="0" err="1" smtClean="0">
                <a:latin typeface="Times New Roman" pitchFamily="18" charset="0"/>
                <a:cs typeface="Times New Roman" pitchFamily="18" charset="0"/>
              </a:rPr>
              <a:t>P</a:t>
            </a:r>
            <a:r>
              <a:rPr lang="en-US" sz="1200" i="1" baseline="-25000" dirty="0" err="1" smtClean="0">
                <a:latin typeface="Times New Roman" pitchFamily="18" charset="0"/>
                <a:cs typeface="Times New Roman" pitchFamily="18" charset="0"/>
              </a:rPr>
              <a:t>θ</a:t>
            </a:r>
            <a:r>
              <a:rPr lang="en-US" sz="1200" dirty="0" smtClean="0">
                <a:latin typeface="Times New Roman" pitchFamily="18" charset="0"/>
                <a:cs typeface="Times New Roman" pitchFamily="18" charset="0"/>
              </a:rPr>
              <a:t>:</a:t>
            </a:r>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phase </a:t>
            </a:r>
            <a:r>
              <a:rPr lang="en-US" sz="1200" dirty="0">
                <a:latin typeface="Times New Roman" pitchFamily="18" charset="0"/>
                <a:cs typeface="Times New Roman" pitchFamily="18" charset="0"/>
              </a:rPr>
              <a:t>angle of constant power component</a:t>
            </a:r>
          </a:p>
          <a:p>
            <a:endParaRPr lang="en-US" sz="1200" dirty="0">
              <a:latin typeface="Times New Roman" pitchFamily="18" charset="0"/>
              <a:cs typeface="Times New Roman" pitchFamily="18" charset="0"/>
            </a:endParaRPr>
          </a:p>
        </p:txBody>
      </p:sp>
      <p:pic>
        <p:nvPicPr>
          <p:cNvPr id="2118"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1905000"/>
            <a:ext cx="318484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ZIP Load Model Energy Consumption</a:t>
            </a:r>
            <a:endParaRPr lang="en-US" sz="1800" dirty="0" smtClean="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0"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65"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2564290019"/>
              </p:ext>
            </p:extLst>
          </p:nvPr>
        </p:nvGraphicFramePr>
        <p:xfrm>
          <a:off x="762000" y="4419600"/>
          <a:ext cx="6811962" cy="766763"/>
        </p:xfrm>
        <a:graphic>
          <a:graphicData uri="http://schemas.openxmlformats.org/presentationml/2006/ole">
            <mc:AlternateContent xmlns:mc="http://schemas.openxmlformats.org/markup-compatibility/2006">
              <mc:Choice xmlns:v="urn:schemas-microsoft-com:vml" Requires="v">
                <p:oleObj spid="_x0000_s16557" name="Equation" r:id="rId3" imgW="4965480" imgH="558720" progId="Equation.3">
                  <p:embed/>
                </p:oleObj>
              </mc:Choice>
              <mc:Fallback>
                <p:oleObj name="Equation" r:id="rId3" imgW="4965480" imgH="558720" progId="Equation.3">
                  <p:embed/>
                  <p:pic>
                    <p:nvPicPr>
                      <p:cNvPr id="0" name=""/>
                      <p:cNvPicPr>
                        <a:picLocks noChangeAspect="1" noChangeArrowheads="1"/>
                      </p:cNvPicPr>
                      <p:nvPr/>
                    </p:nvPicPr>
                    <p:blipFill>
                      <a:blip r:embed="rId4"/>
                      <a:srcRect/>
                      <a:stretch>
                        <a:fillRect/>
                      </a:stretch>
                    </p:blipFill>
                    <p:spPr bwMode="auto">
                      <a:xfrm>
                        <a:off x="762000" y="4419600"/>
                        <a:ext cx="6811962"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9" name="Object 29"/>
          <p:cNvGraphicFramePr>
            <a:graphicFrameLocks noChangeAspect="1"/>
          </p:cNvGraphicFramePr>
          <p:nvPr>
            <p:extLst>
              <p:ext uri="{D42A27DB-BD31-4B8C-83A1-F6EECF244321}">
                <p14:modId xmlns:p14="http://schemas.microsoft.com/office/powerpoint/2010/main" val="3657689360"/>
              </p:ext>
            </p:extLst>
          </p:nvPr>
        </p:nvGraphicFramePr>
        <p:xfrm>
          <a:off x="762000" y="5405437"/>
          <a:ext cx="6759575" cy="766763"/>
        </p:xfrm>
        <a:graphic>
          <a:graphicData uri="http://schemas.openxmlformats.org/presentationml/2006/ole">
            <mc:AlternateContent xmlns:mc="http://schemas.openxmlformats.org/markup-compatibility/2006">
              <mc:Choice xmlns:v="urn:schemas-microsoft-com:vml" Requires="v">
                <p:oleObj spid="_x0000_s16558" name="Equation" r:id="rId5" imgW="4927320" imgH="558720" progId="Equation.3">
                  <p:embed/>
                </p:oleObj>
              </mc:Choice>
              <mc:Fallback>
                <p:oleObj name="Equation" r:id="rId5" imgW="4927320" imgH="558720" progId="Equation.3">
                  <p:embed/>
                  <p:pic>
                    <p:nvPicPr>
                      <p:cNvPr id="0" name=""/>
                      <p:cNvPicPr>
                        <a:picLocks noChangeAspect="1" noChangeArrowheads="1"/>
                      </p:cNvPicPr>
                      <p:nvPr/>
                    </p:nvPicPr>
                    <p:blipFill>
                      <a:blip r:embed="rId6"/>
                      <a:srcRect/>
                      <a:stretch>
                        <a:fillRect/>
                      </a:stretch>
                    </p:blipFill>
                    <p:spPr bwMode="auto">
                      <a:xfrm>
                        <a:off x="762000" y="5405437"/>
                        <a:ext cx="67595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18" name="Rectangle 7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Content Placeholder 2"/>
          <p:cNvSpPr>
            <a:spLocks noGrp="1"/>
          </p:cNvSpPr>
          <p:nvPr>
            <p:ph idx="1"/>
          </p:nvPr>
        </p:nvSpPr>
        <p:spPr>
          <a:xfrm>
            <a:off x="685800" y="1951037"/>
            <a:ext cx="8229600" cy="2087563"/>
          </a:xfrm>
        </p:spPr>
        <p:txBody>
          <a:bodyPr>
            <a:normAutofit fontScale="85000" lnSpcReduction="20000"/>
          </a:bodyPr>
          <a:lstStyle/>
          <a:p>
            <a:r>
              <a:rPr lang="en-US" dirty="0" smtClean="0"/>
              <a:t>In the time-invariant ZIP model all model parameters are constant, </a:t>
            </a:r>
            <a:r>
              <a:rPr lang="en-US" i="1" dirty="0" smtClean="0">
                <a:cs typeface="Times New Roman" pitchFamily="18" charset="0"/>
              </a:rPr>
              <a:t>Z</a:t>
            </a:r>
            <a:r>
              <a:rPr lang="en-US" i="1" baseline="-25000" dirty="0" smtClean="0">
                <a:cs typeface="Times New Roman" pitchFamily="18" charset="0"/>
              </a:rPr>
              <a:t>%</a:t>
            </a:r>
            <a:r>
              <a:rPr lang="en-US" dirty="0" smtClean="0">
                <a:cs typeface="Times New Roman" pitchFamily="18" charset="0"/>
              </a:rPr>
              <a:t>, </a:t>
            </a:r>
            <a:r>
              <a:rPr lang="en-US" i="1" dirty="0" smtClean="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smtClean="0">
                <a:cs typeface="Times New Roman" pitchFamily="18" charset="0"/>
              </a:rPr>
              <a:t>P</a:t>
            </a:r>
            <a:r>
              <a:rPr lang="en-US" i="1" baseline="-25000" dirty="0" smtClean="0">
                <a:cs typeface="Times New Roman" pitchFamily="18" charset="0"/>
              </a:rPr>
              <a:t>%</a:t>
            </a:r>
            <a:r>
              <a:rPr lang="en-US" dirty="0" smtClean="0">
                <a:cs typeface="Times New Roman" pitchFamily="18" charset="0"/>
              </a:rPr>
              <a:t>, </a:t>
            </a:r>
            <a:r>
              <a:rPr lang="en-US" i="1" dirty="0" err="1" smtClean="0">
                <a:cs typeface="Times New Roman" pitchFamily="18" charset="0"/>
              </a:rPr>
              <a:t>Z</a:t>
            </a:r>
            <a:r>
              <a:rPr lang="en-US" i="1" baseline="-25000" dirty="0" err="1" smtClean="0">
                <a:cs typeface="Times New Roman" pitchFamily="18" charset="0"/>
              </a:rPr>
              <a:t>θ</a:t>
            </a:r>
            <a:r>
              <a:rPr lang="en-US" dirty="0" smtClean="0">
                <a:cs typeface="Times New Roman" pitchFamily="18" charset="0"/>
              </a:rPr>
              <a:t>, </a:t>
            </a:r>
            <a:r>
              <a:rPr lang="en-US" i="1" dirty="0" err="1" smtClean="0">
                <a:cs typeface="Times New Roman" pitchFamily="18" charset="0"/>
              </a:rPr>
              <a:t>I</a:t>
            </a:r>
            <a:r>
              <a:rPr lang="en-US" i="1" baseline="-25000" dirty="0" err="1" smtClean="0">
                <a:cs typeface="Times New Roman" pitchFamily="18" charset="0"/>
              </a:rPr>
              <a:t>θ</a:t>
            </a:r>
            <a:r>
              <a:rPr lang="en-US" dirty="0" smtClean="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dirty="0">
                <a:cs typeface="Times New Roman" pitchFamily="18" charset="0"/>
              </a:rPr>
              <a:t>.</a:t>
            </a:r>
            <a:endParaRPr lang="en-US" dirty="0" smtClean="0"/>
          </a:p>
          <a:p>
            <a:endParaRPr lang="en-US" dirty="0"/>
          </a:p>
          <a:p>
            <a:r>
              <a:rPr lang="en-US" dirty="0"/>
              <a:t>O</a:t>
            </a:r>
            <a:r>
              <a:rPr lang="en-US" dirty="0" smtClean="0"/>
              <a:t>nly the actual voltage,</a:t>
            </a:r>
            <a:r>
              <a:rPr lang="en-US" i="1" dirty="0">
                <a:cs typeface="Times New Roman" pitchFamily="18" charset="0"/>
              </a:rPr>
              <a:t> </a:t>
            </a:r>
            <a:r>
              <a:rPr lang="en-US" i="1" dirty="0" err="1">
                <a:cs typeface="Times New Roman" pitchFamily="18" charset="0"/>
              </a:rPr>
              <a:t>V</a:t>
            </a:r>
            <a:r>
              <a:rPr lang="en-US" i="1" baseline="-25000" dirty="0" err="1">
                <a:cs typeface="Times New Roman" pitchFamily="18" charset="0"/>
              </a:rPr>
              <a:t>a</a:t>
            </a:r>
            <a:r>
              <a:rPr lang="en-US" dirty="0" smtClean="0"/>
              <a:t>, changes.</a:t>
            </a:r>
          </a:p>
          <a:p>
            <a:endParaRPr lang="en-US" dirty="0" smtClean="0"/>
          </a:p>
          <a:p>
            <a:r>
              <a:rPr lang="en-US" dirty="0" smtClean="0"/>
              <a:t>As a result, the energy consumption only requires the integration of variations of the voltage.</a:t>
            </a:r>
          </a:p>
          <a:p>
            <a:pPr marL="457200" lvl="1" indent="0">
              <a:buNone/>
            </a:pPr>
            <a:endParaRPr lang="en-US"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917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Autofit/>
          </a:bodyPr>
          <a:lstStyle/>
          <a:p>
            <a:r>
              <a:rPr lang="en-US" sz="3200" dirty="0" smtClean="0"/>
              <a:t>Traditional Voltage Control</a:t>
            </a:r>
            <a:endParaRPr lang="en-US" sz="3200" dirty="0"/>
          </a:p>
        </p:txBody>
      </p:sp>
      <p:pic>
        <p:nvPicPr>
          <p:cNvPr id="15362" name="Picture 2" descr="C:\PNNL Work\Current Projects\FOA-152 WSU\Photos\Capacitors\IMG_0112.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3" name="Picture 3" descr="C:\PNNL Work\Current Projects\FOA-152 WSU\Photos\Regulators\IMG_0060.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48706"/>
            <a:ext cx="4038600" cy="3028950"/>
          </a:xfrm>
          <a:prstGeom prst="rect">
            <a:avLst/>
          </a:prstGeom>
          <a:noFill/>
          <a:effectLst>
            <a:outerShdw blurRad="50800" dist="50800" dir="5400000" algn="ctr"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96493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Laboratory Determined Values for Example ZIP Loads</a:t>
            </a:r>
          </a:p>
        </p:txBody>
      </p:sp>
      <p:sp>
        <p:nvSpPr>
          <p:cNvPr id="3" name="Content Placeholder 2"/>
          <p:cNvSpPr>
            <a:spLocks noGrp="1"/>
          </p:cNvSpPr>
          <p:nvPr>
            <p:ph idx="1"/>
          </p:nvPr>
        </p:nvSpPr>
        <p:spPr/>
        <p:txBody>
          <a:bodyPr>
            <a:normAutofit fontScale="92500" lnSpcReduction="20000"/>
          </a:bodyPr>
          <a:lstStyle/>
          <a:p>
            <a:r>
              <a:rPr lang="en-US" dirty="0" smtClean="0"/>
              <a:t>A selection of laboratory determined ZIP values will be examined for different end-use loads.</a:t>
            </a:r>
          </a:p>
          <a:p>
            <a:endParaRPr lang="en-US" dirty="0"/>
          </a:p>
          <a:p>
            <a:r>
              <a:rPr lang="en-US" dirty="0" smtClean="0"/>
              <a:t>Lighting</a:t>
            </a:r>
          </a:p>
          <a:p>
            <a:pPr lvl="1"/>
            <a:r>
              <a:rPr lang="en-US" dirty="0" smtClean="0"/>
              <a:t>Incandescent</a:t>
            </a:r>
          </a:p>
          <a:p>
            <a:pPr lvl="1"/>
            <a:r>
              <a:rPr lang="en-US" dirty="0" smtClean="0"/>
              <a:t>Compact Fluorescent (CFL)</a:t>
            </a:r>
          </a:p>
          <a:p>
            <a:pPr lvl="1"/>
            <a:r>
              <a:rPr lang="en-US" dirty="0" smtClean="0"/>
              <a:t>Light Emitting Diode (LED)</a:t>
            </a:r>
          </a:p>
          <a:p>
            <a:endParaRPr lang="en-US" dirty="0" smtClean="0"/>
          </a:p>
          <a:p>
            <a:r>
              <a:rPr lang="en-US" dirty="0" smtClean="0"/>
              <a:t>Televisions</a:t>
            </a:r>
          </a:p>
          <a:p>
            <a:pPr lvl="1"/>
            <a:r>
              <a:rPr lang="en-US" dirty="0" smtClean="0"/>
              <a:t>Cathode Ray Tube (CRT)</a:t>
            </a:r>
          </a:p>
          <a:p>
            <a:pPr lvl="1"/>
            <a:r>
              <a:rPr lang="en-US" dirty="0" smtClean="0"/>
              <a:t>Liquid Crystal Display (LCD)</a:t>
            </a:r>
          </a:p>
          <a:p>
            <a:pPr lvl="1"/>
            <a:endParaRPr lang="en-US" dirty="0"/>
          </a:p>
          <a:p>
            <a:r>
              <a:rPr lang="en-US" dirty="0" smtClean="0"/>
              <a:t>These are values determined from one device, other models or manufactures will have different values.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Incandescent Light Bulb</a:t>
            </a:r>
          </a:p>
        </p:txBody>
      </p:sp>
      <p:pic>
        <p:nvPicPr>
          <p:cNvPr id="6" name="Picture 5" descr="C:\Documents and Settings\d3p313\Local Settings\Temporary Internet Files\Content.IE5\0G3DJ9S3\MCj04352360000[1].png"/>
          <p:cNvPicPr>
            <a:picLocks noChangeAspect="1" noChangeArrowheads="1"/>
          </p:cNvPicPr>
          <p:nvPr/>
        </p:nvPicPr>
        <p:blipFill>
          <a:blip r:embed="rId2" cstate="print"/>
          <a:srcRect/>
          <a:stretch>
            <a:fillRect/>
          </a:stretch>
        </p:blipFill>
        <p:spPr bwMode="auto">
          <a:xfrm>
            <a:off x="7467600" y="0"/>
            <a:ext cx="1763713" cy="2173288"/>
          </a:xfrm>
          <a:prstGeom prst="rect">
            <a:avLst/>
          </a:prstGeom>
          <a:noFill/>
          <a:ln w="9525">
            <a:noFill/>
            <a:miter lim="800000"/>
            <a:headEnd/>
            <a:tailEnd/>
          </a:ln>
        </p:spPr>
      </p:pic>
      <p:pic>
        <p:nvPicPr>
          <p:cNvPr id="5122" name="Picture 2"/>
          <p:cNvPicPr>
            <a:picLocks noGrp="1" noChangeAspect="1" noChangeArrowheads="1"/>
          </p:cNvPicPr>
          <p:nvPr>
            <p:ph sz="half" idx="1"/>
          </p:nvPr>
        </p:nvPicPr>
        <p:blipFill>
          <a:blip r:embed="rId3"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574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CFL Bulb</a:t>
            </a:r>
          </a:p>
        </p:txBody>
      </p:sp>
      <p:pic>
        <p:nvPicPr>
          <p:cNvPr id="7" name="Picture 6" descr="C:\Documents and Settings\d3p313\Local Settings\Temporary Internet Files\Content.IE5\VVKK5XPN\MCj04349300000[1].png"/>
          <p:cNvPicPr>
            <a:picLocks noChangeAspect="1" noChangeArrowheads="1"/>
          </p:cNvPicPr>
          <p:nvPr/>
        </p:nvPicPr>
        <p:blipFill>
          <a:blip r:embed="rId2" cstate="print"/>
          <a:srcRect/>
          <a:stretch>
            <a:fillRect/>
          </a:stretch>
        </p:blipFill>
        <p:spPr bwMode="auto">
          <a:xfrm>
            <a:off x="6781800" y="228600"/>
            <a:ext cx="2133600" cy="2133600"/>
          </a:xfrm>
          <a:prstGeom prst="rect">
            <a:avLst/>
          </a:prstGeom>
          <a:noFill/>
          <a:ln w="9525">
            <a:noFill/>
            <a:miter lim="800000"/>
            <a:headEnd/>
            <a:tailEnd/>
          </a:ln>
        </p:spPr>
      </p:pic>
      <p:pic>
        <p:nvPicPr>
          <p:cNvPr id="6146" name="Picture 2"/>
          <p:cNvPicPr>
            <a:picLocks noGrp="1" noChangeAspect="1" noChangeArrowheads="1"/>
          </p:cNvPicPr>
          <p:nvPr>
            <p:ph sz="half" idx="1"/>
          </p:nvPr>
        </p:nvPicPr>
        <p:blipFill>
          <a:blip r:embed="rId3" cstate="print"/>
          <a:srcRect/>
          <a:stretch>
            <a:fillRect/>
          </a:stretch>
        </p:blipFill>
        <p:spPr bwMode="auto">
          <a:xfrm>
            <a:off x="457200" y="2579967"/>
            <a:ext cx="4038600" cy="2566429"/>
          </a:xfrm>
          <a:prstGeom prst="rect">
            <a:avLst/>
          </a:prstGeom>
          <a:noFill/>
          <a:ln w="9525">
            <a:noFill/>
            <a:miter lim="800000"/>
            <a:headEnd/>
            <a:tailEnd/>
          </a:ln>
          <a:effectLst/>
        </p:spPr>
      </p:pic>
      <p:pic>
        <p:nvPicPr>
          <p:cNvPr id="6147" name="Picture 3"/>
          <p:cNvPicPr>
            <a:picLocks noGrp="1" noChangeAspect="1" noChangeArrowheads="1"/>
          </p:cNvPicPr>
          <p:nvPr>
            <p:ph sz="half" idx="2"/>
          </p:nvPr>
        </p:nvPicPr>
        <p:blipFill>
          <a:blip r:embed="rId4" cstate="print"/>
          <a:srcRect/>
          <a:stretch>
            <a:fillRect/>
          </a:stretch>
        </p:blipFill>
        <p:spPr bwMode="auto">
          <a:xfrm>
            <a:off x="4648200" y="2654259"/>
            <a:ext cx="4038600" cy="2417845"/>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213360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LED Bulb</a:t>
            </a:r>
          </a:p>
        </p:txBody>
      </p:sp>
      <p:pic>
        <p:nvPicPr>
          <p:cNvPr id="7170" name="Picture 2"/>
          <p:cNvPicPr>
            <a:picLocks noGrp="1" noChangeAspect="1" noChangeArrowheads="1"/>
          </p:cNvPicPr>
          <p:nvPr>
            <p:ph sz="half" idx="1"/>
          </p:nvPr>
        </p:nvPicPr>
        <p:blipFill>
          <a:blip r:embed="rId2" cstate="print"/>
          <a:srcRect/>
          <a:stretch>
            <a:fillRect/>
          </a:stretch>
        </p:blipFill>
        <p:spPr bwMode="auto">
          <a:xfrm>
            <a:off x="457200" y="2562615"/>
            <a:ext cx="4038600" cy="2601132"/>
          </a:xfrm>
          <a:prstGeom prst="rect">
            <a:avLst/>
          </a:prstGeom>
          <a:noFill/>
          <a:ln w="9525">
            <a:noFill/>
            <a:miter lim="800000"/>
            <a:headEnd/>
            <a:tailEnd/>
          </a:ln>
          <a:effectLst/>
        </p:spPr>
      </p:pic>
      <p:pic>
        <p:nvPicPr>
          <p:cNvPr id="7171" name="Picture 3"/>
          <p:cNvPicPr>
            <a:picLocks noGrp="1" noChangeAspect="1" noChangeArrowheads="1"/>
          </p:cNvPicPr>
          <p:nvPr>
            <p:ph sz="half" idx="2"/>
          </p:nvPr>
        </p:nvPicPr>
        <p:blipFill>
          <a:blip r:embed="rId3"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2057400" y="54864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CRT</a:t>
            </a:r>
          </a:p>
        </p:txBody>
      </p:sp>
      <p:pic>
        <p:nvPicPr>
          <p:cNvPr id="8196" name="Picture 4" descr="C:\Users\d3p313\AppData\Local\Microsoft\Windows\Temporary Internet Files\Content.IE5\E10MH2GK\MC900048652[1].wmf"/>
          <p:cNvPicPr>
            <a:picLocks noChangeAspect="1" noChangeArrowheads="1"/>
          </p:cNvPicPr>
          <p:nvPr/>
        </p:nvPicPr>
        <p:blipFill>
          <a:blip r:embed="rId2" cstate="print"/>
          <a:srcRect/>
          <a:stretch>
            <a:fillRect/>
          </a:stretch>
        </p:blipFill>
        <p:spPr bwMode="auto">
          <a:xfrm>
            <a:off x="7408469" y="0"/>
            <a:ext cx="1735531" cy="1787652"/>
          </a:xfrm>
          <a:prstGeom prst="rect">
            <a:avLst/>
          </a:prstGeom>
          <a:noFill/>
        </p:spPr>
      </p:pic>
      <p:pic>
        <p:nvPicPr>
          <p:cNvPr id="8197" name="Picture 5"/>
          <p:cNvPicPr>
            <a:picLocks noGrp="1" noChangeAspect="1" noChangeArrowheads="1"/>
          </p:cNvPicPr>
          <p:nvPr>
            <p:ph sz="half" idx="1"/>
          </p:nvPr>
        </p:nvPicPr>
        <p:blipFill>
          <a:blip r:embed="rId3" cstate="print"/>
          <a:srcRect/>
          <a:stretch>
            <a:fillRect/>
          </a:stretch>
        </p:blipFill>
        <p:spPr bwMode="auto">
          <a:xfrm>
            <a:off x="457200" y="2560776"/>
            <a:ext cx="4038600" cy="2604811"/>
          </a:xfrm>
          <a:prstGeom prst="rect">
            <a:avLst/>
          </a:prstGeom>
          <a:noFill/>
          <a:ln w="9525">
            <a:noFill/>
            <a:miter lim="800000"/>
            <a:headEnd/>
            <a:tailEnd/>
          </a:ln>
          <a:effectLst/>
        </p:spPr>
      </p:pic>
      <p:pic>
        <p:nvPicPr>
          <p:cNvPr id="8198" name="Picture 6"/>
          <p:cNvPicPr>
            <a:picLocks noGrp="1" noChangeAspect="1" noChangeArrowheads="1"/>
          </p:cNvPicPr>
          <p:nvPr>
            <p:ph sz="half" idx="2"/>
          </p:nvPr>
        </p:nvPicPr>
        <p:blipFill>
          <a:blip r:embed="rId4" cstate="print"/>
          <a:srcRect/>
          <a:stretch>
            <a:fillRect/>
          </a:stretch>
        </p:blipFill>
        <p:spPr bwMode="auto">
          <a:xfrm>
            <a:off x="4648200" y="2635447"/>
            <a:ext cx="4038600" cy="2455469"/>
          </a:xfrm>
          <a:prstGeom prst="rect">
            <a:avLst/>
          </a:prstGeom>
          <a:noFill/>
          <a:ln w="9525">
            <a:noFill/>
            <a:miter lim="800000"/>
            <a:headEnd/>
            <a:tailEnd/>
          </a:ln>
          <a:effectLst/>
        </p:spPr>
      </p:pic>
      <p:pic>
        <p:nvPicPr>
          <p:cNvPr id="8200" name="Picture 8"/>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LCD</a:t>
            </a:r>
          </a:p>
        </p:txBody>
      </p:sp>
      <p:pic>
        <p:nvPicPr>
          <p:cNvPr id="6" name="Picture 3" descr="C:\Users\Kevin\AppData\Local\Microsoft\Windows\Temporary Internet Files\Content.IE5\11GU88DU\MCj04325170000[1].wmf"/>
          <p:cNvPicPr>
            <a:picLocks noChangeAspect="1" noChangeArrowheads="1"/>
          </p:cNvPicPr>
          <p:nvPr/>
        </p:nvPicPr>
        <p:blipFill>
          <a:blip r:embed="rId2" cstate="print"/>
          <a:srcRect/>
          <a:stretch>
            <a:fillRect/>
          </a:stretch>
        </p:blipFill>
        <p:spPr bwMode="auto">
          <a:xfrm>
            <a:off x="7381875" y="0"/>
            <a:ext cx="1762125" cy="1409700"/>
          </a:xfrm>
          <a:prstGeom prst="rect">
            <a:avLst/>
          </a:prstGeom>
          <a:noFill/>
        </p:spPr>
      </p:pic>
      <p:pic>
        <p:nvPicPr>
          <p:cNvPr id="9218" name="Picture 2"/>
          <p:cNvPicPr>
            <a:picLocks noGrp="1" noChangeAspect="1" noChangeArrowheads="1"/>
          </p:cNvPicPr>
          <p:nvPr>
            <p:ph sz="half" idx="1"/>
          </p:nvPr>
        </p:nvPicPr>
        <p:blipFill>
          <a:blip r:embed="rId3" cstate="print"/>
          <a:srcRect/>
          <a:stretch>
            <a:fillRect/>
          </a:stretch>
        </p:blipFill>
        <p:spPr bwMode="auto">
          <a:xfrm>
            <a:off x="457200" y="2569922"/>
            <a:ext cx="4038600" cy="2586519"/>
          </a:xfrm>
          <a:prstGeom prst="rect">
            <a:avLst/>
          </a:prstGeom>
          <a:noFill/>
          <a:ln w="9525">
            <a:noFill/>
            <a:miter lim="800000"/>
            <a:headEnd/>
            <a:tailEnd/>
          </a:ln>
          <a:effectLst/>
        </p:spPr>
      </p:pic>
      <p:pic>
        <p:nvPicPr>
          <p:cNvPr id="9219" name="Picture 3"/>
          <p:cNvPicPr>
            <a:picLocks noGrp="1" noChangeAspect="1" noChangeArrowheads="1"/>
          </p:cNvPicPr>
          <p:nvPr>
            <p:ph sz="half" idx="2"/>
          </p:nvPr>
        </p:nvPicPr>
        <p:blipFill>
          <a:blip r:embed="rId4" cstate="print"/>
          <a:srcRect/>
          <a:stretch>
            <a:fillRect/>
          </a:stretch>
        </p:blipFill>
        <p:spPr bwMode="auto">
          <a:xfrm>
            <a:off x="4648200" y="2645191"/>
            <a:ext cx="4038600" cy="2435981"/>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cstate="print"/>
          <a:srcRect/>
          <a:stretch>
            <a:fillRect/>
          </a:stretch>
        </p:blipFill>
        <p:spPr bwMode="auto">
          <a:xfrm>
            <a:off x="2038350" y="5715000"/>
            <a:ext cx="506730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Determining the ZIP Values for Specific Load</a:t>
            </a:r>
          </a:p>
        </p:txBody>
      </p:sp>
      <p:sp>
        <p:nvSpPr>
          <p:cNvPr id="3" name="Content Placeholder 2"/>
          <p:cNvSpPr>
            <a:spLocks noGrp="1"/>
          </p:cNvSpPr>
          <p:nvPr>
            <p:ph idx="1"/>
          </p:nvPr>
        </p:nvSpPr>
        <p:spPr/>
        <p:txBody>
          <a:bodyPr>
            <a:normAutofit/>
          </a:bodyPr>
          <a:lstStyle/>
          <a:p>
            <a:r>
              <a:rPr lang="en-US" dirty="0" smtClean="0"/>
              <a:t>If laboratory measurements are conducted on an end-use load, it is possible to convert these into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a:cs typeface="Times New Roman" pitchFamily="18" charset="0"/>
              </a:rPr>
              <a:t>P</a:t>
            </a:r>
            <a:r>
              <a:rPr lang="en-US" i="1" baseline="-25000" dirty="0" err="1">
                <a:cs typeface="Times New Roman" pitchFamily="18" charset="0"/>
              </a:rPr>
              <a:t>θ</a:t>
            </a:r>
            <a:r>
              <a:rPr lang="en-US" dirty="0" smtClean="0">
                <a:cs typeface="Times New Roman" pitchFamily="18" charset="0"/>
              </a:rPr>
              <a:t>.</a:t>
            </a:r>
          </a:p>
          <a:p>
            <a:endParaRPr lang="en-US" dirty="0"/>
          </a:p>
          <a:p>
            <a:r>
              <a:rPr lang="en-US" dirty="0" smtClean="0"/>
              <a:t>The following process will show how to determine the ZIP coefficients from laboratory measurements.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404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sp>
        <p:nvSpPr>
          <p:cNvPr id="3" name="Content Placeholder 2"/>
          <p:cNvSpPr>
            <a:spLocks noGrp="1"/>
          </p:cNvSpPr>
          <p:nvPr>
            <p:ph idx="1"/>
          </p:nvPr>
        </p:nvSpPr>
        <p:spPr/>
        <p:txBody>
          <a:bodyPr>
            <a:normAutofit lnSpcReduction="10000"/>
          </a:bodyPr>
          <a:lstStyle/>
          <a:p>
            <a:r>
              <a:rPr lang="en-US" dirty="0" smtClean="0"/>
              <a:t>The Weighted </a:t>
            </a:r>
            <a:r>
              <a:rPr lang="en-US" dirty="0"/>
              <a:t>L</a:t>
            </a:r>
            <a:r>
              <a:rPr lang="en-US" dirty="0" smtClean="0"/>
              <a:t>east </a:t>
            </a:r>
            <a:r>
              <a:rPr lang="en-US" dirty="0"/>
              <a:t>S</a:t>
            </a:r>
            <a:r>
              <a:rPr lang="en-US" dirty="0" smtClean="0"/>
              <a:t>quares (WLS) fit is a method by which measured values are used to “fit” data to a given model.</a:t>
            </a:r>
          </a:p>
          <a:p>
            <a:endParaRPr lang="en-US" dirty="0" smtClean="0"/>
          </a:p>
          <a:p>
            <a:r>
              <a:rPr lang="en-US" dirty="0" smtClean="0"/>
              <a:t>In this case, we will use measurement data to determine the ZIP coefficients that give the best fit.</a:t>
            </a:r>
          </a:p>
          <a:p>
            <a:pPr lvl="1"/>
            <a:r>
              <a:rPr lang="en-US" dirty="0" smtClean="0"/>
              <a:t>The measured values are: real and reactive power at different voltage levels.</a:t>
            </a:r>
          </a:p>
          <a:p>
            <a:pPr lvl="1"/>
            <a:r>
              <a:rPr lang="en-US" dirty="0" smtClean="0"/>
              <a:t>The values to fit are: the ZIP coefficients, </a:t>
            </a:r>
            <a:r>
              <a:rPr lang="en-US" i="1" dirty="0">
                <a:cs typeface="Times New Roman" pitchFamily="18" charset="0"/>
              </a:rPr>
              <a:t>Z</a:t>
            </a:r>
            <a:r>
              <a:rPr lang="en-US" i="1" baseline="-25000" dirty="0">
                <a:cs typeface="Times New Roman" pitchFamily="18" charset="0"/>
              </a:rPr>
              <a:t>%</a:t>
            </a:r>
            <a:r>
              <a:rPr lang="en-US" dirty="0">
                <a:cs typeface="Times New Roman" pitchFamily="18" charset="0"/>
              </a:rPr>
              <a:t>, </a:t>
            </a:r>
            <a:r>
              <a:rPr lang="en-US" i="1" dirty="0">
                <a:cs typeface="Times New Roman" pitchFamily="18" charset="0"/>
              </a:rPr>
              <a:t>I</a:t>
            </a:r>
            <a:r>
              <a:rPr lang="en-US" i="1" baseline="-25000" dirty="0" smtClean="0">
                <a:cs typeface="Times New Roman" pitchFamily="18" charset="0"/>
              </a:rPr>
              <a:t>%</a:t>
            </a:r>
            <a:r>
              <a:rPr lang="en-US" dirty="0">
                <a:cs typeface="Times New Roman" pitchFamily="18" charset="0"/>
              </a:rPr>
              <a:t>,</a:t>
            </a:r>
            <a:r>
              <a:rPr lang="en-US" dirty="0" smtClean="0">
                <a:cs typeface="Times New Roman" pitchFamily="18" charset="0"/>
              </a:rPr>
              <a:t> </a:t>
            </a:r>
            <a:r>
              <a:rPr lang="en-US" i="1" dirty="0">
                <a:cs typeface="Times New Roman" pitchFamily="18" charset="0"/>
              </a:rPr>
              <a:t>P</a:t>
            </a:r>
            <a:r>
              <a:rPr lang="en-US" i="1" baseline="-25000" dirty="0">
                <a:cs typeface="Times New Roman" pitchFamily="18" charset="0"/>
              </a:rPr>
              <a:t>%</a:t>
            </a:r>
            <a:r>
              <a:rPr lang="en-US" dirty="0">
                <a:cs typeface="Times New Roman" pitchFamily="18" charset="0"/>
              </a:rPr>
              <a:t>, </a:t>
            </a:r>
            <a:r>
              <a:rPr lang="en-US" i="1" dirty="0" err="1">
                <a:cs typeface="Times New Roman" pitchFamily="18" charset="0"/>
              </a:rPr>
              <a:t>Z</a:t>
            </a:r>
            <a:r>
              <a:rPr lang="en-US" i="1" baseline="-25000" dirty="0" err="1">
                <a:cs typeface="Times New Roman" pitchFamily="18" charset="0"/>
              </a:rPr>
              <a:t>θ</a:t>
            </a:r>
            <a:r>
              <a:rPr lang="en-US" dirty="0">
                <a:cs typeface="Times New Roman" pitchFamily="18" charset="0"/>
              </a:rPr>
              <a:t>, </a:t>
            </a:r>
            <a:r>
              <a:rPr lang="en-US" i="1" dirty="0" err="1">
                <a:cs typeface="Times New Roman" pitchFamily="18" charset="0"/>
              </a:rPr>
              <a:t>I</a:t>
            </a:r>
            <a:r>
              <a:rPr lang="en-US" i="1" baseline="-25000" dirty="0" err="1">
                <a:cs typeface="Times New Roman" pitchFamily="18" charset="0"/>
              </a:rPr>
              <a:t>θ</a:t>
            </a:r>
            <a:r>
              <a:rPr lang="en-US" dirty="0">
                <a:cs typeface="Times New Roman" pitchFamily="18" charset="0"/>
              </a:rPr>
              <a:t>, and </a:t>
            </a:r>
            <a:r>
              <a:rPr lang="en-US" i="1" dirty="0" err="1" smtClean="0">
                <a:cs typeface="Times New Roman" pitchFamily="18" charset="0"/>
              </a:rPr>
              <a:t>P</a:t>
            </a:r>
            <a:r>
              <a:rPr lang="en-US" i="1" baseline="-25000" dirty="0" err="1" smtClean="0">
                <a:cs typeface="Times New Roman" pitchFamily="18" charset="0"/>
              </a:rPr>
              <a:t>θ</a:t>
            </a:r>
            <a:r>
              <a:rPr lang="en-US" i="1" baseline="-25000" dirty="0" smtClean="0">
                <a:cs typeface="Times New Roman" pitchFamily="18" charset="0"/>
              </a:rPr>
              <a:t>,</a:t>
            </a:r>
            <a:r>
              <a:rPr lang="en-US" dirty="0" smtClean="0"/>
              <a:t> in the ZIP model.</a:t>
            </a:r>
          </a:p>
          <a:p>
            <a:pPr marL="457200" lvl="1" indent="0">
              <a:buNone/>
            </a:pPr>
            <a:endParaRPr lang="en-US" dirty="0" smtClean="0"/>
          </a:p>
          <a:p>
            <a:r>
              <a:rPr lang="en-US" dirty="0" smtClean="0"/>
              <a:t>The WLS problems assumes a convex solution plane, it is less effective for problems with local minimum.</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7704"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803603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5244381"/>
              </p:ext>
            </p:extLst>
          </p:nvPr>
        </p:nvGraphicFramePr>
        <p:xfrm>
          <a:off x="6308725" y="3321050"/>
          <a:ext cx="114300" cy="215900"/>
        </p:xfrm>
        <a:graphic>
          <a:graphicData uri="http://schemas.openxmlformats.org/presentationml/2006/ole">
            <mc:AlternateContent xmlns:mc="http://schemas.openxmlformats.org/markup-compatibility/2006">
              <mc:Choice xmlns:v="urn:schemas-microsoft-com:vml" Requires="v">
                <p:oleObj spid="_x0000_s11016"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872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1495425" y="4495800"/>
          <a:ext cx="5591175" cy="766763"/>
        </p:xfrm>
        <a:graphic>
          <a:graphicData uri="http://schemas.openxmlformats.org/presentationml/2006/ole">
            <mc:AlternateContent xmlns:mc="http://schemas.openxmlformats.org/markup-compatibility/2006">
              <mc:Choice xmlns:v="urn:schemas-microsoft-com:vml" Requires="v">
                <p:oleObj spid="_x0000_s11017" name="Equation" r:id="rId5" imgW="4076640" imgH="558720" progId="Equation.3">
                  <p:embed/>
                </p:oleObj>
              </mc:Choice>
              <mc:Fallback>
                <p:oleObj name="Equation" r:id="rId5" imgW="4076640" imgH="5587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4495800"/>
                        <a:ext cx="5591175"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1524000" y="5486400"/>
          <a:ext cx="5538788" cy="766762"/>
        </p:xfrm>
        <a:graphic>
          <a:graphicData uri="http://schemas.openxmlformats.org/presentationml/2006/ole">
            <mc:AlternateContent xmlns:mc="http://schemas.openxmlformats.org/markup-compatibility/2006">
              <mc:Choice xmlns:v="urn:schemas-microsoft-com:vml" Requires="v">
                <p:oleObj spid="_x0000_s11018" name="Equation" r:id="rId7" imgW="4038480" imgH="558720" progId="Equation.3">
                  <p:embed/>
                </p:oleObj>
              </mc:Choice>
              <mc:Fallback>
                <p:oleObj name="Equation" r:id="rId7" imgW="4038480" imgH="5587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86400"/>
                        <a:ext cx="5538788"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7"/>
          <p:cNvGraphicFramePr>
            <a:graphicFrameLocks noChangeAspect="1"/>
          </p:cNvGraphicFramePr>
          <p:nvPr>
            <p:extLst>
              <p:ext uri="{D42A27DB-BD31-4B8C-83A1-F6EECF244321}">
                <p14:modId xmlns:p14="http://schemas.microsoft.com/office/powerpoint/2010/main" val="2411123857"/>
              </p:ext>
            </p:extLst>
          </p:nvPr>
        </p:nvGraphicFramePr>
        <p:xfrm>
          <a:off x="4343400" y="2514600"/>
          <a:ext cx="2438400" cy="330200"/>
        </p:xfrm>
        <a:graphic>
          <a:graphicData uri="http://schemas.openxmlformats.org/presentationml/2006/ole">
            <mc:AlternateContent xmlns:mc="http://schemas.openxmlformats.org/markup-compatibility/2006">
              <mc:Choice xmlns:v="urn:schemas-microsoft-com:vml" Requires="v">
                <p:oleObj spid="_x0000_s11019" name="Equation" r:id="rId9" imgW="1777680" imgH="241200" progId="Equation.3">
                  <p:embed/>
                </p:oleObj>
              </mc:Choice>
              <mc:Fallback>
                <p:oleObj name="Equation" r:id="rId9" imgW="1777680" imgH="241200" progId="Equation.3">
                  <p:embed/>
                  <p:pic>
                    <p:nvPicPr>
                      <p:cNvPr id="0" name="Picture 7"/>
                      <p:cNvPicPr>
                        <a:picLocks noChangeAspect="1" noChangeArrowheads="1"/>
                      </p:cNvPicPr>
                      <p:nvPr/>
                    </p:nvPicPr>
                    <p:blipFill>
                      <a:blip r:embed="rId10"/>
                      <a:srcRect/>
                      <a:stretch>
                        <a:fillRect/>
                      </a:stretch>
                    </p:blipFill>
                    <p:spPr bwMode="auto">
                      <a:xfrm>
                        <a:off x="4343400" y="2514600"/>
                        <a:ext cx="24384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8" name="Object 8"/>
          <p:cNvGraphicFramePr>
            <a:graphicFrameLocks noChangeAspect="1"/>
          </p:cNvGraphicFramePr>
          <p:nvPr>
            <p:extLst>
              <p:ext uri="{D42A27DB-BD31-4B8C-83A1-F6EECF244321}">
                <p14:modId xmlns:p14="http://schemas.microsoft.com/office/powerpoint/2010/main" val="889210038"/>
              </p:ext>
            </p:extLst>
          </p:nvPr>
        </p:nvGraphicFramePr>
        <p:xfrm>
          <a:off x="4191000" y="3370263"/>
          <a:ext cx="1341438" cy="312737"/>
        </p:xfrm>
        <a:graphic>
          <a:graphicData uri="http://schemas.openxmlformats.org/presentationml/2006/ole">
            <mc:AlternateContent xmlns:mc="http://schemas.openxmlformats.org/markup-compatibility/2006">
              <mc:Choice xmlns:v="urn:schemas-microsoft-com:vml" Requires="v">
                <p:oleObj spid="_x0000_s11020" name="Equation" r:id="rId11" imgW="977760" imgH="228600" progId="Equation.3">
                  <p:embed/>
                </p:oleObj>
              </mc:Choice>
              <mc:Fallback>
                <p:oleObj name="Equation" r:id="rId11" imgW="977760" imgH="228600" progId="Equation.3">
                  <p:embed/>
                  <p:pic>
                    <p:nvPicPr>
                      <p:cNvPr id="0" name="Picture 8"/>
                      <p:cNvPicPr>
                        <a:picLocks noChangeAspect="1" noChangeArrowheads="1"/>
                      </p:cNvPicPr>
                      <p:nvPr/>
                    </p:nvPicPr>
                    <p:blipFill>
                      <a:blip r:embed="rId12"/>
                      <a:srcRect/>
                      <a:stretch>
                        <a:fillRect/>
                      </a:stretch>
                    </p:blipFill>
                    <p:spPr bwMode="auto">
                      <a:xfrm>
                        <a:off x="4191000" y="3370263"/>
                        <a:ext cx="13414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9" name="Object 9"/>
          <p:cNvGraphicFramePr>
            <a:graphicFrameLocks noChangeAspect="1"/>
          </p:cNvGraphicFramePr>
          <p:nvPr>
            <p:extLst>
              <p:ext uri="{D42A27DB-BD31-4B8C-83A1-F6EECF244321}">
                <p14:modId xmlns:p14="http://schemas.microsoft.com/office/powerpoint/2010/main" val="1160305269"/>
              </p:ext>
            </p:extLst>
          </p:nvPr>
        </p:nvGraphicFramePr>
        <p:xfrm>
          <a:off x="1625600" y="1447800"/>
          <a:ext cx="2108200" cy="661988"/>
        </p:xfrm>
        <a:graphic>
          <a:graphicData uri="http://schemas.openxmlformats.org/presentationml/2006/ole">
            <mc:AlternateContent xmlns:mc="http://schemas.openxmlformats.org/markup-compatibility/2006">
              <mc:Choice xmlns:v="urn:schemas-microsoft-com:vml" Requires="v">
                <p:oleObj spid="_x0000_s11021" name="Equation" r:id="rId13" imgW="1536480" imgH="482400" progId="Equation.3">
                  <p:embed/>
                </p:oleObj>
              </mc:Choice>
              <mc:Fallback>
                <p:oleObj name="Equation" r:id="rId13" imgW="1536480" imgH="482400" progId="Equation.3">
                  <p:embed/>
                  <p:pic>
                    <p:nvPicPr>
                      <p:cNvPr id="0" name="Picture 9"/>
                      <p:cNvPicPr>
                        <a:picLocks noChangeAspect="1" noChangeArrowheads="1"/>
                      </p:cNvPicPr>
                      <p:nvPr/>
                    </p:nvPicPr>
                    <p:blipFill>
                      <a:blip r:embed="rId14"/>
                      <a:srcRect/>
                      <a:stretch>
                        <a:fillRect/>
                      </a:stretch>
                    </p:blipFill>
                    <p:spPr bwMode="auto">
                      <a:xfrm>
                        <a:off x="1625600" y="1447800"/>
                        <a:ext cx="2108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0" name="Object 10"/>
          <p:cNvGraphicFramePr>
            <a:graphicFrameLocks noChangeAspect="1"/>
          </p:cNvGraphicFramePr>
          <p:nvPr>
            <p:extLst>
              <p:ext uri="{D42A27DB-BD31-4B8C-83A1-F6EECF244321}">
                <p14:modId xmlns:p14="http://schemas.microsoft.com/office/powerpoint/2010/main" val="2672710463"/>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022" name="Equation" r:id="rId15" imgW="2145960" imgH="431640" progId="Equation.3">
                  <p:embed/>
                </p:oleObj>
              </mc:Choice>
              <mc:Fallback>
                <p:oleObj name="Equation" r:id="rId15" imgW="2145960" imgH="431640" progId="Equation.3">
                  <p:embed/>
                  <p:pic>
                    <p:nvPicPr>
                      <p:cNvPr id="0" name="Picture 10"/>
                      <p:cNvPicPr>
                        <a:picLocks noChangeAspect="1" noChangeArrowheads="1"/>
                      </p:cNvPicPr>
                      <p:nvPr/>
                    </p:nvPicPr>
                    <p:blipFill>
                      <a:blip r:embed="rId16"/>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1" name="Object 11"/>
          <p:cNvGraphicFramePr>
            <a:graphicFrameLocks noChangeAspect="1"/>
          </p:cNvGraphicFramePr>
          <p:nvPr>
            <p:extLst>
              <p:ext uri="{D42A27DB-BD31-4B8C-83A1-F6EECF244321}">
                <p14:modId xmlns:p14="http://schemas.microsoft.com/office/powerpoint/2010/main" val="4073932803"/>
              </p:ext>
            </p:extLst>
          </p:nvPr>
        </p:nvGraphicFramePr>
        <p:xfrm>
          <a:off x="6061075" y="3352800"/>
          <a:ext cx="2211388" cy="312737"/>
        </p:xfrm>
        <a:graphic>
          <a:graphicData uri="http://schemas.openxmlformats.org/presentationml/2006/ole">
            <mc:AlternateContent xmlns:mc="http://schemas.openxmlformats.org/markup-compatibility/2006">
              <mc:Choice xmlns:v="urn:schemas-microsoft-com:vml" Requires="v">
                <p:oleObj spid="_x0000_s11023" name="Equation" r:id="rId17" imgW="1612800" imgH="228600" progId="Equation.3">
                  <p:embed/>
                </p:oleObj>
              </mc:Choice>
              <mc:Fallback>
                <p:oleObj name="Equation" r:id="rId17" imgW="1612800" imgH="228600" progId="Equation.3">
                  <p:embed/>
                  <p:pic>
                    <p:nvPicPr>
                      <p:cNvPr id="0" name="Picture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1075" y="3352800"/>
                        <a:ext cx="221138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Oval 2"/>
          <p:cNvSpPr/>
          <p:nvPr/>
        </p:nvSpPr>
        <p:spPr>
          <a:xfrm>
            <a:off x="2209800" y="1449348"/>
            <a:ext cx="304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V="1">
            <a:off x="1828800" y="1957030"/>
            <a:ext cx="304800" cy="2002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950" y="2133600"/>
            <a:ext cx="1949450" cy="1107996"/>
          </a:xfrm>
          <a:prstGeom prst="rect">
            <a:avLst/>
          </a:prstGeom>
          <a:noFill/>
        </p:spPr>
        <p:txBody>
          <a:bodyPr wrap="square" rtlCol="0">
            <a:spAutoFit/>
          </a:bodyPr>
          <a:lstStyle/>
          <a:p>
            <a:r>
              <a:rPr lang="en-US" sz="1100" dirty="0" smtClean="0">
                <a:latin typeface="Times New Roman" pitchFamily="18" charset="0"/>
                <a:cs typeface="Times New Roman" pitchFamily="18" charset="0"/>
              </a:rPr>
              <a:t>There are measurements made at numerous points to ensure that the ZIP coefficients are an accurate representation at all voltages within the ANSI range.</a:t>
            </a:r>
            <a:endParaRPr lang="en-US" sz="1100" dirty="0">
              <a:latin typeface="Times New Roman" pitchFamily="18" charset="0"/>
              <a:cs typeface="Times New Roman" pitchFamily="18" charset="0"/>
            </a:endParaRPr>
          </a:p>
        </p:txBody>
      </p:sp>
      <p:sp>
        <p:nvSpPr>
          <p:cNvPr id="18" name="Oval 17"/>
          <p:cNvSpPr/>
          <p:nvPr/>
        </p:nvSpPr>
        <p:spPr>
          <a:xfrm>
            <a:off x="2895600" y="1785580"/>
            <a:ext cx="3048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2879725" y="2154198"/>
            <a:ext cx="168275" cy="5890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56765" y="2837736"/>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A WLS differs from a least square fit in that each measurement can be independently weighed.</a:t>
            </a:r>
            <a:endParaRPr lang="en-US" sz="1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250"/>
                                        </p:tgtEl>
                                        <p:attrNameLst>
                                          <p:attrName>style.visibility</p:attrName>
                                        </p:attrNameLst>
                                      </p:cBhvr>
                                      <p:to>
                                        <p:strVal val="visible"/>
                                      </p:to>
                                    </p:set>
                                    <p:animEffect transition="in" filter="blinds(horizontal)">
                                      <p:cBhvr>
                                        <p:cTn id="23" dur="500"/>
                                        <p:tgtEl>
                                          <p:spTgt spid="102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47"/>
                                        </p:tgtEl>
                                        <p:attrNameLst>
                                          <p:attrName>style.visibility</p:attrName>
                                        </p:attrNameLst>
                                      </p:cBhvr>
                                      <p:to>
                                        <p:strVal val="visible"/>
                                      </p:to>
                                    </p:set>
                                    <p:animEffect transition="in" filter="blinds(horizontal)">
                                      <p:cBhvr>
                                        <p:cTn id="28" dur="500"/>
                                        <p:tgtEl>
                                          <p:spTgt spid="1024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blinds(horizontal)">
                                      <p:cBhvr>
                                        <p:cTn id="33" dur="500"/>
                                        <p:tgtEl>
                                          <p:spTgt spid="10248"/>
                                        </p:tgtEl>
                                      </p:cBhvr>
                                    </p:animEffect>
                                  </p:childTnLst>
                                </p:cTn>
                              </p:par>
                              <p:par>
                                <p:cTn id="34" presetID="3" presetClass="entr" presetSubtype="10" fill="hold" nodeType="withEffect">
                                  <p:stCondLst>
                                    <p:cond delay="0"/>
                                  </p:stCondLst>
                                  <p:childTnLst>
                                    <p:set>
                                      <p:cBhvr>
                                        <p:cTn id="35" dur="1" fill="hold">
                                          <p:stCondLst>
                                            <p:cond delay="0"/>
                                          </p:stCondLst>
                                        </p:cTn>
                                        <p:tgtEl>
                                          <p:spTgt spid="10251"/>
                                        </p:tgtEl>
                                        <p:attrNameLst>
                                          <p:attrName>style.visibility</p:attrName>
                                        </p:attrNameLst>
                                      </p:cBhvr>
                                      <p:to>
                                        <p:strVal val="visible"/>
                                      </p:to>
                                    </p:set>
                                    <p:animEffect transition="in" filter="blinds(horizontal)">
                                      <p:cBhvr>
                                        <p:cTn id="36" dur="500"/>
                                        <p:tgtEl>
                                          <p:spTgt spid="102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0243"/>
                                        </p:tgtEl>
                                        <p:attrNameLst>
                                          <p:attrName>style.visibility</p:attrName>
                                        </p:attrNameLst>
                                      </p:cBhvr>
                                      <p:to>
                                        <p:strVal val="visible"/>
                                      </p:to>
                                    </p:set>
                                    <p:animEffect transition="in" filter="blinds(horizontal)">
                                      <p:cBhvr>
                                        <p:cTn id="41" dur="500"/>
                                        <p:tgtEl>
                                          <p:spTgt spid="10243"/>
                                        </p:tgtEl>
                                      </p:cBhvr>
                                    </p:animEffect>
                                  </p:childTnLst>
                                </p:cTn>
                              </p:par>
                              <p:par>
                                <p:cTn id="42" presetID="3" presetClass="entr" presetSubtype="10" fill="hold" nodeType="withEffect">
                                  <p:stCondLst>
                                    <p:cond delay="0"/>
                                  </p:stCondLst>
                                  <p:childTnLst>
                                    <p:set>
                                      <p:cBhvr>
                                        <p:cTn id="43" dur="1" fill="hold">
                                          <p:stCondLst>
                                            <p:cond delay="0"/>
                                          </p:stCondLst>
                                        </p:cTn>
                                        <p:tgtEl>
                                          <p:spTgt spid="10244"/>
                                        </p:tgtEl>
                                        <p:attrNameLst>
                                          <p:attrName>style.visibility</p:attrName>
                                        </p:attrNameLst>
                                      </p:cBhvr>
                                      <p:to>
                                        <p:strVal val="visible"/>
                                      </p:to>
                                    </p:set>
                                    <p:animEffect transition="in" filter="blinds(horizontal)">
                                      <p:cBhvr>
                                        <p:cTn id="4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8"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898"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extLst>
              <p:ext uri="{D42A27DB-BD31-4B8C-83A1-F6EECF244321}">
                <p14:modId xmlns:p14="http://schemas.microsoft.com/office/powerpoint/2010/main" val="1307858978"/>
              </p:ext>
            </p:extLst>
          </p:nvPr>
        </p:nvGraphicFramePr>
        <p:xfrm>
          <a:off x="228600" y="2133600"/>
          <a:ext cx="8686800" cy="924128"/>
        </p:xfrm>
        <a:graphic>
          <a:graphicData uri="http://schemas.openxmlformats.org/presentationml/2006/ole">
            <mc:AlternateContent xmlns:mc="http://schemas.openxmlformats.org/markup-compatibility/2006">
              <mc:Choice xmlns:v="urn:schemas-microsoft-com:vml" Requires="v">
                <p:oleObj spid="_x0000_s28899" name="Equation" r:id="rId5" imgW="10756800" imgH="1143000" progId="Equation.3">
                  <p:embed/>
                </p:oleObj>
              </mc:Choice>
              <mc:Fallback>
                <p:oleObj name="Equation" r:id="rId5" imgW="10756800" imgH="1143000" progId="Equation.3">
                  <p:embed/>
                  <p:pic>
                    <p:nvPicPr>
                      <p:cNvPr id="0" name=""/>
                      <p:cNvPicPr>
                        <a:picLocks noChangeAspect="1" noChangeArrowheads="1"/>
                      </p:cNvPicPr>
                      <p:nvPr/>
                    </p:nvPicPr>
                    <p:blipFill>
                      <a:blip r:embed="rId6"/>
                      <a:srcRect/>
                      <a:stretch>
                        <a:fillRect/>
                      </a:stretch>
                    </p:blipFill>
                    <p:spPr bwMode="auto">
                      <a:xfrm>
                        <a:off x="228600" y="2133600"/>
                        <a:ext cx="8686800" cy="924128"/>
                      </a:xfrm>
                      <a:prstGeom prst="rect">
                        <a:avLst/>
                      </a:prstGeom>
                      <a:noFill/>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68512152"/>
              </p:ext>
            </p:extLst>
          </p:nvPr>
        </p:nvGraphicFramePr>
        <p:xfrm>
          <a:off x="3276600" y="1295400"/>
          <a:ext cx="2944812" cy="593725"/>
        </p:xfrm>
        <a:graphic>
          <a:graphicData uri="http://schemas.openxmlformats.org/presentationml/2006/ole">
            <mc:AlternateContent xmlns:mc="http://schemas.openxmlformats.org/markup-compatibility/2006">
              <mc:Choice xmlns:v="urn:schemas-microsoft-com:vml" Requires="v">
                <p:oleObj spid="_x0000_s28900" name="Equation" r:id="rId7" imgW="2145960" imgH="431640" progId="Equation.3">
                  <p:embed/>
                </p:oleObj>
              </mc:Choice>
              <mc:Fallback>
                <p:oleObj name="Equation" r:id="rId7" imgW="2145960" imgH="4316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295400"/>
                        <a:ext cx="294481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66354578"/>
              </p:ext>
            </p:extLst>
          </p:nvPr>
        </p:nvGraphicFramePr>
        <p:xfrm>
          <a:off x="228600" y="4648200"/>
          <a:ext cx="8523287" cy="923925"/>
        </p:xfrm>
        <a:graphic>
          <a:graphicData uri="http://schemas.openxmlformats.org/presentationml/2006/ole">
            <mc:AlternateContent xmlns:mc="http://schemas.openxmlformats.org/markup-compatibility/2006">
              <mc:Choice xmlns:v="urn:schemas-microsoft-com:vml" Requires="v">
                <p:oleObj spid="_x0000_s28901" name="Equation" r:id="rId9" imgW="10553400" imgH="1143000" progId="Equation.3">
                  <p:embed/>
                </p:oleObj>
              </mc:Choice>
              <mc:Fallback>
                <p:oleObj name="Equation" r:id="rId9" imgW="10553400" imgH="1143000" progId="Equation.3">
                  <p:embed/>
                  <p:pic>
                    <p:nvPicPr>
                      <p:cNvPr id="0" name="Object 4"/>
                      <p:cNvPicPr>
                        <a:picLocks noChangeAspect="1" noChangeArrowheads="1"/>
                      </p:cNvPicPr>
                      <p:nvPr/>
                    </p:nvPicPr>
                    <p:blipFill>
                      <a:blip r:embed="rId10"/>
                      <a:srcRect/>
                      <a:stretch>
                        <a:fillRect/>
                      </a:stretch>
                    </p:blipFill>
                    <p:spPr bwMode="auto">
                      <a:xfrm>
                        <a:off x="228600" y="4648200"/>
                        <a:ext cx="8523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533400" y="3429000"/>
            <a:ext cx="7772400" cy="1200329"/>
          </a:xfrm>
          <a:prstGeom prst="rect">
            <a:avLst/>
          </a:prstGeom>
          <a:noFill/>
        </p:spPr>
        <p:txBody>
          <a:bodyPr wrap="square" rtlCol="0">
            <a:spAutoFit/>
          </a:bodyPr>
          <a:lstStyle/>
          <a:p>
            <a:pPr marL="285750" indent="-285750">
              <a:buFont typeface="Wingdings" pitchFamily="2" charset="2"/>
              <a:buChar char="Ø"/>
            </a:pPr>
            <a:r>
              <a:rPr lang="en-US" dirty="0" smtClean="0">
                <a:latin typeface="Times New Roman" pitchFamily="18" charset="0"/>
                <a:cs typeface="Times New Roman" pitchFamily="18" charset="0"/>
              </a:rPr>
              <a:t>It is assumed that in the laboratory measurements made at different voltages are equally accurate, therefore equally weighted.</a:t>
            </a:r>
          </a:p>
          <a:p>
            <a:pPr marL="285750" indent="-285750">
              <a:buFont typeface="Wingdings" pitchFamily="2" charset="2"/>
              <a:buChar char="Ø"/>
            </a:pPr>
            <a:r>
              <a:rPr lang="en-US" dirty="0" smtClean="0">
                <a:latin typeface="Times New Roman" pitchFamily="18" charset="0"/>
                <a:cs typeface="Times New Roman" pitchFamily="18" charset="0"/>
              </a:rPr>
              <a:t>As a result, the R matrix reduces to the Identity matrix and can be dropped.</a:t>
            </a:r>
          </a:p>
          <a:p>
            <a:endParaRPr lang="en-US"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58749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dirty="0" smtClean="0"/>
              <a:t>The ANSI limits apply to the voltage at the point of delivery for the end-use customer.</a:t>
            </a:r>
          </a:p>
          <a:p>
            <a:endParaRPr lang="en-US" sz="2400" dirty="0" smtClean="0"/>
          </a:p>
          <a:p>
            <a:pPr lvl="1"/>
            <a:r>
              <a:rPr lang="en-US" sz="2000" dirty="0" smtClean="0"/>
              <a:t>Range A (normal steady-state):114V-126V (RMS)</a:t>
            </a:r>
          </a:p>
          <a:p>
            <a:pPr lvl="1"/>
            <a:r>
              <a:rPr lang="en-US" sz="2000" dirty="0" smtClean="0"/>
              <a:t>Range B (emergency steady-state):107V-127V (RMS)</a:t>
            </a:r>
          </a:p>
          <a:p>
            <a:pPr lvl="1"/>
            <a:r>
              <a:rPr lang="en-US" sz="20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Least Squares Fit cont.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929"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6"/>
          <p:cNvGraphicFramePr>
            <a:graphicFrameLocks noChangeAspect="1"/>
          </p:cNvGraphicFramePr>
          <p:nvPr/>
        </p:nvGraphicFramePr>
        <p:xfrm>
          <a:off x="1371600" y="1447800"/>
          <a:ext cx="2473325" cy="661987"/>
        </p:xfrm>
        <a:graphic>
          <a:graphicData uri="http://schemas.openxmlformats.org/presentationml/2006/ole">
            <mc:AlternateContent xmlns:mc="http://schemas.openxmlformats.org/markup-compatibility/2006">
              <mc:Choice xmlns:v="urn:schemas-microsoft-com:vml" Requires="v">
                <p:oleObj spid="_x0000_s11930" name="Equation" r:id="rId5" imgW="1803240" imgH="482400" progId="Equation.3">
                  <p:embed/>
                </p:oleObj>
              </mc:Choice>
              <mc:Fallback>
                <p:oleObj name="Equation" r:id="rId5" imgW="1803240" imgH="4824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1447800"/>
                        <a:ext cx="2473325" cy="66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8"/>
          <p:cNvGraphicFramePr>
            <a:graphicFrameLocks noChangeAspect="1"/>
          </p:cNvGraphicFramePr>
          <p:nvPr/>
        </p:nvGraphicFramePr>
        <p:xfrm>
          <a:off x="3200400" y="5029200"/>
          <a:ext cx="2455862" cy="365125"/>
        </p:xfrm>
        <a:graphic>
          <a:graphicData uri="http://schemas.openxmlformats.org/presentationml/2006/ole">
            <mc:AlternateContent xmlns:mc="http://schemas.openxmlformats.org/markup-compatibility/2006">
              <mc:Choice xmlns:v="urn:schemas-microsoft-com:vml" Requires="v">
                <p:oleObj spid="_x0000_s11931" name="Equation" r:id="rId7" imgW="1790640" imgH="266400" progId="Equation.3">
                  <p:embed/>
                </p:oleObj>
              </mc:Choice>
              <mc:Fallback>
                <p:oleObj name="Equation" r:id="rId7" imgW="1790640" imgH="2664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5029200"/>
                        <a:ext cx="2455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4024023279"/>
              </p:ext>
            </p:extLst>
          </p:nvPr>
        </p:nvGraphicFramePr>
        <p:xfrm>
          <a:off x="3992563" y="1411288"/>
          <a:ext cx="2944812" cy="593725"/>
        </p:xfrm>
        <a:graphic>
          <a:graphicData uri="http://schemas.openxmlformats.org/presentationml/2006/ole">
            <mc:AlternateContent xmlns:mc="http://schemas.openxmlformats.org/markup-compatibility/2006">
              <mc:Choice xmlns:v="urn:schemas-microsoft-com:vml" Requires="v">
                <p:oleObj spid="_x0000_s11932" name="Equation" r:id="rId9" imgW="2145960" imgH="431640" progId="Equation.3">
                  <p:embed/>
                </p:oleObj>
              </mc:Choice>
              <mc:Fallback>
                <p:oleObj name="Equation" r:id="rId9" imgW="2145960" imgH="431640" progId="Equation.3">
                  <p:embed/>
                  <p:pic>
                    <p:nvPicPr>
                      <p:cNvPr id="0" name="Picture 9"/>
                      <p:cNvPicPr>
                        <a:picLocks noChangeAspect="1" noChangeArrowheads="1"/>
                      </p:cNvPicPr>
                      <p:nvPr/>
                    </p:nvPicPr>
                    <p:blipFill>
                      <a:blip r:embed="rId10"/>
                      <a:srcRect/>
                      <a:stretch>
                        <a:fillRect/>
                      </a:stretch>
                    </p:blipFill>
                    <p:spPr bwMode="auto">
                      <a:xfrm>
                        <a:off x="3992563" y="1411288"/>
                        <a:ext cx="29448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0"/>
          <p:cNvGraphicFramePr>
            <a:graphicFrameLocks noChangeAspect="1"/>
          </p:cNvGraphicFramePr>
          <p:nvPr/>
        </p:nvGraphicFramePr>
        <p:xfrm>
          <a:off x="2819400" y="2667000"/>
          <a:ext cx="3362325" cy="312738"/>
        </p:xfrm>
        <a:graphic>
          <a:graphicData uri="http://schemas.openxmlformats.org/presentationml/2006/ole">
            <mc:AlternateContent xmlns:mc="http://schemas.openxmlformats.org/markup-compatibility/2006">
              <mc:Choice xmlns:v="urn:schemas-microsoft-com:vml" Requires="v">
                <p:oleObj spid="_x0000_s11933" name="Equation" r:id="rId11" imgW="2450880" imgH="228600" progId="Equation.3">
                  <p:embed/>
                </p:oleObj>
              </mc:Choice>
              <mc:Fallback>
                <p:oleObj name="Equation" r:id="rId11" imgW="24508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2667000"/>
                        <a:ext cx="336232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2"/>
          <p:cNvGraphicFramePr>
            <a:graphicFrameLocks noChangeAspect="1"/>
          </p:cNvGraphicFramePr>
          <p:nvPr/>
        </p:nvGraphicFramePr>
        <p:xfrm>
          <a:off x="4038600" y="2133600"/>
          <a:ext cx="871538" cy="295275"/>
        </p:xfrm>
        <a:graphic>
          <a:graphicData uri="http://schemas.openxmlformats.org/presentationml/2006/ole">
            <mc:AlternateContent xmlns:mc="http://schemas.openxmlformats.org/markup-compatibility/2006">
              <mc:Choice xmlns:v="urn:schemas-microsoft-com:vml" Requires="v">
                <p:oleObj spid="_x0000_s11934" name="Equation" r:id="rId13" imgW="634680" imgH="215640" progId="Equation.3">
                  <p:embed/>
                </p:oleObj>
              </mc:Choice>
              <mc:Fallback>
                <p:oleObj name="Equation" r:id="rId13" imgW="634680" imgH="21564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133600"/>
                        <a:ext cx="871538"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2"/>
          <p:cNvSpPr>
            <a:spLocks noGrp="1"/>
          </p:cNvSpPr>
          <p:nvPr>
            <p:ph idx="1"/>
          </p:nvPr>
        </p:nvSpPr>
        <p:spPr>
          <a:xfrm>
            <a:off x="1905000" y="5791200"/>
            <a:ext cx="6019800" cy="1066800"/>
          </a:xfrm>
        </p:spPr>
        <p:txBody>
          <a:bodyPr>
            <a:normAutofit fontScale="70000" lnSpcReduction="20000"/>
          </a:bodyPr>
          <a:lstStyle/>
          <a:p>
            <a:r>
              <a:rPr lang="en-US" dirty="0" smtClean="0">
                <a:cs typeface="Times New Roman" pitchFamily="18" charset="0"/>
              </a:rPr>
              <a:t>x</a:t>
            </a:r>
            <a:r>
              <a:rPr lang="en-US" baseline="30000" dirty="0" smtClean="0">
                <a:cs typeface="Times New Roman" pitchFamily="18" charset="0"/>
              </a:rPr>
              <a:t>est</a:t>
            </a:r>
            <a:r>
              <a:rPr lang="en-US" dirty="0" smtClean="0">
                <a:cs typeface="Times New Roman" pitchFamily="18" charset="0"/>
              </a:rPr>
              <a:t> is the value of x which gives the lowest value of J(x). </a:t>
            </a:r>
          </a:p>
          <a:p>
            <a:endParaRPr lang="en-US" dirty="0" smtClean="0">
              <a:cs typeface="Times New Roman" pitchFamily="18" charset="0"/>
            </a:endParaRPr>
          </a:p>
          <a:p>
            <a:r>
              <a:rPr lang="en-US" dirty="0" smtClean="0">
                <a:cs typeface="Times New Roman" pitchFamily="18" charset="0"/>
              </a:rPr>
              <a:t>These are the ZIP values which best fit the measured data.</a:t>
            </a:r>
            <a:endParaRPr lang="en-US" dirty="0" smtClean="0"/>
          </a:p>
          <a:p>
            <a:endParaRPr lang="en-US" dirty="0"/>
          </a:p>
        </p:txBody>
      </p:sp>
      <p:graphicFrame>
        <p:nvGraphicFramePr>
          <p:cNvPr id="11277" name="Object 13"/>
          <p:cNvGraphicFramePr>
            <a:graphicFrameLocks noChangeAspect="1"/>
          </p:cNvGraphicFramePr>
          <p:nvPr/>
        </p:nvGraphicFramePr>
        <p:xfrm>
          <a:off x="3581400" y="3133725"/>
          <a:ext cx="1830388" cy="1666875"/>
        </p:xfrm>
        <a:graphic>
          <a:graphicData uri="http://schemas.openxmlformats.org/presentationml/2006/ole">
            <mc:AlternateContent xmlns:mc="http://schemas.openxmlformats.org/markup-compatibility/2006">
              <mc:Choice xmlns:v="urn:schemas-microsoft-com:vml" Requires="v">
                <p:oleObj spid="_x0000_s11935" name="Equation" r:id="rId15" imgW="1333440" imgH="1218960" progId="Equation.3">
                  <p:embed/>
                </p:oleObj>
              </mc:Choice>
              <mc:Fallback>
                <p:oleObj name="Equation" r:id="rId15" imgW="1333440" imgH="1218960"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81400" y="3133725"/>
                        <a:ext cx="1830388" cy="166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10"/>
          <p:cNvSpPr/>
          <p:nvPr/>
        </p:nvSpPr>
        <p:spPr>
          <a:xfrm>
            <a:off x="5486400" y="1524000"/>
            <a:ext cx="457200" cy="342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943600" y="1981200"/>
            <a:ext cx="914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29400" y="2667000"/>
            <a:ext cx="1949450" cy="769441"/>
          </a:xfrm>
          <a:prstGeom prst="rect">
            <a:avLst/>
          </a:prstGeom>
          <a:noFill/>
        </p:spPr>
        <p:txBody>
          <a:bodyPr wrap="square" rtlCol="0">
            <a:spAutoFit/>
          </a:bodyPr>
          <a:lstStyle/>
          <a:p>
            <a:r>
              <a:rPr lang="en-US" sz="1100" dirty="0" smtClean="0">
                <a:latin typeface="Times New Roman" pitchFamily="18" charset="0"/>
                <a:cs typeface="Times New Roman" pitchFamily="18" charset="0"/>
              </a:rPr>
              <a:t>Even though the R matrix will be an identity matrix for our purposes, it is left in this formulation for completeness.</a:t>
            </a:r>
            <a:endParaRPr lang="en-US" sz="11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76"/>
                                        </p:tgtEl>
                                        <p:attrNameLst>
                                          <p:attrName>style.visibility</p:attrName>
                                        </p:attrNameLst>
                                      </p:cBhvr>
                                      <p:to>
                                        <p:strVal val="visible"/>
                                      </p:to>
                                    </p:set>
                                    <p:animEffect transition="in" filter="blinds(horizontal)">
                                      <p:cBhvr>
                                        <p:cTn id="15" dur="500"/>
                                        <p:tgtEl>
                                          <p:spTgt spid="112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277"/>
                                        </p:tgtEl>
                                        <p:attrNameLst>
                                          <p:attrName>style.visibility</p:attrName>
                                        </p:attrNameLst>
                                      </p:cBhvr>
                                      <p:to>
                                        <p:strVal val="visible"/>
                                      </p:to>
                                    </p:set>
                                    <p:animEffect transition="in" filter="blinds(horizontal)">
                                      <p:cBhvr>
                                        <p:cTn id="25" dur="500"/>
                                        <p:tgtEl>
                                          <p:spTgt spid="1127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272"/>
                                        </p:tgtEl>
                                        <p:attrNameLst>
                                          <p:attrName>style.visibility</p:attrName>
                                        </p:attrNameLst>
                                      </p:cBhvr>
                                      <p:to>
                                        <p:strVal val="visible"/>
                                      </p:to>
                                    </p:set>
                                    <p:animEffect transition="in" filter="blinds(horizontal)">
                                      <p:cBhvr>
                                        <p:cTn id="30" dur="500"/>
                                        <p:tgtEl>
                                          <p:spTgt spid="11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blinds(horizontal)">
                                      <p:cBhvr>
                                        <p:cTn id="40"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1"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143000"/>
          </a:xfrm>
        </p:spPr>
        <p:txBody>
          <a:bodyPr>
            <a:normAutofit/>
          </a:bodyPr>
          <a:lstStyle/>
          <a:p>
            <a:r>
              <a:rPr lang="en-US" dirty="0" smtClean="0"/>
              <a:t>Constrained Weighted Least Squares Fit</a:t>
            </a:r>
            <a:endParaRPr lang="en-US" dirty="0"/>
          </a:p>
        </p:txBody>
      </p:sp>
      <p:graphicFrame>
        <p:nvGraphicFramePr>
          <p:cNvPr id="4"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2569" name="Equation" r:id="rId3" imgW="114120" imgH="215640" progId="Equation.3">
                  <p:embed/>
                </p:oleObj>
              </mc:Choice>
              <mc:Fallback>
                <p:oleObj name="Equation" r:id="rId3" imgW="1141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8"/>
          <p:cNvGraphicFramePr>
            <a:graphicFrameLocks noChangeAspect="1"/>
          </p:cNvGraphicFramePr>
          <p:nvPr>
            <p:extLst>
              <p:ext uri="{D42A27DB-BD31-4B8C-83A1-F6EECF244321}">
                <p14:modId xmlns:p14="http://schemas.microsoft.com/office/powerpoint/2010/main" val="3749550760"/>
              </p:ext>
            </p:extLst>
          </p:nvPr>
        </p:nvGraphicFramePr>
        <p:xfrm>
          <a:off x="3429000" y="4335462"/>
          <a:ext cx="1393825" cy="2217738"/>
        </p:xfrm>
        <a:graphic>
          <a:graphicData uri="http://schemas.openxmlformats.org/presentationml/2006/ole">
            <mc:AlternateContent xmlns:mc="http://schemas.openxmlformats.org/markup-compatibility/2006">
              <mc:Choice xmlns:v="urn:schemas-microsoft-com:vml" Requires="v">
                <p:oleObj spid="_x0000_s12570" name="Equation" r:id="rId5" imgW="1015920" imgH="1612800" progId="Equation.3">
                  <p:embed/>
                </p:oleObj>
              </mc:Choice>
              <mc:Fallback>
                <p:oleObj name="Equation" r:id="rId5" imgW="1015920" imgH="16128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335462"/>
                        <a:ext cx="1393825" cy="221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352800" y="3878262"/>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Constraints</a:t>
            </a:r>
            <a:endParaRPr lang="en-US" dirty="0">
              <a:latin typeface="Times New Roman" pitchFamily="18" charset="0"/>
              <a:cs typeface="Times New Roman" pitchFamily="18" charset="0"/>
            </a:endParaRPr>
          </a:p>
        </p:txBody>
      </p:sp>
      <p:sp>
        <p:nvSpPr>
          <p:cNvPr id="8" name="TextBox 7"/>
          <p:cNvSpPr txBox="1"/>
          <p:nvPr/>
        </p:nvSpPr>
        <p:spPr>
          <a:xfrm>
            <a:off x="381000" y="1295400"/>
            <a:ext cx="7772400" cy="2554545"/>
          </a:xfrm>
          <a:prstGeom prst="rect">
            <a:avLst/>
          </a:prstGeom>
          <a:noFill/>
        </p:spPr>
        <p:txBody>
          <a:bodyPr wrap="square" rtlCol="0">
            <a:spAutoFit/>
          </a:bodyPr>
          <a:lstStyle/>
          <a:p>
            <a:pPr marL="285750" indent="-285750">
              <a:buFont typeface="Wingdings" pitchFamily="2" charset="2"/>
              <a:buChar char="Ø"/>
            </a:pPr>
            <a:r>
              <a:rPr lang="en-US" sz="2000" dirty="0" smtClean="0">
                <a:latin typeface="Times New Roman" pitchFamily="18" charset="0"/>
                <a:cs typeface="Times New Roman" pitchFamily="18" charset="0"/>
              </a:rPr>
              <a:t>In a WLS fit it is possible to obtain estimated coefficients that while numerically accurate, are not the most appropriate representation.</a:t>
            </a:r>
          </a:p>
          <a:p>
            <a:pPr marL="285750" indent="-285750">
              <a:buFont typeface="Wingdings" pitchFamily="2" charset="2"/>
              <a:buChar char="Ø"/>
            </a:pPr>
            <a:r>
              <a:rPr lang="en-US" sz="2000" dirty="0" smtClean="0">
                <a:latin typeface="Times New Roman" pitchFamily="18" charset="0"/>
                <a:cs typeface="Times New Roman" pitchFamily="18" charset="0"/>
              </a:rPr>
              <a:t>For example, an angle of 32.5</a:t>
            </a:r>
            <a:r>
              <a:rPr lang="en-US" sz="2000" dirty="0" smtClean="0">
                <a:latin typeface="Times New Roman"/>
                <a:cs typeface="Times New Roman"/>
              </a:rPr>
              <a:t>° is numerically identical to 4,352.5° when calculating a sine or cosine.</a:t>
            </a:r>
            <a:endParaRPr lang="en-US" sz="2000" dirty="0" smtClean="0">
              <a:latin typeface="Times New Roman" pitchFamily="18" charset="0"/>
              <a:cs typeface="Times New Roman" pitchFamily="18" charset="0"/>
            </a:endParaRPr>
          </a:p>
          <a:p>
            <a:pPr marL="285750" indent="-285750">
              <a:buFont typeface="Wingdings" pitchFamily="2" charset="2"/>
              <a:buChar char="Ø"/>
            </a:pPr>
            <a:r>
              <a:rPr lang="en-US" sz="2000" dirty="0" smtClean="0">
                <a:latin typeface="Times New Roman" pitchFamily="18" charset="0"/>
                <a:cs typeface="Times New Roman" pitchFamily="18" charset="0"/>
              </a:rPr>
              <a:t>Additionally, the load must consume the correct amount of power at nominal voltage.</a:t>
            </a:r>
          </a:p>
          <a:p>
            <a:pPr marL="285750" indent="-285750">
              <a:buFont typeface="Wingdings" pitchFamily="2" charset="2"/>
              <a:buChar char="Ø"/>
            </a:pPr>
            <a:r>
              <a:rPr lang="en-US" sz="2000" dirty="0" smtClean="0">
                <a:latin typeface="Times New Roman" pitchFamily="18" charset="0"/>
                <a:cs typeface="Times New Roman" pitchFamily="18" charset="0"/>
              </a:rPr>
              <a:t>The following constraints are imposed on the WLS estimation.</a:t>
            </a:r>
          </a:p>
          <a:p>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Time-Variant ZIP Load Model</a:t>
            </a:r>
            <a:endParaRPr lang="en-US" dirty="0"/>
          </a:p>
        </p:txBody>
      </p:sp>
      <p:sp>
        <p:nvSpPr>
          <p:cNvPr id="3" name="Content Placeholder 2"/>
          <p:cNvSpPr>
            <a:spLocks noGrp="1"/>
          </p:cNvSpPr>
          <p:nvPr>
            <p:ph idx="1"/>
          </p:nvPr>
        </p:nvSpPr>
        <p:spPr>
          <a:xfrm>
            <a:off x="457200" y="1600201"/>
            <a:ext cx="8229600" cy="2133599"/>
          </a:xfrm>
        </p:spPr>
        <p:txBody>
          <a:bodyPr>
            <a:normAutofit/>
          </a:bodyPr>
          <a:lstStyle/>
          <a:p>
            <a:r>
              <a:rPr lang="en-US" sz="1600" dirty="0" smtClean="0"/>
              <a:t>In the previous examples the load utilized time-invariant ZIP models, but it is possible to implement a time-variant version.</a:t>
            </a:r>
          </a:p>
          <a:p>
            <a:endParaRPr lang="en-US" sz="1600" dirty="0"/>
          </a:p>
          <a:p>
            <a:r>
              <a:rPr lang="en-US" sz="1600" dirty="0" smtClean="0"/>
              <a:t>In </a:t>
            </a:r>
            <a:r>
              <a:rPr lang="en-US" sz="1600" dirty="0"/>
              <a:t>the </a:t>
            </a:r>
            <a:r>
              <a:rPr lang="en-US" sz="1600" dirty="0" smtClean="0"/>
              <a:t>time-</a:t>
            </a:r>
            <a:r>
              <a:rPr lang="en-US" sz="1600" dirty="0" err="1" smtClean="0"/>
              <a:t>zariant</a:t>
            </a:r>
            <a:r>
              <a:rPr lang="en-US" sz="1600" dirty="0" smtClean="0"/>
              <a:t> </a:t>
            </a:r>
            <a:r>
              <a:rPr lang="en-US" sz="1600" dirty="0"/>
              <a:t>ZIP Load </a:t>
            </a:r>
            <a:r>
              <a:rPr lang="en-US" sz="1600" dirty="0" smtClean="0"/>
              <a:t>Model, the coefficients of the ZIP model can change with time: </a:t>
            </a:r>
            <a:r>
              <a:rPr lang="en-US" sz="1600" i="1" dirty="0">
                <a:cs typeface="Times New Roman" pitchFamily="18" charset="0"/>
              </a:rPr>
              <a:t>Z</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I</a:t>
            </a:r>
            <a:r>
              <a:rPr lang="en-US" sz="1600" i="1" baseline="-25000" dirty="0">
                <a:cs typeface="Times New Roman" pitchFamily="18" charset="0"/>
              </a:rPr>
              <a:t>%</a:t>
            </a:r>
            <a:r>
              <a:rPr lang="en-US" sz="1600" dirty="0">
                <a:cs typeface="Times New Roman" pitchFamily="18" charset="0"/>
              </a:rPr>
              <a:t>: </a:t>
            </a:r>
            <a:r>
              <a:rPr lang="en-US" sz="1600" i="1" dirty="0">
                <a:cs typeface="Times New Roman" pitchFamily="18" charset="0"/>
              </a:rPr>
              <a:t>P</a:t>
            </a:r>
            <a:r>
              <a:rPr lang="en-US" sz="1600" i="1" baseline="-25000" dirty="0">
                <a:cs typeface="Times New Roman" pitchFamily="18" charset="0"/>
              </a:rPr>
              <a:t>%</a:t>
            </a:r>
            <a:r>
              <a:rPr lang="en-US" sz="1600" dirty="0">
                <a:cs typeface="Times New Roman" pitchFamily="18" charset="0"/>
              </a:rPr>
              <a:t>, </a:t>
            </a:r>
            <a:r>
              <a:rPr lang="en-US" sz="1600" i="1" dirty="0" err="1">
                <a:cs typeface="Times New Roman" pitchFamily="18" charset="0"/>
              </a:rPr>
              <a:t>Z</a:t>
            </a:r>
            <a:r>
              <a:rPr lang="en-US" sz="1600" i="1" baseline="-25000" dirty="0" err="1">
                <a:cs typeface="Times New Roman" pitchFamily="18" charset="0"/>
              </a:rPr>
              <a:t>θ</a:t>
            </a:r>
            <a:r>
              <a:rPr lang="en-US" sz="1600" dirty="0">
                <a:cs typeface="Times New Roman" pitchFamily="18" charset="0"/>
              </a:rPr>
              <a:t>, </a:t>
            </a:r>
            <a:r>
              <a:rPr lang="en-US" sz="1600" i="1" dirty="0" err="1">
                <a:cs typeface="Times New Roman" pitchFamily="18" charset="0"/>
              </a:rPr>
              <a:t>I</a:t>
            </a:r>
            <a:r>
              <a:rPr lang="en-US" sz="1600" i="1" baseline="-25000" dirty="0" err="1">
                <a:cs typeface="Times New Roman" pitchFamily="18" charset="0"/>
              </a:rPr>
              <a:t>θ</a:t>
            </a:r>
            <a:r>
              <a:rPr lang="en-US" sz="1600" dirty="0">
                <a:cs typeface="Times New Roman" pitchFamily="18" charset="0"/>
              </a:rPr>
              <a:t>, and </a:t>
            </a:r>
            <a:r>
              <a:rPr lang="en-US" sz="1600" i="1" dirty="0" err="1">
                <a:cs typeface="Times New Roman" pitchFamily="18" charset="0"/>
              </a:rPr>
              <a:t>P</a:t>
            </a:r>
            <a:r>
              <a:rPr lang="en-US" sz="1600" i="1" baseline="-25000" dirty="0" err="1">
                <a:cs typeface="Times New Roman" pitchFamily="18" charset="0"/>
              </a:rPr>
              <a:t>θ</a:t>
            </a:r>
            <a:r>
              <a:rPr lang="en-US" sz="1600" dirty="0" smtClean="0">
                <a:cs typeface="Times New Roman" pitchFamily="18" charset="0"/>
              </a:rPr>
              <a:t>.</a:t>
            </a:r>
          </a:p>
          <a:p>
            <a:endParaRPr lang="en-US" sz="1600" dirty="0">
              <a:cs typeface="Times New Roman" pitchFamily="18" charset="0"/>
            </a:endParaRPr>
          </a:p>
          <a:p>
            <a:r>
              <a:rPr lang="en-US" sz="1600" dirty="0" smtClean="0">
                <a:cs typeface="Times New Roman" pitchFamily="18" charset="0"/>
              </a:rPr>
              <a:t>If the ZIP coefficients change, the power consumption at nominal voltage will change as well.</a:t>
            </a:r>
          </a:p>
          <a:p>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1182781666"/>
              </p:ext>
            </p:extLst>
          </p:nvPr>
        </p:nvGraphicFramePr>
        <p:xfrm>
          <a:off x="1192213" y="3962400"/>
          <a:ext cx="6526212" cy="684212"/>
        </p:xfrm>
        <a:graphic>
          <a:graphicData uri="http://schemas.openxmlformats.org/presentationml/2006/ole">
            <mc:AlternateContent xmlns:mc="http://schemas.openxmlformats.org/markup-compatibility/2006">
              <mc:Choice xmlns:v="urn:schemas-microsoft-com:vml" Requires="v">
                <p:oleObj spid="_x0000_s30794" name="Equation" r:id="rId3" imgW="5333760" imgH="558720" progId="Equation.3">
                  <p:embed/>
                </p:oleObj>
              </mc:Choice>
              <mc:Fallback>
                <p:oleObj name="Equation" r:id="rId3" imgW="5333760" imgH="558720" progId="Equation.3">
                  <p:embed/>
                  <p:pic>
                    <p:nvPicPr>
                      <p:cNvPr id="0" name="Object 3"/>
                      <p:cNvPicPr>
                        <a:picLocks noChangeAspect="1" noChangeArrowheads="1"/>
                      </p:cNvPicPr>
                      <p:nvPr/>
                    </p:nvPicPr>
                    <p:blipFill>
                      <a:blip r:embed="rId4"/>
                      <a:srcRect/>
                      <a:stretch>
                        <a:fillRect/>
                      </a:stretch>
                    </p:blipFill>
                    <p:spPr bwMode="auto">
                      <a:xfrm>
                        <a:off x="1192213" y="3962400"/>
                        <a:ext cx="6526212" cy="684212"/>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11971703"/>
              </p:ext>
            </p:extLst>
          </p:nvPr>
        </p:nvGraphicFramePr>
        <p:xfrm>
          <a:off x="1220788" y="4953000"/>
          <a:ext cx="6478587" cy="684212"/>
        </p:xfrm>
        <a:graphic>
          <a:graphicData uri="http://schemas.openxmlformats.org/presentationml/2006/ole">
            <mc:AlternateContent xmlns:mc="http://schemas.openxmlformats.org/markup-compatibility/2006">
              <mc:Choice xmlns:v="urn:schemas-microsoft-com:vml" Requires="v">
                <p:oleObj spid="_x0000_s30795" name="Equation" r:id="rId5" imgW="5295600" imgH="558720" progId="Equation.3">
                  <p:embed/>
                </p:oleObj>
              </mc:Choice>
              <mc:Fallback>
                <p:oleObj name="Equation" r:id="rId5" imgW="5295600" imgH="558720" progId="Equation.3">
                  <p:embed/>
                  <p:pic>
                    <p:nvPicPr>
                      <p:cNvPr id="0" name="Object 4"/>
                      <p:cNvPicPr>
                        <a:picLocks noChangeAspect="1" noChangeArrowheads="1"/>
                      </p:cNvPicPr>
                      <p:nvPr/>
                    </p:nvPicPr>
                    <p:blipFill>
                      <a:blip r:embed="rId6"/>
                      <a:srcRect/>
                      <a:stretch>
                        <a:fillRect/>
                      </a:stretch>
                    </p:blipFill>
                    <p:spPr bwMode="auto">
                      <a:xfrm>
                        <a:off x="1220788" y="4953000"/>
                        <a:ext cx="6478587" cy="684212"/>
                      </a:xfrm>
                      <a:prstGeom prst="rect">
                        <a:avLst/>
                      </a:prstGeom>
                      <a:noFill/>
                      <a:ln>
                        <a:noFill/>
                      </a:ln>
                    </p:spPr>
                  </p:pic>
                </p:oleObj>
              </mc:Fallback>
            </mc:AlternateContent>
          </a:graphicData>
        </a:graphic>
      </p:graphicFrame>
      <p:sp>
        <p:nvSpPr>
          <p:cNvPr id="7" name="TextBox 6"/>
          <p:cNvSpPr txBox="1"/>
          <p:nvPr/>
        </p:nvSpPr>
        <p:spPr>
          <a:xfrm>
            <a:off x="609600" y="5943600"/>
            <a:ext cx="8001000" cy="584775"/>
          </a:xfrm>
          <a:prstGeom prst="rect">
            <a:avLst/>
          </a:prstGeom>
          <a:noFill/>
        </p:spPr>
        <p:txBody>
          <a:bodyPr wrap="square" rtlCol="0">
            <a:spAutoFit/>
          </a:bodyPr>
          <a:lstStyle/>
          <a:p>
            <a:pPr marL="285750" indent="-285750">
              <a:buFont typeface="Wingdings" pitchFamily="2" charset="2"/>
              <a:buChar char="Ø"/>
            </a:pPr>
            <a:r>
              <a:rPr lang="en-US" sz="1600" dirty="0">
                <a:latin typeface="Times New Roman" pitchFamily="18" charset="0"/>
                <a:cs typeface="Times New Roman" pitchFamily="18" charset="0"/>
              </a:rPr>
              <a:t>A time-variant ZIP model is best suited for an aggregated load model.  Time-variant ZIP models can also be used with load shapes as will be discussed</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0703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endParaRPr lang="en-US" dirty="0"/>
          </a:p>
        </p:txBody>
      </p:sp>
      <p:sp>
        <p:nvSpPr>
          <p:cNvPr id="3" name="Content Placeholder 2"/>
          <p:cNvSpPr>
            <a:spLocks noGrp="1"/>
          </p:cNvSpPr>
          <p:nvPr>
            <p:ph idx="1"/>
          </p:nvPr>
        </p:nvSpPr>
        <p:spPr/>
        <p:txBody>
          <a:bodyPr>
            <a:normAutofit fontScale="85000" lnSpcReduction="20000"/>
          </a:bodyPr>
          <a:lstStyle/>
          <a:p>
            <a:r>
              <a:rPr lang="en-US" sz="2200" dirty="0" smtClean="0"/>
              <a:t>The ZIP model is an effective representations of end-use load when voltage is the only factor affecting power and energy consumption.</a:t>
            </a:r>
          </a:p>
          <a:p>
            <a:endParaRPr lang="en-US" sz="2200" dirty="0" smtClean="0"/>
          </a:p>
          <a:p>
            <a:r>
              <a:rPr lang="en-US" sz="2200" dirty="0" smtClean="0"/>
              <a:t>If there is a control loop governing the operation of the end-use load, then ZIP models are not appropriate.  </a:t>
            </a:r>
          </a:p>
          <a:p>
            <a:endParaRPr lang="en-US" sz="2200" dirty="0"/>
          </a:p>
          <a:p>
            <a:r>
              <a:rPr lang="en-US" sz="2200" dirty="0" smtClean="0"/>
              <a:t>Examples include:</a:t>
            </a:r>
            <a:endParaRPr lang="en-US" sz="2200" dirty="0"/>
          </a:p>
          <a:p>
            <a:pPr lvl="1"/>
            <a:r>
              <a:rPr lang="en-US" sz="1700" dirty="0" smtClean="0"/>
              <a:t>Heating Ventilation and Air Conditioning</a:t>
            </a:r>
          </a:p>
          <a:p>
            <a:pPr lvl="1"/>
            <a:r>
              <a:rPr lang="en-US" sz="1700" dirty="0" smtClean="0"/>
              <a:t>Hot water heating</a:t>
            </a:r>
          </a:p>
          <a:p>
            <a:pPr lvl="1"/>
            <a:endParaRPr lang="en-US" sz="1700" dirty="0" smtClean="0"/>
          </a:p>
          <a:p>
            <a:pPr lvl="0"/>
            <a:r>
              <a:rPr lang="en-US" sz="2200" kern="0" dirty="0">
                <a:latin typeface="Times New Roman" pitchFamily="-80" charset="0"/>
                <a:cs typeface="Times New Roman" pitchFamily="-80" charset="0"/>
              </a:rPr>
              <a:t>Physical load models are based on a physical </a:t>
            </a:r>
            <a:r>
              <a:rPr lang="en-US" sz="2200" kern="0" dirty="0" smtClean="0">
                <a:latin typeface="Times New Roman" pitchFamily="-80" charset="0"/>
                <a:cs typeface="Times New Roman" pitchFamily="-80" charset="0"/>
              </a:rPr>
              <a:t>process and are </a:t>
            </a:r>
            <a:r>
              <a:rPr lang="en-US" sz="2200" kern="0" dirty="0">
                <a:latin typeface="Times New Roman" pitchFamily="-80" charset="0"/>
                <a:cs typeface="Times New Roman" pitchFamily="-80" charset="0"/>
              </a:rPr>
              <a:t>t</a:t>
            </a:r>
            <a:r>
              <a:rPr lang="en-US" sz="2200" kern="0" dirty="0" smtClean="0">
                <a:latin typeface="Times New Roman" pitchFamily="-80" charset="0"/>
                <a:cs typeface="Times New Roman" pitchFamily="-80" charset="0"/>
              </a:rPr>
              <a:t>ime-variant </a:t>
            </a:r>
            <a:r>
              <a:rPr lang="en-US" sz="2200" kern="0" dirty="0">
                <a:latin typeface="Times New Roman" pitchFamily="-80" charset="0"/>
                <a:cs typeface="Times New Roman" pitchFamily="-80" charset="0"/>
              </a:rPr>
              <a:t>in nature.</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can </a:t>
            </a:r>
            <a:r>
              <a:rPr lang="en-US" sz="2200" kern="0" dirty="0">
                <a:latin typeface="Times New Roman" pitchFamily="-80" charset="0"/>
                <a:cs typeface="Times New Roman" pitchFamily="-80" charset="0"/>
              </a:rPr>
              <a:t>be significantly more complicated than ZIP models.</a:t>
            </a:r>
          </a:p>
          <a:p>
            <a:pPr lvl="0" eaLnBrk="0" fontAlgn="base" hangingPunct="0">
              <a:lnSpc>
                <a:spcPct val="85000"/>
              </a:lnSpc>
              <a:spcBef>
                <a:spcPct val="30000"/>
              </a:spcBef>
              <a:spcAft>
                <a:spcPct val="0"/>
              </a:spcAft>
              <a:buClr>
                <a:schemeClr val="tx1"/>
              </a:buClr>
              <a:defRPr/>
            </a:pPr>
            <a:endParaRPr lang="en-US" sz="2200" kern="0" dirty="0">
              <a:latin typeface="Times New Roman" pitchFamily="-80" charset="0"/>
              <a:cs typeface="Times New Roman" pitchFamily="-80" charset="0"/>
            </a:endParaRPr>
          </a:p>
          <a:p>
            <a:pPr lvl="0" eaLnBrk="0" fontAlgn="base" hangingPunct="0">
              <a:lnSpc>
                <a:spcPct val="85000"/>
              </a:lnSpc>
              <a:spcBef>
                <a:spcPct val="30000"/>
              </a:spcBef>
              <a:spcAft>
                <a:spcPct val="0"/>
              </a:spcAft>
              <a:buClr>
                <a:schemeClr val="tx1"/>
              </a:buClr>
              <a:defRPr/>
            </a:pPr>
            <a:r>
              <a:rPr lang="en-US" sz="2200" kern="0" dirty="0" smtClean="0">
                <a:latin typeface="Times New Roman" pitchFamily="-80" charset="0"/>
                <a:cs typeface="Times New Roman" pitchFamily="-80" charset="0"/>
              </a:rPr>
              <a:t>They provide </a:t>
            </a:r>
            <a:r>
              <a:rPr lang="en-US" sz="2200" kern="0" dirty="0">
                <a:latin typeface="Times New Roman" pitchFamily="-80" charset="0"/>
                <a:cs typeface="Times New Roman" pitchFamily="-80" charset="0"/>
              </a:rPr>
              <a:t>the detail necessary to examine the actual behavior of end use loads.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9135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Load Model</a:t>
            </a:r>
            <a:br>
              <a:rPr lang="en-US" dirty="0" smtClean="0"/>
            </a:br>
            <a:r>
              <a:rPr lang="en-US" sz="2400" dirty="0" smtClean="0"/>
              <a:t> (Hot Water Heater)</a:t>
            </a:r>
            <a:endParaRPr lang="en-US" sz="2400" dirty="0"/>
          </a:p>
        </p:txBody>
      </p:sp>
      <p:sp>
        <p:nvSpPr>
          <p:cNvPr id="3" name="Content Placeholder 2"/>
          <p:cNvSpPr>
            <a:spLocks noGrp="1"/>
          </p:cNvSpPr>
          <p:nvPr>
            <p:ph idx="1"/>
          </p:nvPr>
        </p:nvSpPr>
        <p:spPr>
          <a:xfrm>
            <a:off x="457200" y="1371600"/>
            <a:ext cx="8229600" cy="1752600"/>
          </a:xfrm>
        </p:spPr>
        <p:txBody>
          <a:bodyPr>
            <a:normAutofit/>
          </a:bodyPr>
          <a:lstStyle/>
          <a:p>
            <a:r>
              <a:rPr lang="en-US" sz="2000" dirty="0" smtClean="0"/>
              <a:t>When consuming electricity, the instantaneous power consumption of a hot water heater can be represented by a ZIP model that is 100% resistive.  A power consumption of 4,500 W at nominal voltage is common. </a:t>
            </a:r>
          </a:p>
          <a:p>
            <a:r>
              <a:rPr lang="en-US" sz="2000" dirty="0" smtClean="0"/>
              <a:t>The voltage dependent energy consumption of the water heater is given by:</a:t>
            </a:r>
            <a:endParaRPr lang="en-US" dirty="0" smtClean="0"/>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01199826"/>
              </p:ext>
            </p:extLst>
          </p:nvPr>
        </p:nvGraphicFramePr>
        <p:xfrm>
          <a:off x="2590800" y="3048000"/>
          <a:ext cx="3544887" cy="1389062"/>
        </p:xfrm>
        <a:graphic>
          <a:graphicData uri="http://schemas.openxmlformats.org/presentationml/2006/ole">
            <mc:AlternateContent xmlns:mc="http://schemas.openxmlformats.org/markup-compatibility/2006">
              <mc:Choice xmlns:v="urn:schemas-microsoft-com:vml" Requires="v">
                <p:oleObj spid="_x0000_s29749" name="Equation" r:id="rId3" imgW="1942920" imgH="761760" progId="Equation.3">
                  <p:embed/>
                </p:oleObj>
              </mc:Choice>
              <mc:Fallback>
                <p:oleObj name="Equation" r:id="rId3" imgW="1942920" imgH="761760" progId="Equation.3">
                  <p:embed/>
                  <p:pic>
                    <p:nvPicPr>
                      <p:cNvPr id="0" name="Object 3"/>
                      <p:cNvPicPr>
                        <a:picLocks noChangeAspect="1" noChangeArrowheads="1"/>
                      </p:cNvPicPr>
                      <p:nvPr/>
                    </p:nvPicPr>
                    <p:blipFill>
                      <a:blip r:embed="rId4"/>
                      <a:srcRect/>
                      <a:stretch>
                        <a:fillRect/>
                      </a:stretch>
                    </p:blipFill>
                    <p:spPr bwMode="auto">
                      <a:xfrm>
                        <a:off x="2590800" y="3048000"/>
                        <a:ext cx="3544887" cy="1389062"/>
                      </a:xfrm>
                      <a:prstGeom prst="rect">
                        <a:avLst/>
                      </a:prstGeom>
                      <a:noFill/>
                      <a:ln>
                        <a:noFill/>
                      </a:ln>
                    </p:spPr>
                  </p:pic>
                </p:oleObj>
              </mc:Fallback>
            </mc:AlternateContent>
          </a:graphicData>
        </a:graphic>
      </p:graphicFrame>
      <p:sp>
        <p:nvSpPr>
          <p:cNvPr id="5" name="Content Placeholder 2"/>
          <p:cNvSpPr txBox="1">
            <a:spLocks/>
          </p:cNvSpPr>
          <p:nvPr/>
        </p:nvSpPr>
        <p:spPr>
          <a:xfrm>
            <a:off x="457200" y="4800600"/>
            <a:ext cx="82296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lower voltages less thermal energy is being contributed to the water mass, and at higher voltages more is contributed.</a:t>
            </a:r>
          </a:p>
          <a:p>
            <a:r>
              <a:rPr lang="en-US" sz="2000" dirty="0" smtClean="0"/>
              <a:t>As a result, the amount of time the unit must consume electricity, i.e., time it is on, will vary based on the line voltage.</a:t>
            </a:r>
          </a:p>
          <a:p>
            <a:r>
              <a:rPr lang="en-US" sz="2000" dirty="0" smtClean="0"/>
              <a:t>The change in time that the unit is on is reflected in the duty cycle.</a:t>
            </a:r>
          </a:p>
          <a:p>
            <a:endParaRPr lang="en-US" dirty="0" smtClean="0"/>
          </a:p>
          <a:p>
            <a:pPr lvl="1"/>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5824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Load Model</a:t>
            </a:r>
            <a:br>
              <a:rPr lang="en-US" dirty="0"/>
            </a:br>
            <a:r>
              <a:rPr lang="en-US" sz="2400" dirty="0"/>
              <a:t> (Hot Water Heater)</a:t>
            </a:r>
            <a:endParaRPr lang="en-US" dirty="0"/>
          </a:p>
        </p:txBody>
      </p:sp>
      <p:sp>
        <p:nvSpPr>
          <p:cNvPr id="3" name="Content Placeholder 2"/>
          <p:cNvSpPr>
            <a:spLocks noGrp="1"/>
          </p:cNvSpPr>
          <p:nvPr>
            <p:ph idx="1"/>
          </p:nvPr>
        </p:nvSpPr>
        <p:spPr>
          <a:xfrm>
            <a:off x="457200" y="1371600"/>
            <a:ext cx="8229600" cy="2438400"/>
          </a:xfrm>
        </p:spPr>
        <p:txBody>
          <a:bodyPr>
            <a:normAutofit fontScale="92500" lnSpcReduction="10000"/>
          </a:bodyPr>
          <a:lstStyle/>
          <a:p>
            <a:r>
              <a:rPr lang="en-US" sz="2200" dirty="0" smtClean="0"/>
              <a:t>The plot below shows the energy consumption of a hot water heater at two voltage levels, 250V and 228V.  (high and low level of ANSI C84.1)</a:t>
            </a:r>
          </a:p>
          <a:p>
            <a:r>
              <a:rPr lang="en-US" sz="2200" dirty="0" smtClean="0"/>
              <a:t>When voltage is lowered, power consumption decreases, but the period of operation is increased.  The same mass of water must be heated and the water heater thermostat changes the operation of the unit accordingly.</a:t>
            </a:r>
          </a:p>
          <a:p>
            <a:r>
              <a:rPr lang="en-US" sz="2200" dirty="0" smtClean="0"/>
              <a:t>A simple ZIP model can capture changes in instantaneous power.  But without knowing in advance how much the duty cycle changes, changes in energy consumption cannot be properly accounted for.</a:t>
            </a:r>
          </a:p>
          <a:p>
            <a:pPr lvl="1"/>
            <a:endParaRPr lang="en-US" dirty="0"/>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025900"/>
            <a:ext cx="5853113"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1723868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3" name="Content Placeholder 2"/>
          <p:cNvSpPr>
            <a:spLocks noGrp="1"/>
          </p:cNvSpPr>
          <p:nvPr>
            <p:ph idx="1"/>
          </p:nvPr>
        </p:nvSpPr>
        <p:spPr>
          <a:xfrm>
            <a:off x="457200" y="1295400"/>
            <a:ext cx="8229600" cy="5257800"/>
          </a:xfrm>
        </p:spPr>
        <p:txBody>
          <a:bodyPr>
            <a:normAutofit/>
          </a:bodyPr>
          <a:lstStyle/>
          <a:p>
            <a:r>
              <a:rPr lang="en-US" sz="1600" dirty="0" smtClean="0"/>
              <a:t>A simple hot water heater only has a single state when consuming energy, “on”. </a:t>
            </a:r>
          </a:p>
          <a:p>
            <a:r>
              <a:rPr lang="en-US" sz="1600" dirty="0" smtClean="0"/>
              <a:t>A more complex hot water heater model could have 2 states to represent the fact that hot water heaters often have two sets of heating elements, an upper and lower set.  </a:t>
            </a:r>
            <a:endParaRPr lang="en-US" sz="1600" dirty="0"/>
          </a:p>
          <a:p>
            <a:pPr lvl="1"/>
            <a:r>
              <a:rPr lang="en-US" sz="1200" dirty="0"/>
              <a:t>State 1: Off</a:t>
            </a:r>
          </a:p>
          <a:p>
            <a:pPr lvl="1"/>
            <a:r>
              <a:rPr lang="en-US" sz="1200" dirty="0"/>
              <a:t>State 2: </a:t>
            </a:r>
            <a:r>
              <a:rPr lang="en-US" sz="1200" dirty="0" smtClean="0"/>
              <a:t>Single set of heating elements on</a:t>
            </a:r>
            <a:endParaRPr lang="en-US" sz="1200" dirty="0"/>
          </a:p>
          <a:p>
            <a:pPr lvl="1"/>
            <a:r>
              <a:rPr lang="en-US" sz="1200" dirty="0"/>
              <a:t>State 3: </a:t>
            </a:r>
            <a:r>
              <a:rPr lang="en-US" sz="1200" dirty="0" smtClean="0"/>
              <a:t>Both sets of heating elements on</a:t>
            </a:r>
            <a:endParaRPr lang="en-US" sz="1200" dirty="0"/>
          </a:p>
          <a:p>
            <a:r>
              <a:rPr lang="en-US" sz="1600" dirty="0" smtClean="0"/>
              <a:t>Hot water heaters are resistive in nature regardless of the operational state.  Other more complicated loads have significantly different behaviors in each operational state.  HVAC systems are a good example of this:</a:t>
            </a:r>
          </a:p>
          <a:p>
            <a:pPr lvl="1"/>
            <a:r>
              <a:rPr lang="en-US" sz="1400" dirty="0" smtClean="0"/>
              <a:t>State 1: Off</a:t>
            </a:r>
          </a:p>
          <a:p>
            <a:pPr lvl="1"/>
            <a:r>
              <a:rPr lang="en-US" sz="1400" dirty="0" smtClean="0"/>
              <a:t>State 2: Cooling</a:t>
            </a:r>
          </a:p>
          <a:p>
            <a:pPr lvl="1"/>
            <a:r>
              <a:rPr lang="en-US" sz="1400" dirty="0" smtClean="0"/>
              <a:t>State 3: Heating</a:t>
            </a:r>
          </a:p>
          <a:p>
            <a:pPr lvl="1"/>
            <a:r>
              <a:rPr lang="en-US" sz="1400" dirty="0" smtClean="0"/>
              <a:t>State 4: Auxiliary Heating</a:t>
            </a:r>
          </a:p>
          <a:p>
            <a:r>
              <a:rPr lang="en-US" sz="1600" dirty="0" smtClean="0"/>
              <a:t>In this example the HVAC system is assumed to be a heat pump.  </a:t>
            </a:r>
          </a:p>
          <a:p>
            <a:r>
              <a:rPr lang="en-US" sz="1600" dirty="0" smtClean="0"/>
              <a:t>The energy required for heating in State 4 will be much more than in State 3, despite the same thermal output.</a:t>
            </a:r>
          </a:p>
          <a:p>
            <a:r>
              <a:rPr lang="en-US" sz="1600" dirty="0" smtClean="0"/>
              <a:t>Within each state a different load model can be implemented.</a:t>
            </a:r>
          </a:p>
          <a:p>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Physical Load Model</a:t>
            </a:r>
            <a:br>
              <a:rPr lang="en-US" dirty="0"/>
            </a:br>
            <a:r>
              <a:rPr lang="en-US" sz="2400" dirty="0"/>
              <a:t>(Residential HVAC System)</a:t>
            </a:r>
            <a:endParaRPr lang="en-US" dirty="0" smtClean="0"/>
          </a:p>
        </p:txBody>
      </p:sp>
      <p:sp>
        <p:nvSpPr>
          <p:cNvPr id="3" name="Content Placeholder 2"/>
          <p:cNvSpPr>
            <a:spLocks noGrp="1"/>
          </p:cNvSpPr>
          <p:nvPr>
            <p:ph idx="1"/>
          </p:nvPr>
        </p:nvSpPr>
        <p:spPr>
          <a:xfrm>
            <a:off x="457200" y="1447800"/>
            <a:ext cx="8229600" cy="5105400"/>
          </a:xfrm>
        </p:spPr>
        <p:txBody>
          <a:bodyPr>
            <a:normAutofit/>
          </a:bodyPr>
          <a:lstStyle/>
          <a:p>
            <a:r>
              <a:rPr lang="en-US" sz="2000" dirty="0" smtClean="0"/>
              <a:t>Similar to a hot water heater, a residential HVAC system is a thermally driven system.</a:t>
            </a:r>
          </a:p>
          <a:p>
            <a:r>
              <a:rPr lang="en-US" sz="2000" dirty="0" smtClean="0"/>
              <a:t>A thermostat measures the internal air temperature, compares it to a user defined set point, and operate the HVAC system to maintain the temperature within a dead band. </a:t>
            </a:r>
          </a:p>
          <a:p>
            <a:r>
              <a:rPr lang="en-US" sz="2000" dirty="0" smtClean="0"/>
              <a:t>The amount of energy an HVAC system consumes is a function of numerous variables:</a:t>
            </a:r>
          </a:p>
          <a:p>
            <a:pPr lvl="1"/>
            <a:r>
              <a:rPr lang="en-US" sz="1600" dirty="0" smtClean="0"/>
              <a:t>Operational state</a:t>
            </a:r>
          </a:p>
          <a:p>
            <a:pPr lvl="1"/>
            <a:r>
              <a:rPr lang="en-US" sz="1600" dirty="0" smtClean="0"/>
              <a:t>Outside air temperature</a:t>
            </a:r>
          </a:p>
          <a:p>
            <a:pPr lvl="1"/>
            <a:r>
              <a:rPr lang="en-US" sz="1600" dirty="0" smtClean="0"/>
              <a:t>Incident solar energy</a:t>
            </a:r>
          </a:p>
          <a:p>
            <a:pPr lvl="1"/>
            <a:r>
              <a:rPr lang="en-US" sz="1600" dirty="0" smtClean="0"/>
              <a:t>Desired internal air temperature</a:t>
            </a:r>
          </a:p>
          <a:p>
            <a:pPr lvl="1"/>
            <a:r>
              <a:rPr lang="en-US" sz="1600" dirty="0" smtClean="0"/>
              <a:t>Construction of the building </a:t>
            </a:r>
          </a:p>
          <a:p>
            <a:pPr lvl="1"/>
            <a:r>
              <a:rPr lang="en-US" sz="1600" dirty="0" smtClean="0"/>
              <a:t>Efficiency of the HVAC system</a:t>
            </a:r>
          </a:p>
          <a:p>
            <a:pPr lvl="1"/>
            <a:r>
              <a:rPr lang="en-US" sz="1600" dirty="0" smtClean="0"/>
              <a:t>Amount of waste heat from internal building loads</a:t>
            </a:r>
          </a:p>
          <a:p>
            <a:r>
              <a:rPr lang="en-US" sz="2000" dirty="0" smtClean="0"/>
              <a:t>The efficiency of the HVAC system will vary depending on the mode of operation.</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738812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a:t>
            </a:r>
            <a:br>
              <a:rPr lang="en-US" dirty="0" smtClean="0"/>
            </a:br>
            <a:r>
              <a:rPr lang="en-US" sz="2400" dirty="0" smtClean="0"/>
              <a:t>(Residential HVAC System)</a:t>
            </a:r>
            <a:endParaRPr lang="en-US" sz="1800" dirty="0" smtClean="0"/>
          </a:p>
        </p:txBody>
      </p:sp>
      <p:sp>
        <p:nvSpPr>
          <p:cNvPr id="3" name="Content Placeholder 2"/>
          <p:cNvSpPr>
            <a:spLocks noGrp="1"/>
          </p:cNvSpPr>
          <p:nvPr>
            <p:ph sz="half" idx="1"/>
          </p:nvPr>
        </p:nvSpPr>
        <p:spPr>
          <a:xfrm>
            <a:off x="228600" y="1600200"/>
            <a:ext cx="4419600" cy="4953000"/>
          </a:xfrm>
        </p:spPr>
        <p:txBody>
          <a:bodyPr>
            <a:normAutofit/>
          </a:bodyPr>
          <a:lstStyle/>
          <a:p>
            <a:r>
              <a:rPr lang="en-US" sz="2000" dirty="0" smtClean="0"/>
              <a:t>The Equivalent Thermal Parameter </a:t>
            </a:r>
            <a:r>
              <a:rPr lang="en-US" sz="2000" dirty="0"/>
              <a:t>(</a:t>
            </a:r>
            <a:r>
              <a:rPr lang="en-US" sz="2000" dirty="0" smtClean="0"/>
              <a:t>ETP) Model is an accurate representation of the internal air temperature of a building.</a:t>
            </a:r>
          </a:p>
          <a:p>
            <a:r>
              <a:rPr lang="en-US" sz="2000" dirty="0" smtClean="0"/>
              <a:t>It includes the coupling of the internal air temperature, T</a:t>
            </a:r>
            <a:r>
              <a:rPr lang="en-US" sz="2000" baseline="-25000" dirty="0" smtClean="0"/>
              <a:t>air</a:t>
            </a:r>
            <a:r>
              <a:rPr lang="en-US" sz="2000" dirty="0" smtClean="0"/>
              <a:t>, to the external air temperature,</a:t>
            </a:r>
            <a:r>
              <a:rPr lang="en-US" sz="2000" dirty="0"/>
              <a:t> </a:t>
            </a:r>
            <a:r>
              <a:rPr lang="en-US" sz="2000" dirty="0" smtClean="0"/>
              <a:t>T</a:t>
            </a:r>
            <a:r>
              <a:rPr lang="en-US" sz="2000" baseline="-25000" dirty="0" smtClean="0"/>
              <a:t>out</a:t>
            </a:r>
            <a:r>
              <a:rPr lang="en-US" sz="2000" dirty="0" smtClean="0"/>
              <a:t>, through the building thermal envelope, UA</a:t>
            </a:r>
            <a:r>
              <a:rPr lang="en-US" sz="2000" baseline="-25000" dirty="0" smtClean="0"/>
              <a:t>env</a:t>
            </a:r>
            <a:r>
              <a:rPr lang="en-US" sz="2000" dirty="0" smtClean="0"/>
              <a:t>.</a:t>
            </a:r>
          </a:p>
          <a:p>
            <a:r>
              <a:rPr lang="en-US" sz="2000" dirty="0" smtClean="0"/>
              <a:t>The solution to the ETP model is obtained through the use of a set of coupled differential equations.</a:t>
            </a:r>
          </a:p>
          <a:p>
            <a:r>
              <a:rPr lang="en-US" sz="2000" dirty="0" smtClean="0"/>
              <a:t>Based on the solution temperatures, the HVAC system will determine what mode to operate in.</a:t>
            </a:r>
            <a:endParaRPr lang="en-US" sz="2000" dirty="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3"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aphicFrame>
        <p:nvGraphicFramePr>
          <p:cNvPr id="34817" name="Object 1"/>
          <p:cNvGraphicFramePr>
            <a:graphicFrameLocks noChangeAspect="1"/>
          </p:cNvGraphicFramePr>
          <p:nvPr>
            <p:extLst>
              <p:ext uri="{D42A27DB-BD31-4B8C-83A1-F6EECF244321}">
                <p14:modId xmlns:p14="http://schemas.microsoft.com/office/powerpoint/2010/main" val="4069956627"/>
              </p:ext>
            </p:extLst>
          </p:nvPr>
        </p:nvGraphicFramePr>
        <p:xfrm>
          <a:off x="4423074" y="5334000"/>
          <a:ext cx="4644726" cy="533400"/>
        </p:xfrm>
        <a:graphic>
          <a:graphicData uri="http://schemas.openxmlformats.org/presentationml/2006/ole">
            <mc:AlternateContent xmlns:mc="http://schemas.openxmlformats.org/markup-compatibility/2006">
              <mc:Choice xmlns:v="urn:schemas-microsoft-com:vml" Requires="v">
                <p:oleObj spid="_x0000_s3260" name="Equation" r:id="rId4" imgW="3759120" imgH="431640" progId="Equation.3">
                  <p:embed/>
                </p:oleObj>
              </mc:Choice>
              <mc:Fallback>
                <p:oleObj name="Equation" r:id="rId4" imgW="37591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3074" y="5334000"/>
                        <a:ext cx="4644726" cy="533400"/>
                      </a:xfrm>
                      <a:prstGeom prst="rect">
                        <a:avLst/>
                      </a:prstGeom>
                      <a:noFill/>
                      <a:extLst/>
                    </p:spPr>
                  </p:pic>
                </p:oleObj>
              </mc:Fallback>
            </mc:AlternateContent>
          </a:graphicData>
        </a:graphic>
      </p:graphicFrame>
      <p:graphicFrame>
        <p:nvGraphicFramePr>
          <p:cNvPr id="34818" name="Object 2"/>
          <p:cNvGraphicFramePr>
            <a:graphicFrameLocks noChangeAspect="1"/>
          </p:cNvGraphicFramePr>
          <p:nvPr>
            <p:extLst>
              <p:ext uri="{D42A27DB-BD31-4B8C-83A1-F6EECF244321}">
                <p14:modId xmlns:p14="http://schemas.microsoft.com/office/powerpoint/2010/main" val="3845889783"/>
              </p:ext>
            </p:extLst>
          </p:nvPr>
        </p:nvGraphicFramePr>
        <p:xfrm>
          <a:off x="4921548" y="6019800"/>
          <a:ext cx="3073127" cy="533400"/>
        </p:xfrm>
        <a:graphic>
          <a:graphicData uri="http://schemas.openxmlformats.org/presentationml/2006/ole">
            <mc:AlternateContent xmlns:mc="http://schemas.openxmlformats.org/markup-compatibility/2006">
              <mc:Choice xmlns:v="urn:schemas-microsoft-com:vml" Requires="v">
                <p:oleObj spid="_x0000_s3261" name="Equation" r:id="rId6" imgW="2489040" imgH="431640" progId="Equation.3">
                  <p:embed/>
                </p:oleObj>
              </mc:Choice>
              <mc:Fallback>
                <p:oleObj name="Equation" r:id="rId6" imgW="248904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548" y="6019800"/>
                        <a:ext cx="3073127" cy="533400"/>
                      </a:xfrm>
                      <a:prstGeom prst="rect">
                        <a:avLst/>
                      </a:prstGeom>
                      <a:noFill/>
                      <a:extLst/>
                    </p:spPr>
                  </p:pic>
                </p:oleObj>
              </mc:Fallback>
            </mc:AlternateContent>
          </a:graphicData>
        </a:graphic>
      </p:graphicFrame>
      <p:pic>
        <p:nvPicPr>
          <p:cNvPr id="13" name="Content Placeholder 12" descr="C:\Documents and Settings\d3p313\Desktop\Residential_Module_Guide_Figure_3.png"/>
          <p:cNvPicPr>
            <a:picLocks noGrp="1"/>
          </p:cNvPicPr>
          <p:nvPr>
            <p:ph sz="half" idx="2"/>
          </p:nvPr>
        </p:nvPicPr>
        <p:blipFill>
          <a:blip r:embed="rId8" cstate="print"/>
          <a:srcRect/>
          <a:stretch>
            <a:fillRect/>
          </a:stretch>
        </p:blipFill>
        <p:spPr bwMode="auto">
          <a:xfrm>
            <a:off x="4648200" y="1600200"/>
            <a:ext cx="4038600" cy="334626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2"/>
          <p:cNvSpPr>
            <a:spLocks noGrp="1"/>
          </p:cNvSpPr>
          <p:nvPr>
            <p:ph idx="1"/>
          </p:nvPr>
        </p:nvSpPr>
        <p:spPr>
          <a:xfrm>
            <a:off x="457200" y="1295400"/>
            <a:ext cx="8229600" cy="5334000"/>
          </a:xfrm>
        </p:spPr>
        <p:txBody>
          <a:bodyPr>
            <a:normAutofit/>
          </a:bodyPr>
          <a:lstStyle/>
          <a:p>
            <a:r>
              <a:rPr lang="en-US" sz="2000" dirty="0" smtClean="0"/>
              <a:t>The ETP model only tracks the temperature of a building, it does not determine power consumption.  Power consumption is determined by the HVAC operational state.</a:t>
            </a:r>
          </a:p>
          <a:p>
            <a:endParaRPr lang="en-US" sz="2000" dirty="0" smtClean="0"/>
          </a:p>
          <a:p>
            <a:r>
              <a:rPr lang="en-US" sz="2000" dirty="0" smtClean="0"/>
              <a:t>The operation of an HVAC system is determined by measured values, user defined set points, and internal set point.</a:t>
            </a:r>
          </a:p>
          <a:p>
            <a:endParaRPr lang="en-US" sz="2000" dirty="0" smtClean="0"/>
          </a:p>
          <a:p>
            <a:r>
              <a:rPr lang="en-US" sz="2000" dirty="0" smtClean="0"/>
              <a:t>User </a:t>
            </a:r>
            <a:r>
              <a:rPr lang="en-US" sz="2000" dirty="0"/>
              <a:t>defined set points:</a:t>
            </a:r>
          </a:p>
          <a:p>
            <a:pPr lvl="1"/>
            <a:r>
              <a:rPr lang="en-US" sz="1600" dirty="0"/>
              <a:t>T</a:t>
            </a:r>
            <a:r>
              <a:rPr lang="en-US" sz="1600" baseline="-25000" dirty="0"/>
              <a:t>high</a:t>
            </a:r>
            <a:r>
              <a:rPr lang="en-US" sz="1600" dirty="0"/>
              <a:t>: </a:t>
            </a:r>
            <a:r>
              <a:rPr lang="en-US" sz="1600" dirty="0" smtClean="0"/>
              <a:t>The temperature above which cooling turns on.</a:t>
            </a:r>
            <a:endParaRPr lang="en-US" sz="1600" dirty="0"/>
          </a:p>
          <a:p>
            <a:pPr lvl="1"/>
            <a:r>
              <a:rPr lang="en-US" sz="1600" dirty="0"/>
              <a:t>T</a:t>
            </a:r>
            <a:r>
              <a:rPr lang="en-US" sz="1600" baseline="-25000" dirty="0"/>
              <a:t>low</a:t>
            </a:r>
            <a:r>
              <a:rPr lang="en-US" sz="1600" dirty="0"/>
              <a:t>: </a:t>
            </a:r>
            <a:r>
              <a:rPr lang="en-US" sz="1600" dirty="0" smtClean="0"/>
              <a:t> The temperature below which heating turns on.</a:t>
            </a:r>
            <a:endParaRPr lang="en-US" sz="1600" dirty="0"/>
          </a:p>
          <a:p>
            <a:endParaRPr lang="en-US" sz="2000" dirty="0" smtClean="0"/>
          </a:p>
          <a:p>
            <a:r>
              <a:rPr lang="en-US" sz="2000" dirty="0" smtClean="0"/>
              <a:t>Internal set points:</a:t>
            </a:r>
          </a:p>
          <a:p>
            <a:pPr lvl="1"/>
            <a:r>
              <a:rPr lang="en-US" sz="1600" dirty="0" smtClean="0"/>
              <a:t>DB</a:t>
            </a:r>
            <a:r>
              <a:rPr lang="en-US" sz="1600" baseline="-25000" dirty="0" smtClean="0"/>
              <a:t>high</a:t>
            </a:r>
            <a:r>
              <a:rPr lang="en-US" sz="1600" dirty="0"/>
              <a:t>: </a:t>
            </a:r>
            <a:r>
              <a:rPr lang="en-US" sz="1600" dirty="0" smtClean="0"/>
              <a:t>The dead band around the T</a:t>
            </a:r>
            <a:r>
              <a:rPr lang="en-US" sz="1600" baseline="-25000" dirty="0" smtClean="0"/>
              <a:t>high</a:t>
            </a:r>
            <a:r>
              <a:rPr lang="en-US" sz="1600" dirty="0" smtClean="0"/>
              <a:t> set point.</a:t>
            </a:r>
            <a:endParaRPr lang="en-US" sz="1600" dirty="0"/>
          </a:p>
          <a:p>
            <a:pPr lvl="1"/>
            <a:r>
              <a:rPr lang="en-US" sz="1600" dirty="0" smtClean="0"/>
              <a:t>DB</a:t>
            </a:r>
            <a:r>
              <a:rPr lang="en-US" sz="1600" baseline="-25000" dirty="0" smtClean="0"/>
              <a:t>low</a:t>
            </a:r>
            <a:r>
              <a:rPr lang="en-US" sz="1600" dirty="0"/>
              <a:t>: The dead band around the </a:t>
            </a:r>
            <a:r>
              <a:rPr lang="en-US" sz="1600" dirty="0" smtClean="0"/>
              <a:t>T</a:t>
            </a:r>
            <a:r>
              <a:rPr lang="en-US" sz="1600" baseline="-25000" dirty="0" smtClean="0"/>
              <a:t>low</a:t>
            </a:r>
            <a:r>
              <a:rPr lang="en-US" sz="1600" dirty="0" smtClean="0"/>
              <a:t> </a:t>
            </a:r>
            <a:r>
              <a:rPr lang="en-US" sz="1600" dirty="0"/>
              <a:t>set point</a:t>
            </a:r>
            <a:r>
              <a:rPr lang="en-US" sz="1600" dirty="0" smtClean="0"/>
              <a:t>.</a:t>
            </a:r>
          </a:p>
          <a:p>
            <a:pPr lvl="1"/>
            <a:r>
              <a:rPr lang="en-US" sz="1600" dirty="0" smtClean="0"/>
              <a:t>T</a:t>
            </a:r>
            <a:r>
              <a:rPr lang="en-US" sz="1600" baseline="-25000" dirty="0" smtClean="0"/>
              <a:t>aux</a:t>
            </a:r>
            <a:r>
              <a:rPr lang="en-US" sz="1600" dirty="0" smtClean="0"/>
              <a:t>: The temperature below which the auxiliary heating elements turn on.</a:t>
            </a:r>
            <a:endParaRPr lang="en-US" sz="1600" dirty="0"/>
          </a:p>
          <a:p>
            <a:pPr lvl="1"/>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0402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sz="2000" dirty="0" smtClean="0"/>
              <a:t>The voltage supplied to the customer is generally maintained within the limits set by ANSI C84.1.</a:t>
            </a:r>
          </a:p>
          <a:p>
            <a:r>
              <a:rPr lang="en-US" sz="2000" dirty="0" smtClean="0"/>
              <a:t>This is done by setting the voltage at the “head” of the feeder at the high end of the band, to ensure that the voltage drop at peak load does not exceed limits.</a:t>
            </a:r>
          </a:p>
          <a:p>
            <a:r>
              <a:rPr lang="en-US" sz="2000" dirty="0" smtClean="0"/>
              <a:t>The voltages shown in the figure below are the voltages seen by the end-use customer.</a:t>
            </a:r>
            <a:endParaRPr lang="en-US" sz="20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822238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Multi-State Physical Load Models</a:t>
            </a:r>
          </a:p>
        </p:txBody>
      </p:sp>
      <p:sp>
        <p:nvSpPr>
          <p:cNvPr id="952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5233" name="Object 1"/>
          <p:cNvGraphicFramePr>
            <a:graphicFrameLocks noChangeAspect="1"/>
          </p:cNvGraphicFramePr>
          <p:nvPr/>
        </p:nvGraphicFramePr>
        <p:xfrm>
          <a:off x="533400" y="2362200"/>
          <a:ext cx="2971800" cy="2971800"/>
        </p:xfrm>
        <a:graphic>
          <a:graphicData uri="http://schemas.openxmlformats.org/presentationml/2006/ole">
            <mc:AlternateContent xmlns:mc="http://schemas.openxmlformats.org/markup-compatibility/2006">
              <mc:Choice xmlns:v="urn:schemas-microsoft-com:vml" Requires="v">
                <p:oleObj spid="_x0000_s4194" r:id="rId3" imgW="3235112" imgH="3234987" progId="Msxml2.SAXXMLReader.5.0">
                  <p:embed/>
                </p:oleObj>
              </mc:Choice>
              <mc:Fallback>
                <p:oleObj r:id="rId3" imgW="3235112" imgH="3234987" progId="Msxml2.SAXXMLReader.5.0">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2971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54"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8194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Physical Load Model – Residential HVAC</a:t>
            </a:r>
            <a:endParaRPr lang="en-US" sz="1800" dirty="0" smtClean="0"/>
          </a:p>
        </p:txBody>
      </p:sp>
      <p:grpSp>
        <p:nvGrpSpPr>
          <p:cNvPr id="2" name="Group 26"/>
          <p:cNvGrpSpPr>
            <a:grpSpLocks/>
          </p:cNvGrpSpPr>
          <p:nvPr/>
        </p:nvGrpSpPr>
        <p:grpSpPr bwMode="auto">
          <a:xfrm>
            <a:off x="5273675" y="3573463"/>
            <a:ext cx="577850" cy="350837"/>
            <a:chOff x="3646" y="1958"/>
            <a:chExt cx="910" cy="553"/>
          </a:xfrm>
        </p:grpSpPr>
        <p:sp>
          <p:nvSpPr>
            <p:cNvPr id="19483" name="Rectangle 27"/>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9484" name="Picture 28"/>
            <p:cNvPicPr>
              <a:picLocks noChangeAspect="1" noChangeArrowheads="1"/>
            </p:cNvPicPr>
            <p:nvPr/>
          </p:nvPicPr>
          <p:blipFill>
            <a:blip r:embed="rId2" cstate="print"/>
            <a:srcRect/>
            <a:stretch>
              <a:fillRect/>
            </a:stretch>
          </p:blipFill>
          <p:spPr bwMode="auto">
            <a:xfrm>
              <a:off x="3646" y="1964"/>
              <a:ext cx="903" cy="547"/>
            </a:xfrm>
            <a:prstGeom prst="rect">
              <a:avLst/>
            </a:prstGeom>
            <a:noFill/>
          </p:spPr>
        </p:pic>
        <p:sp>
          <p:nvSpPr>
            <p:cNvPr id="19485" name="Rectangle 29"/>
            <p:cNvSpPr>
              <a:spLocks noChangeArrowheads="1"/>
            </p:cNvSpPr>
            <p:nvPr/>
          </p:nvSpPr>
          <p:spPr bwMode="auto">
            <a:xfrm>
              <a:off x="3646" y="1958"/>
              <a:ext cx="910" cy="5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590181"/>
            <a:ext cx="3598863" cy="1987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509" y="1590181"/>
            <a:ext cx="3601091" cy="19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9509" y="4010282"/>
            <a:ext cx="3718665" cy="201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924300"/>
            <a:ext cx="37623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Profile Models</a:t>
            </a:r>
          </a:p>
        </p:txBody>
      </p:sp>
      <p:sp>
        <p:nvSpPr>
          <p:cNvPr id="3" name="Content Placeholder 2"/>
          <p:cNvSpPr>
            <a:spLocks noGrp="1"/>
          </p:cNvSpPr>
          <p:nvPr>
            <p:ph idx="1"/>
          </p:nvPr>
        </p:nvSpPr>
        <p:spPr/>
        <p:txBody>
          <a:bodyPr>
            <a:normAutofit/>
          </a:bodyPr>
          <a:lstStyle/>
          <a:p>
            <a:r>
              <a:rPr lang="en-US" sz="2000" dirty="0" smtClean="0"/>
              <a:t>These are sometimes referred to as load profiles and have been used extensively for distribution analysis.</a:t>
            </a:r>
          </a:p>
          <a:p>
            <a:endParaRPr lang="en-US" sz="2000" dirty="0" smtClean="0"/>
          </a:p>
          <a:p>
            <a:r>
              <a:rPr lang="en-US" sz="2000" dirty="0" smtClean="0"/>
              <a:t>They can be fixed power values or time-variant ZIP models where ZIP coefficients change with time.</a:t>
            </a:r>
          </a:p>
          <a:p>
            <a:endParaRPr lang="en-US" sz="2000" dirty="0" smtClean="0"/>
          </a:p>
          <a:p>
            <a:r>
              <a:rPr lang="en-US" sz="2000" dirty="0" smtClean="0"/>
              <a:t>Often this information comes from measured data and is an aggregated value.</a:t>
            </a:r>
          </a:p>
          <a:p>
            <a:endParaRPr lang="en-US" sz="2000" dirty="0"/>
          </a:p>
          <a:p>
            <a:r>
              <a:rPr lang="en-US" sz="2000" dirty="0" smtClean="0"/>
              <a:t>They are not able to capture complex load behaviors.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Load Profile</a:t>
            </a:r>
            <a:endParaRPr lang="en-US" dirty="0"/>
          </a:p>
        </p:txBody>
      </p:sp>
      <p:pic>
        <p:nvPicPr>
          <p:cNvPr id="102403" name="Picture 3"/>
          <p:cNvPicPr>
            <a:picLocks noChangeAspect="1" noChangeArrowheads="1"/>
          </p:cNvPicPr>
          <p:nvPr/>
        </p:nvPicPr>
        <p:blipFill>
          <a:blip r:embed="rId2" cstate="print"/>
          <a:srcRect/>
          <a:stretch>
            <a:fillRect/>
          </a:stretch>
        </p:blipFill>
        <p:spPr bwMode="auto">
          <a:xfrm>
            <a:off x="1596495" y="1862138"/>
            <a:ext cx="5085293" cy="3776662"/>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t>Coincidental Load Peaks</a:t>
            </a:r>
            <a:endParaRPr lang="en-US" sz="1800" dirty="0" smtClean="0"/>
          </a:p>
        </p:txBody>
      </p:sp>
      <p:sp>
        <p:nvSpPr>
          <p:cNvPr id="3" name="Content Placeholder 2"/>
          <p:cNvSpPr>
            <a:spLocks noGrp="1"/>
          </p:cNvSpPr>
          <p:nvPr>
            <p:ph idx="1"/>
          </p:nvPr>
        </p:nvSpPr>
        <p:spPr/>
        <p:txBody>
          <a:bodyPr>
            <a:normAutofit fontScale="92500" lnSpcReduction="20000"/>
          </a:bodyPr>
          <a:lstStyle/>
          <a:p>
            <a:r>
              <a:rPr lang="en-US" sz="2000" dirty="0" smtClean="0"/>
              <a:t>Distribution systems are operated based on the idea that not every customer will turn on all of their loads at a single time.</a:t>
            </a:r>
          </a:p>
          <a:p>
            <a:r>
              <a:rPr lang="en-US" sz="2000" dirty="0"/>
              <a:t>This concept is referred to as “load diversity</a:t>
            </a:r>
            <a:r>
              <a:rPr lang="en-US" sz="2000" dirty="0" smtClean="0"/>
              <a:t>”.</a:t>
            </a:r>
          </a:p>
          <a:p>
            <a:r>
              <a:rPr lang="en-US" sz="2000" dirty="0" smtClean="0"/>
              <a:t>A 50 KVA service transformer may effectively serve </a:t>
            </a:r>
            <a:r>
              <a:rPr lang="en-US" sz="2000" dirty="0"/>
              <a:t>5</a:t>
            </a:r>
            <a:r>
              <a:rPr lang="en-US" sz="2000" dirty="0" smtClean="0"/>
              <a:t> residential customers if there is load diversity. </a:t>
            </a:r>
          </a:p>
          <a:p>
            <a:pPr lvl="1"/>
            <a:r>
              <a:rPr lang="en-US" sz="1500" dirty="0" smtClean="0"/>
              <a:t>The minimum service to a house is a 100 amp breaker panels. (100A*240V=24kVA)</a:t>
            </a:r>
            <a:endParaRPr lang="en-US" sz="1900" dirty="0" smtClean="0"/>
          </a:p>
          <a:p>
            <a:pPr lvl="1"/>
            <a:r>
              <a:rPr lang="en-US" sz="1600" dirty="0" smtClean="0"/>
              <a:t>It is not uncommon to have 200 amp or 250 amp breaker panels. (48kVA/60kVA)</a:t>
            </a:r>
          </a:p>
          <a:p>
            <a:r>
              <a:rPr lang="en-US" sz="2000" dirty="0" smtClean="0"/>
              <a:t>Based on these numbers, the load connected to the transformer far exceeds the rating of the transformer.</a:t>
            </a:r>
          </a:p>
          <a:p>
            <a:r>
              <a:rPr lang="en-US" sz="2000" dirty="0"/>
              <a:t>If the 5 customers turned on all of the devices in a house, the transformer would be significantly overloaded</a:t>
            </a:r>
            <a:r>
              <a:rPr lang="en-US" sz="2000" dirty="0" smtClean="0"/>
              <a:t>.</a:t>
            </a:r>
          </a:p>
          <a:p>
            <a:r>
              <a:rPr lang="en-US" sz="2000" dirty="0" smtClean="0"/>
              <a:t>Because of variations in human behavior load diversity is assumed.</a:t>
            </a:r>
          </a:p>
          <a:p>
            <a:r>
              <a:rPr lang="en-US" sz="2000" dirty="0" smtClean="0"/>
              <a:t>Physical load models and multi-state load models can capture load diversity, time invariant ZIP model and load profiles cannot.</a:t>
            </a:r>
          </a:p>
          <a:p>
            <a:r>
              <a:rPr lang="en-US" sz="2000" dirty="0" smtClean="0"/>
              <a:t>As a result, physical load models and multi-state load models are necessary when simulating technologies that impact load diversity.</a:t>
            </a:r>
            <a:endParaRPr lang="en-US" sz="2000" dirty="0"/>
          </a:p>
          <a:p>
            <a:endParaRPr lang="en-US" sz="2000" dirty="0" smtClean="0"/>
          </a:p>
          <a:p>
            <a:endParaRPr lang="en-US" sz="2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8733298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 of the Modified IEEE 13 Node System</a:t>
            </a:r>
            <a:endParaRPr lang="en-US" dirty="0"/>
          </a:p>
        </p:txBody>
      </p:sp>
      <p:sp>
        <p:nvSpPr>
          <p:cNvPr id="11" name="Content Placeholder 10"/>
          <p:cNvSpPr>
            <a:spLocks noGrp="1"/>
          </p:cNvSpPr>
          <p:nvPr>
            <p:ph sz="half" idx="2"/>
          </p:nvPr>
        </p:nvSpPr>
        <p:spPr/>
        <p:txBody>
          <a:bodyPr>
            <a:normAutofit/>
          </a:bodyPr>
          <a:lstStyle/>
          <a:p>
            <a:r>
              <a:rPr lang="en-US" sz="1600" dirty="0" smtClean="0"/>
              <a:t>The model has been modified from the original test feeder in order to examine voltage control issues.</a:t>
            </a:r>
          </a:p>
          <a:p>
            <a:r>
              <a:rPr lang="en-US" sz="1600" dirty="0" smtClean="0"/>
              <a:t>It is a 2,400V nominal system.</a:t>
            </a:r>
          </a:p>
          <a:p>
            <a:r>
              <a:rPr lang="en-US" sz="1600" dirty="0" smtClean="0"/>
              <a:t>A voltage regulator is between node 650 and 632.</a:t>
            </a:r>
          </a:p>
          <a:p>
            <a:pPr lvl="1"/>
            <a:r>
              <a:rPr lang="en-US" sz="1200" dirty="0" smtClean="0"/>
              <a:t>It operates to regulate the  voltage at a remote node, node 671.</a:t>
            </a:r>
          </a:p>
          <a:p>
            <a:pPr lvl="1"/>
            <a:r>
              <a:rPr lang="en-US" sz="1200" dirty="0" smtClean="0"/>
              <a:t>The normal dead band is +/- 30 V.</a:t>
            </a:r>
          </a:p>
          <a:p>
            <a:r>
              <a:rPr lang="en-US" sz="1600" dirty="0"/>
              <a:t>1</a:t>
            </a:r>
            <a:r>
              <a:rPr lang="en-US" sz="1600" dirty="0" smtClean="0"/>
              <a:t> capacitor have been added at node 675.</a:t>
            </a:r>
          </a:p>
          <a:p>
            <a:pPr lvl="1"/>
            <a:r>
              <a:rPr lang="en-US" sz="1200" dirty="0" smtClean="0"/>
              <a:t>It operates to maintain the voltage at node 675.</a:t>
            </a:r>
          </a:p>
          <a:p>
            <a:r>
              <a:rPr lang="en-US" sz="1600" dirty="0" smtClean="0"/>
              <a:t>Voltage regulators and shunt capacitors can be used independently or together in a systems.</a:t>
            </a:r>
          </a:p>
        </p:txBody>
      </p:sp>
      <p:pic>
        <p:nvPicPr>
          <p:cNvPr id="317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53771"/>
            <a:ext cx="4038600" cy="281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Regulator)</a:t>
            </a:r>
            <a:endParaRPr lang="en-US" dirty="0"/>
          </a:p>
        </p:txBody>
      </p:sp>
      <p:sp>
        <p:nvSpPr>
          <p:cNvPr id="5" name="Text Placeholder 4"/>
          <p:cNvSpPr>
            <a:spLocks noGrp="1"/>
          </p:cNvSpPr>
          <p:nvPr>
            <p:ph type="body" idx="1"/>
          </p:nvPr>
        </p:nvSpPr>
        <p:spPr/>
        <p:txBody>
          <a:bodyPr/>
          <a:lstStyle/>
          <a:p>
            <a:pPr algn="ctr"/>
            <a:r>
              <a:rPr lang="en-US" b="0" dirty="0" smtClean="0"/>
              <a:t>No Regulator</a:t>
            </a:r>
            <a:endParaRPr lang="en-US" b="0" dirty="0"/>
          </a:p>
        </p:txBody>
      </p:sp>
      <p:sp>
        <p:nvSpPr>
          <p:cNvPr id="7" name="Text Placeholder 6"/>
          <p:cNvSpPr>
            <a:spLocks noGrp="1"/>
          </p:cNvSpPr>
          <p:nvPr>
            <p:ph type="body" sz="quarter" idx="3"/>
          </p:nvPr>
        </p:nvSpPr>
        <p:spPr/>
        <p:txBody>
          <a:bodyPr/>
          <a:lstStyle/>
          <a:p>
            <a:pPr algn="ctr"/>
            <a:r>
              <a:rPr lang="en-US" b="0" dirty="0" smtClean="0"/>
              <a:t>With Regulator</a:t>
            </a:r>
            <a:endParaRPr lang="en-US" b="0" dirty="0"/>
          </a:p>
        </p:txBody>
      </p:sp>
      <p:pic>
        <p:nvPicPr>
          <p:cNvPr id="32770" name="Picture 2"/>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86000"/>
            <a:ext cx="4040188" cy="11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1" y="3587622"/>
            <a:ext cx="4038600" cy="121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12"/>
          <p:cNvGraphicFramePr>
            <a:graphicFrameLocks noChangeAspect="1"/>
          </p:cNvGraphicFramePr>
          <p:nvPr>
            <p:extLst>
              <p:ext uri="{D42A27DB-BD31-4B8C-83A1-F6EECF244321}">
                <p14:modId xmlns:p14="http://schemas.microsoft.com/office/powerpoint/2010/main" val="1709383805"/>
              </p:ext>
            </p:extLst>
          </p:nvPr>
        </p:nvGraphicFramePr>
        <p:xfrm>
          <a:off x="4867275" y="4953000"/>
          <a:ext cx="3536950" cy="1668463"/>
        </p:xfrm>
        <a:graphic>
          <a:graphicData uri="http://schemas.openxmlformats.org/presentationml/2006/ole">
            <mc:AlternateContent xmlns:mc="http://schemas.openxmlformats.org/markup-compatibility/2006">
              <mc:Choice xmlns:v="urn:schemas-microsoft-com:vml" Requires="v">
                <p:oleObj spid="_x0000_s38926"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4867275" y="49530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050949746"/>
              </p:ext>
            </p:extLst>
          </p:nvPr>
        </p:nvGraphicFramePr>
        <p:xfrm>
          <a:off x="762000" y="5029200"/>
          <a:ext cx="3536950" cy="1668463"/>
        </p:xfrm>
        <a:graphic>
          <a:graphicData uri="http://schemas.openxmlformats.org/presentationml/2006/ole">
            <mc:AlternateContent xmlns:mc="http://schemas.openxmlformats.org/markup-compatibility/2006">
              <mc:Choice xmlns:v="urn:schemas-microsoft-com:vml" Requires="v">
                <p:oleObj spid="_x0000_s38927" name="Equation" r:id="rId7" imgW="3073320" imgH="1447560" progId="Equation.3">
                  <p:embed/>
                </p:oleObj>
              </mc:Choice>
              <mc:Fallback>
                <p:oleObj name="Equation" r:id="rId7" imgW="3073320" imgH="1447560" progId="Equation.3">
                  <p:embed/>
                  <p:pic>
                    <p:nvPicPr>
                      <p:cNvPr id="0" name=""/>
                      <p:cNvPicPr>
                        <a:picLocks noChangeAspect="1" noChangeArrowheads="1"/>
                      </p:cNvPicPr>
                      <p:nvPr/>
                    </p:nvPicPr>
                    <p:blipFill>
                      <a:blip r:embed="rId8"/>
                      <a:srcRect/>
                      <a:stretch>
                        <a:fillRect/>
                      </a:stretch>
                    </p:blipFill>
                    <p:spPr bwMode="auto">
                      <a:xfrm>
                        <a:off x="762000" y="5029200"/>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8" name="Picture 20"/>
          <p:cNvPicPr>
            <a:picLocks noGrp="1" noChangeAspect="1" noChangeArrowheads="1"/>
          </p:cNvPicPr>
          <p:nvPr>
            <p:ph sz="quarter" idx="4"/>
          </p:nvPr>
        </p:nvPicPr>
        <p:blipFill>
          <a:blip r:embed="rId9" cstate="print">
            <a:extLst>
              <a:ext uri="{28A0092B-C50C-407E-A947-70E740481C1C}">
                <a14:useLocalDpi xmlns:a14="http://schemas.microsoft.com/office/drawing/2010/main" val="0"/>
              </a:ext>
            </a:extLst>
          </a:blip>
          <a:srcRect/>
          <a:stretch>
            <a:fillRect/>
          </a:stretch>
        </p:blipFill>
        <p:spPr bwMode="auto">
          <a:xfrm>
            <a:off x="4724400" y="2286000"/>
            <a:ext cx="4041775" cy="11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9"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24400" y="3580918"/>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42416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(Voltage Controlled Shunt Capacitors)</a:t>
            </a:r>
            <a:endParaRPr lang="en-US" dirty="0"/>
          </a:p>
        </p:txBody>
      </p:sp>
      <p:pic>
        <p:nvPicPr>
          <p:cNvPr id="34837" name="Picture 2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304800" y="2362200"/>
            <a:ext cx="4724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half" idx="4294967295"/>
          </p:nvPr>
        </p:nvSpPr>
        <p:spPr>
          <a:xfrm>
            <a:off x="228600" y="1600200"/>
            <a:ext cx="8229600" cy="838200"/>
          </a:xfrm>
        </p:spPr>
        <p:txBody>
          <a:bodyPr>
            <a:normAutofit/>
          </a:bodyPr>
          <a:lstStyle/>
          <a:p>
            <a:r>
              <a:rPr lang="en-US" sz="2000" dirty="0" smtClean="0"/>
              <a:t>With the voltage regulator regulating the voltage at node 671, the voltage at 675 is also well regulated.</a:t>
            </a:r>
          </a:p>
        </p:txBody>
      </p:sp>
      <p:sp>
        <p:nvSpPr>
          <p:cNvPr id="16" name="Content Placeholder 8"/>
          <p:cNvSpPr txBox="1">
            <a:spLocks/>
          </p:cNvSpPr>
          <p:nvPr/>
        </p:nvSpPr>
        <p:spPr>
          <a:xfrm>
            <a:off x="228600" y="4038600"/>
            <a:ext cx="82296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sz="2000" dirty="0" smtClean="0"/>
              <a:t>If the voltage regulator is removed from service then the voltage at node 675 is not well regulated. </a:t>
            </a:r>
          </a:p>
        </p:txBody>
      </p:sp>
      <p:pic>
        <p:nvPicPr>
          <p:cNvPr id="3483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4857750"/>
            <a:ext cx="4724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2948589072"/>
              </p:ext>
            </p:extLst>
          </p:nvPr>
        </p:nvGraphicFramePr>
        <p:xfrm>
          <a:off x="5410200" y="4829175"/>
          <a:ext cx="3536950" cy="1668463"/>
        </p:xfrm>
        <a:graphic>
          <a:graphicData uri="http://schemas.openxmlformats.org/presentationml/2006/ole">
            <mc:AlternateContent xmlns:mc="http://schemas.openxmlformats.org/markup-compatibility/2006">
              <mc:Choice xmlns:v="urn:schemas-microsoft-com:vml" Requires="v">
                <p:oleObj spid="_x0000_s39948" name="Equation" r:id="rId5" imgW="3073320" imgH="1447560" progId="Equation.3">
                  <p:embed/>
                </p:oleObj>
              </mc:Choice>
              <mc:Fallback>
                <p:oleObj name="Equation" r:id="rId5" imgW="3073320" imgH="1447560" progId="Equation.3">
                  <p:embed/>
                  <p:pic>
                    <p:nvPicPr>
                      <p:cNvPr id="0" name=""/>
                      <p:cNvPicPr>
                        <a:picLocks noChangeAspect="1" noChangeArrowheads="1"/>
                      </p:cNvPicPr>
                      <p:nvPr/>
                    </p:nvPicPr>
                    <p:blipFill>
                      <a:blip r:embed="rId6"/>
                      <a:srcRect/>
                      <a:stretch>
                        <a:fillRect/>
                      </a:stretch>
                    </p:blipFill>
                    <p:spPr bwMode="auto">
                      <a:xfrm>
                        <a:off x="5410200" y="4829175"/>
                        <a:ext cx="35369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74342645"/>
              </p:ext>
            </p:extLst>
          </p:nvPr>
        </p:nvGraphicFramePr>
        <p:xfrm>
          <a:off x="5403850" y="2286000"/>
          <a:ext cx="3551238" cy="1668463"/>
        </p:xfrm>
        <a:graphic>
          <a:graphicData uri="http://schemas.openxmlformats.org/presentationml/2006/ole">
            <mc:AlternateContent xmlns:mc="http://schemas.openxmlformats.org/markup-compatibility/2006">
              <mc:Choice xmlns:v="urn:schemas-microsoft-com:vml" Requires="v">
                <p:oleObj spid="_x0000_s39949" name="Equation" r:id="rId7" imgW="3085920" imgH="1447560" progId="Equation.3">
                  <p:embed/>
                </p:oleObj>
              </mc:Choice>
              <mc:Fallback>
                <p:oleObj name="Equation" r:id="rId7" imgW="3085920" imgH="1447560" progId="Equation.3">
                  <p:embed/>
                  <p:pic>
                    <p:nvPicPr>
                      <p:cNvPr id="0" name=""/>
                      <p:cNvPicPr>
                        <a:picLocks noChangeAspect="1" noChangeArrowheads="1"/>
                      </p:cNvPicPr>
                      <p:nvPr/>
                    </p:nvPicPr>
                    <p:blipFill>
                      <a:blip r:embed="rId8"/>
                      <a:srcRect/>
                      <a:stretch>
                        <a:fillRect/>
                      </a:stretch>
                    </p:blipFill>
                    <p:spPr bwMode="auto">
                      <a:xfrm>
                        <a:off x="5403850" y="2286000"/>
                        <a:ext cx="3551238"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10606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Control</a:t>
            </a:r>
            <a:br>
              <a:rPr lang="en-US" dirty="0"/>
            </a:br>
            <a:r>
              <a:rPr lang="en-US" sz="2400" dirty="0"/>
              <a:t>(Voltage Controlled Shunt Capacitors)</a:t>
            </a:r>
          </a:p>
        </p:txBody>
      </p:sp>
      <p:sp>
        <p:nvSpPr>
          <p:cNvPr id="6" name="Text Placeholder 5"/>
          <p:cNvSpPr>
            <a:spLocks noGrp="1"/>
          </p:cNvSpPr>
          <p:nvPr>
            <p:ph type="body" idx="1"/>
          </p:nvPr>
        </p:nvSpPr>
        <p:spPr>
          <a:xfrm>
            <a:off x="457200" y="1295400"/>
            <a:ext cx="4040188" cy="639762"/>
          </a:xfrm>
        </p:spPr>
        <p:txBody>
          <a:bodyPr/>
          <a:lstStyle/>
          <a:p>
            <a:pPr algn="ctr"/>
            <a:r>
              <a:rPr lang="en-US" b="0" dirty="0" smtClean="0"/>
              <a:t>No Capacitor</a:t>
            </a:r>
            <a:endParaRPr lang="en-US" b="0" dirty="0"/>
          </a:p>
        </p:txBody>
      </p:sp>
      <p:sp>
        <p:nvSpPr>
          <p:cNvPr id="9" name="Text Placeholder 8"/>
          <p:cNvSpPr>
            <a:spLocks noGrp="1"/>
          </p:cNvSpPr>
          <p:nvPr>
            <p:ph type="body" sz="quarter" idx="3"/>
          </p:nvPr>
        </p:nvSpPr>
        <p:spPr>
          <a:xfrm>
            <a:off x="4645025" y="1295400"/>
            <a:ext cx="4041775" cy="639762"/>
          </a:xfrm>
        </p:spPr>
        <p:txBody>
          <a:bodyPr>
            <a:normAutofit fontScale="92500" lnSpcReduction="20000"/>
          </a:bodyPr>
          <a:lstStyle/>
          <a:p>
            <a:pPr algn="ctr"/>
            <a:r>
              <a:rPr lang="en-US" b="0" dirty="0" smtClean="0"/>
              <a:t>With 600 KVAR Voltage Controlled Capacitor</a:t>
            </a:r>
            <a:endParaRPr lang="en-US" b="0" dirty="0"/>
          </a:p>
        </p:txBody>
      </p:sp>
      <p:pic>
        <p:nvPicPr>
          <p:cNvPr id="35844"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5612" y="1970087"/>
            <a:ext cx="4040188"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p14="http://schemas.microsoft.com/office/powerpoint/2010/main" val="3596234537"/>
              </p:ext>
            </p:extLst>
          </p:nvPr>
        </p:nvGraphicFramePr>
        <p:xfrm>
          <a:off x="1127125" y="5399087"/>
          <a:ext cx="2698750" cy="1273064"/>
        </p:xfrm>
        <a:graphic>
          <a:graphicData uri="http://schemas.openxmlformats.org/presentationml/2006/ole">
            <mc:AlternateContent xmlns:mc="http://schemas.openxmlformats.org/markup-compatibility/2006">
              <mc:Choice xmlns:v="urn:schemas-microsoft-com:vml" Requires="v">
                <p:oleObj spid="_x0000_s40972" name="Equation" r:id="rId4" imgW="3073320" imgH="1447560" progId="Equation.3">
                  <p:embed/>
                </p:oleObj>
              </mc:Choice>
              <mc:Fallback>
                <p:oleObj name="Equation" r:id="rId4" imgW="3073320" imgH="1447560" progId="Equation.3">
                  <p:embed/>
                  <p:pic>
                    <p:nvPicPr>
                      <p:cNvPr id="0" name=""/>
                      <p:cNvPicPr>
                        <a:picLocks noChangeAspect="1" noChangeArrowheads="1"/>
                      </p:cNvPicPr>
                      <p:nvPr/>
                    </p:nvPicPr>
                    <p:blipFill>
                      <a:blip r:embed="rId5"/>
                      <a:srcRect/>
                      <a:stretch>
                        <a:fillRect/>
                      </a:stretch>
                    </p:blipFill>
                    <p:spPr bwMode="auto">
                      <a:xfrm>
                        <a:off x="1127125" y="5399087"/>
                        <a:ext cx="2698750" cy="1273064"/>
                      </a:xfrm>
                      <a:prstGeom prst="rect">
                        <a:avLst/>
                      </a:prstGeom>
                      <a:noFill/>
                      <a:ln>
                        <a:noFill/>
                      </a:ln>
                    </p:spPr>
                  </p:pic>
                </p:oleObj>
              </mc:Fallback>
            </mc:AlternateContent>
          </a:graphicData>
        </a:graphic>
      </p:graphicFrame>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 y="3265487"/>
            <a:ext cx="4038600"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1" name="Picture 11"/>
          <p:cNvPicPr>
            <a:picLocks noGrp="1" noChangeAspect="1" noChangeArrowheads="1"/>
          </p:cNvPicPr>
          <p:nvPr>
            <p:ph sz="quarter" idx="4"/>
          </p:nvPr>
        </p:nvPicPr>
        <p:blipFill>
          <a:blip r:embed="rId7" cstate="print">
            <a:extLst>
              <a:ext uri="{28A0092B-C50C-407E-A947-70E740481C1C}">
                <a14:useLocalDpi xmlns:a14="http://schemas.microsoft.com/office/drawing/2010/main" val="0"/>
              </a:ext>
            </a:extLst>
          </a:blip>
          <a:srcRect/>
          <a:stretch>
            <a:fillRect/>
          </a:stretch>
        </p:blipFill>
        <p:spPr bwMode="auto">
          <a:xfrm>
            <a:off x="4645025" y="1981200"/>
            <a:ext cx="4041775" cy="11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2"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48200" y="3265486"/>
            <a:ext cx="4038599" cy="206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1"/>
          <p:cNvGraphicFramePr>
            <a:graphicFrameLocks noChangeAspect="1"/>
          </p:cNvGraphicFramePr>
          <p:nvPr>
            <p:extLst>
              <p:ext uri="{D42A27DB-BD31-4B8C-83A1-F6EECF244321}">
                <p14:modId xmlns:p14="http://schemas.microsoft.com/office/powerpoint/2010/main" val="3682359969"/>
              </p:ext>
            </p:extLst>
          </p:nvPr>
        </p:nvGraphicFramePr>
        <p:xfrm>
          <a:off x="5073650" y="5486400"/>
          <a:ext cx="2698750" cy="1273175"/>
        </p:xfrm>
        <a:graphic>
          <a:graphicData uri="http://schemas.openxmlformats.org/presentationml/2006/ole">
            <mc:AlternateContent xmlns:mc="http://schemas.openxmlformats.org/markup-compatibility/2006">
              <mc:Choice xmlns:v="urn:schemas-microsoft-com:vml" Requires="v">
                <p:oleObj spid="_x0000_s40973" name="Equation" r:id="rId9" imgW="3073320" imgH="1447560" progId="Equation.3">
                  <p:embed/>
                </p:oleObj>
              </mc:Choice>
              <mc:Fallback>
                <p:oleObj name="Equation" r:id="rId9" imgW="3073320" imgH="1447560" progId="Equation.3">
                  <p:embed/>
                  <p:pic>
                    <p:nvPicPr>
                      <p:cNvPr id="0" name=""/>
                      <p:cNvPicPr>
                        <a:picLocks noChangeAspect="1" noChangeArrowheads="1"/>
                      </p:cNvPicPr>
                      <p:nvPr/>
                    </p:nvPicPr>
                    <p:blipFill>
                      <a:blip r:embed="rId10"/>
                      <a:srcRect/>
                      <a:stretch>
                        <a:fillRect/>
                      </a:stretch>
                    </p:blipFill>
                    <p:spPr bwMode="auto">
                      <a:xfrm>
                        <a:off x="5073650" y="5486400"/>
                        <a:ext cx="26987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6987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Voltage Control</a:t>
            </a:r>
            <a:br>
              <a:rPr lang="en-US" dirty="0" smtClean="0"/>
            </a:br>
            <a:r>
              <a:rPr lang="en-US" sz="2400" dirty="0" smtClean="0"/>
              <a:t>(Fixed Shunt Capacitor &amp; Voltage Regulator)</a:t>
            </a:r>
            <a:endParaRPr lang="en-US" dirty="0"/>
          </a:p>
        </p:txBody>
      </p:sp>
      <p:sp>
        <p:nvSpPr>
          <p:cNvPr id="5" name="Text Placeholder 4"/>
          <p:cNvSpPr>
            <a:spLocks noGrp="1"/>
          </p:cNvSpPr>
          <p:nvPr>
            <p:ph type="body" idx="1"/>
          </p:nvPr>
        </p:nvSpPr>
        <p:spPr>
          <a:xfrm>
            <a:off x="457200" y="1371600"/>
            <a:ext cx="4040188" cy="639762"/>
          </a:xfrm>
        </p:spPr>
        <p:txBody>
          <a:bodyPr/>
          <a:lstStyle/>
          <a:p>
            <a:pPr algn="ctr"/>
            <a:r>
              <a:rPr lang="en-US" b="0" dirty="0" smtClean="0"/>
              <a:t>No Capacitors</a:t>
            </a:r>
            <a:endParaRPr lang="en-US" b="0" dirty="0"/>
          </a:p>
        </p:txBody>
      </p:sp>
      <p:sp>
        <p:nvSpPr>
          <p:cNvPr id="7" name="Text Placeholder 6"/>
          <p:cNvSpPr>
            <a:spLocks noGrp="1"/>
          </p:cNvSpPr>
          <p:nvPr>
            <p:ph type="body" sz="quarter" idx="3"/>
          </p:nvPr>
        </p:nvSpPr>
        <p:spPr>
          <a:xfrm>
            <a:off x="4645025" y="1371600"/>
            <a:ext cx="4041775" cy="639762"/>
          </a:xfrm>
        </p:spPr>
        <p:txBody>
          <a:bodyPr>
            <a:normAutofit fontScale="92500"/>
          </a:bodyPr>
          <a:lstStyle/>
          <a:p>
            <a:pPr algn="ctr"/>
            <a:r>
              <a:rPr lang="en-US" b="0" dirty="0" smtClean="0"/>
              <a:t>With 900 kVAR Fixed Capacitors</a:t>
            </a:r>
            <a:endParaRPr lang="en-US" b="0" dirty="0"/>
          </a:p>
        </p:txBody>
      </p:sp>
      <p:graphicFrame>
        <p:nvGraphicFramePr>
          <p:cNvPr id="3" name="Object 2"/>
          <p:cNvGraphicFramePr>
            <a:graphicFrameLocks noChangeAspect="1"/>
          </p:cNvGraphicFramePr>
          <p:nvPr>
            <p:extLst>
              <p:ext uri="{D42A27DB-BD31-4B8C-83A1-F6EECF244321}">
                <p14:modId xmlns:p14="http://schemas.microsoft.com/office/powerpoint/2010/main" val="73643305"/>
              </p:ext>
            </p:extLst>
          </p:nvPr>
        </p:nvGraphicFramePr>
        <p:xfrm>
          <a:off x="468312" y="4918075"/>
          <a:ext cx="3798888" cy="263525"/>
        </p:xfrm>
        <a:graphic>
          <a:graphicData uri="http://schemas.openxmlformats.org/presentationml/2006/ole">
            <mc:AlternateContent xmlns:mc="http://schemas.openxmlformats.org/markup-compatibility/2006">
              <mc:Choice xmlns:v="urn:schemas-microsoft-com:vml" Requires="v">
                <p:oleObj spid="_x0000_s32895" name="Equation" r:id="rId3" imgW="3301920" imgH="228600" progId="Equation.3">
                  <p:embed/>
                </p:oleObj>
              </mc:Choice>
              <mc:Fallback>
                <p:oleObj name="Equation" r:id="rId3" imgW="3301920" imgH="228600" progId="Equation.3">
                  <p:embed/>
                  <p:pic>
                    <p:nvPicPr>
                      <p:cNvPr id="0" name="Object 12"/>
                      <p:cNvPicPr>
                        <a:picLocks noChangeAspect="1" noChangeArrowheads="1"/>
                      </p:cNvPicPr>
                      <p:nvPr/>
                    </p:nvPicPr>
                    <p:blipFill>
                      <a:blip r:embed="rId4"/>
                      <a:srcRect/>
                      <a:stretch>
                        <a:fillRect/>
                      </a:stretch>
                    </p:blipFill>
                    <p:spPr bwMode="auto">
                      <a:xfrm>
                        <a:off x="468312" y="4918075"/>
                        <a:ext cx="3798888" cy="26352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6937775"/>
              </p:ext>
            </p:extLst>
          </p:nvPr>
        </p:nvGraphicFramePr>
        <p:xfrm>
          <a:off x="4648200" y="4918075"/>
          <a:ext cx="3811587" cy="263525"/>
        </p:xfrm>
        <a:graphic>
          <a:graphicData uri="http://schemas.openxmlformats.org/presentationml/2006/ole">
            <mc:AlternateContent xmlns:mc="http://schemas.openxmlformats.org/markup-compatibility/2006">
              <mc:Choice xmlns:v="urn:schemas-microsoft-com:vml" Requires="v">
                <p:oleObj spid="_x0000_s32896" name="Equation" r:id="rId5" imgW="3314520" imgH="228600" progId="Equation.3">
                  <p:embed/>
                </p:oleObj>
              </mc:Choice>
              <mc:Fallback>
                <p:oleObj name="Equation" r:id="rId5" imgW="3314520" imgH="228600" progId="Equation.3">
                  <p:embed/>
                  <p:pic>
                    <p:nvPicPr>
                      <p:cNvPr id="0" name="Object 2"/>
                      <p:cNvPicPr>
                        <a:picLocks noChangeAspect="1" noChangeArrowheads="1"/>
                      </p:cNvPicPr>
                      <p:nvPr/>
                    </p:nvPicPr>
                    <p:blipFill>
                      <a:blip r:embed="rId6"/>
                      <a:srcRect/>
                      <a:stretch>
                        <a:fillRect/>
                      </a:stretch>
                    </p:blipFill>
                    <p:spPr bwMode="auto">
                      <a:xfrm>
                        <a:off x="4648200" y="4918075"/>
                        <a:ext cx="3811587" cy="263525"/>
                      </a:xfrm>
                      <a:prstGeom prst="rect">
                        <a:avLst/>
                      </a:prstGeom>
                      <a:noFill/>
                      <a:ln>
                        <a:noFill/>
                      </a:ln>
                    </p:spPr>
                  </p:pic>
                </p:oleObj>
              </mc:Fallback>
            </mc:AlternateContent>
          </a:graphicData>
        </a:graphic>
      </p:graphicFrame>
      <p:pic>
        <p:nvPicPr>
          <p:cNvPr id="32826" name="Picture 58"/>
          <p:cNvPicPr>
            <a:picLocks noGrp="1" noChangeAspect="1" noChangeArrowheads="1"/>
          </p:cNvPicPr>
          <p:nvPr>
            <p:ph sz="half" idx="2"/>
          </p:nvPr>
        </p:nvPicPr>
        <p:blipFill>
          <a:blip r:embed="rId7" cstate="print">
            <a:extLst>
              <a:ext uri="{28A0092B-C50C-407E-A947-70E740481C1C}">
                <a14:useLocalDpi xmlns:a14="http://schemas.microsoft.com/office/drawing/2010/main" val="0"/>
              </a:ext>
            </a:extLst>
          </a:blip>
          <a:srcRect/>
          <a:stretch>
            <a:fillRect/>
          </a:stretch>
        </p:blipFill>
        <p:spPr bwMode="auto">
          <a:xfrm>
            <a:off x="457200" y="2245485"/>
            <a:ext cx="4040188" cy="118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0" name="Picture 62"/>
          <p:cNvPicPr>
            <a:picLocks noGrp="1" noChangeAspect="1" noChangeArrowheads="1"/>
          </p:cNvPicPr>
          <p:nvPr>
            <p:ph sz="quarter" idx="4"/>
          </p:nvPr>
        </p:nvPicPr>
        <p:blipFill>
          <a:blip r:embed="rId8" cstate="print">
            <a:extLst>
              <a:ext uri="{28A0092B-C50C-407E-A947-70E740481C1C}">
                <a14:useLocalDpi xmlns:a14="http://schemas.microsoft.com/office/drawing/2010/main" val="0"/>
              </a:ext>
            </a:extLst>
          </a:blip>
          <a:srcRect/>
          <a:stretch>
            <a:fillRect/>
          </a:stretch>
        </p:blipFill>
        <p:spPr bwMode="auto">
          <a:xfrm>
            <a:off x="4645025" y="2245020"/>
            <a:ext cx="4041775" cy="118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31" name="Picture 6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8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200" y="3600450"/>
            <a:ext cx="4038600" cy="1219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Content Placeholder 2"/>
          <p:cNvSpPr txBox="1">
            <a:spLocks/>
          </p:cNvSpPr>
          <p:nvPr/>
        </p:nvSpPr>
        <p:spPr>
          <a:xfrm>
            <a:off x="381000" y="5334000"/>
            <a:ext cx="8229600" cy="12954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Wingdings" pitchFamily="2" charset="2"/>
              <a:buNone/>
              <a:defRPr sz="2400" b="1" kern="1200">
                <a:solidFill>
                  <a:schemeClr val="tx1"/>
                </a:solidFill>
                <a:latin typeface="Times New Roman" pitchFamily="18" charset="0"/>
                <a:ea typeface="+mn-ea"/>
                <a:cs typeface="+mn-cs"/>
              </a:defRPr>
            </a:lvl1pPr>
            <a:lvl2pPr marL="457200" indent="0" algn="l" defTabSz="914400" rtl="0" eaLnBrk="1" latinLnBrk="0" hangingPunct="1">
              <a:spcBef>
                <a:spcPct val="20000"/>
              </a:spcBef>
              <a:buFont typeface="Wingdings" pitchFamily="2" charset="2"/>
              <a:buNone/>
              <a:defRPr sz="2000" b="1" kern="1200">
                <a:solidFill>
                  <a:schemeClr val="tx1"/>
                </a:solidFill>
                <a:latin typeface="Times New Roman" pitchFamily="18" charset="0"/>
                <a:ea typeface="+mn-ea"/>
                <a:cs typeface="+mn-cs"/>
              </a:defRPr>
            </a:lvl2pPr>
            <a:lvl3pPr marL="914400" indent="0" algn="l" defTabSz="914400" rtl="0" eaLnBrk="1" latinLnBrk="0" hangingPunct="1">
              <a:spcBef>
                <a:spcPct val="20000"/>
              </a:spcBef>
              <a:buFont typeface="Wingdings" pitchFamily="2" charset="2"/>
              <a:buNone/>
              <a:defRPr sz="1800" b="1" kern="1200">
                <a:solidFill>
                  <a:schemeClr val="tx1"/>
                </a:solidFill>
                <a:latin typeface="Times New Roman" pitchFamily="18" charset="0"/>
                <a:ea typeface="+mn-ea"/>
                <a:cs typeface="+mn-cs"/>
              </a:defRPr>
            </a:lvl3pPr>
            <a:lvl4pPr marL="13716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4pPr>
            <a:lvl5pPr marL="1828800" indent="0" algn="l" defTabSz="914400" rtl="0" eaLnBrk="1" latinLnBrk="0" hangingPunct="1">
              <a:spcBef>
                <a:spcPct val="20000"/>
              </a:spcBef>
              <a:buFont typeface="Wingdings" pitchFamily="2" charset="2"/>
              <a:buNone/>
              <a:defRPr sz="1600" b="1" kern="1200">
                <a:solidFill>
                  <a:schemeClr val="tx1"/>
                </a:solidFill>
                <a:latin typeface="Times New Roman" pitchFamily="18"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342900" indent="-342900">
              <a:buFont typeface="Wingdings" pitchFamily="2" charset="2"/>
              <a:buChar char="Ø"/>
            </a:pPr>
            <a:r>
              <a:rPr lang="en-US" sz="1600" b="0" dirty="0" smtClean="0"/>
              <a:t>The reactive power contribution of the capacitors increases the average voltage.</a:t>
            </a:r>
          </a:p>
          <a:p>
            <a:pPr marL="342900" indent="-342900">
              <a:buFont typeface="Wingdings" pitchFamily="2" charset="2"/>
              <a:buChar char="Ø"/>
            </a:pPr>
            <a:r>
              <a:rPr lang="en-US" sz="1600" b="0" dirty="0" smtClean="0"/>
              <a:t>With fixed capacitors, the percent voltage regulation is not significantly improved. </a:t>
            </a:r>
          </a:p>
          <a:p>
            <a:pPr marL="342900" indent="-342900">
              <a:buFont typeface="Wingdings" pitchFamily="2" charset="2"/>
              <a:buChar char="Ø"/>
            </a:pPr>
            <a:r>
              <a:rPr lang="en-US" sz="1600" b="0" dirty="0" smtClean="0"/>
              <a:t>Because the fixed capacitors change the voltage profile of the system, they can impact the operation of the voltage regulator.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1566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a:t>
            </a:r>
            <a:endParaRPr lang="en-US" dirty="0"/>
          </a:p>
        </p:txBody>
      </p:sp>
      <p:sp>
        <p:nvSpPr>
          <p:cNvPr id="3" name="Content Placeholder 2"/>
          <p:cNvSpPr>
            <a:spLocks noGrp="1"/>
          </p:cNvSpPr>
          <p:nvPr>
            <p:ph idx="1"/>
          </p:nvPr>
        </p:nvSpPr>
        <p:spPr>
          <a:xfrm>
            <a:off x="457200" y="1600201"/>
            <a:ext cx="8229600" cy="2971799"/>
          </a:xfrm>
        </p:spPr>
        <p:txBody>
          <a:bodyPr>
            <a:noAutofit/>
          </a:bodyPr>
          <a:lstStyle/>
          <a:p>
            <a:r>
              <a:rPr lang="en-US" sz="2000" dirty="0" smtClean="0"/>
              <a:t>Voltage regulation is the ability of a system to provide a nearly constant voltage over varying load conditions.</a:t>
            </a:r>
          </a:p>
          <a:p>
            <a:r>
              <a:rPr lang="en-US" sz="2000" dirty="0" smtClean="0"/>
              <a:t>Voltage regulation is a unit less value that is measure of the voltage variation between no load and full load.</a:t>
            </a:r>
          </a:p>
          <a:p>
            <a:r>
              <a:rPr lang="en-US" sz="2000" dirty="0" smtClean="0"/>
              <a:t>While distribution systems generally do not examine the no load condition, a measure between peak load and minimu</a:t>
            </a:r>
            <a:r>
              <a:rPr lang="en-US" sz="2000" dirty="0"/>
              <a:t>m</a:t>
            </a:r>
            <a:r>
              <a:rPr lang="en-US" sz="2000" dirty="0" smtClean="0"/>
              <a:t> load can be examined.</a:t>
            </a:r>
          </a:p>
          <a:p>
            <a:r>
              <a:rPr lang="en-US" sz="2000" dirty="0" smtClean="0"/>
              <a:t>Example: an end-use customer is supplied 120V nominal, with the actual voltage being 117V at peak load, V</a:t>
            </a:r>
            <a:r>
              <a:rPr lang="en-US" sz="2000" baseline="-25000" dirty="0" smtClean="0"/>
              <a:t>peak</a:t>
            </a:r>
            <a:r>
              <a:rPr lang="en-US" sz="2000" dirty="0" smtClean="0"/>
              <a:t>, and 122V at minimum load, V</a:t>
            </a:r>
            <a:r>
              <a:rPr lang="en-US" sz="2000" baseline="-25000" dirty="0" smtClean="0"/>
              <a:t>min</a:t>
            </a:r>
            <a:r>
              <a:rPr lang="en-US" sz="2000" dirty="0" smtClean="0"/>
              <a:t>.  Calculate the percent voltage regulation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521841639"/>
              </p:ext>
            </p:extLst>
          </p:nvPr>
        </p:nvGraphicFramePr>
        <p:xfrm>
          <a:off x="1928813" y="4953000"/>
          <a:ext cx="5233987" cy="781050"/>
        </p:xfrm>
        <a:graphic>
          <a:graphicData uri="http://schemas.openxmlformats.org/presentationml/2006/ole">
            <mc:AlternateContent xmlns:mc="http://schemas.openxmlformats.org/markup-compatibility/2006">
              <mc:Choice xmlns:v="urn:schemas-microsoft-com:vml" Requires="v">
                <p:oleObj spid="_x0000_s17496" name="Equation" r:id="rId3" imgW="3149280" imgH="469800" progId="Equation.3">
                  <p:embed/>
                </p:oleObj>
              </mc:Choice>
              <mc:Fallback>
                <p:oleObj name="Equation" r:id="rId3" imgW="3149280" imgH="46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4953000"/>
                        <a:ext cx="523398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989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r>
              <a:rPr lang="en-US" sz="2000" dirty="0" smtClean="0"/>
              <a:t>Conclusion of Module 4: Voltage Control Devices</a:t>
            </a:r>
            <a:endParaRPr lang="en-US" sz="2000" dirty="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145729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Voltage Regulation Example</a:t>
            </a:r>
            <a:endParaRPr lang="en-US" dirty="0"/>
          </a:p>
        </p:txBody>
      </p:sp>
      <p:sp>
        <p:nvSpPr>
          <p:cNvPr id="3" name="Content Placeholder 2"/>
          <p:cNvSpPr>
            <a:spLocks noGrp="1"/>
          </p:cNvSpPr>
          <p:nvPr>
            <p:ph idx="1"/>
          </p:nvPr>
        </p:nvSpPr>
        <p:spPr>
          <a:xfrm>
            <a:off x="457200" y="1295400"/>
            <a:ext cx="8229600" cy="990599"/>
          </a:xfrm>
        </p:spPr>
        <p:txBody>
          <a:bodyPr>
            <a:normAutofit lnSpcReduction="10000"/>
          </a:bodyPr>
          <a:lstStyle/>
          <a:p>
            <a:r>
              <a:rPr lang="en-US" sz="2000" dirty="0" smtClean="0"/>
              <a:t>Because of the non-linear characteristics of the voltage drop on a distribution line, voltage regulation is not the same on all points of a distribution feeder.</a:t>
            </a:r>
          </a:p>
        </p:txBody>
      </p:sp>
      <p:graphicFrame>
        <p:nvGraphicFramePr>
          <p:cNvPr id="6" name="Object 5"/>
          <p:cNvGraphicFramePr>
            <a:graphicFrameLocks noChangeAspect="1"/>
          </p:cNvGraphicFramePr>
          <p:nvPr>
            <p:extLst>
              <p:ext uri="{D42A27DB-BD31-4B8C-83A1-F6EECF244321}">
                <p14:modId xmlns:p14="http://schemas.microsoft.com/office/powerpoint/2010/main" val="2162212678"/>
              </p:ext>
            </p:extLst>
          </p:nvPr>
        </p:nvGraphicFramePr>
        <p:xfrm>
          <a:off x="838200" y="5562600"/>
          <a:ext cx="3886200" cy="540574"/>
        </p:xfrm>
        <a:graphic>
          <a:graphicData uri="http://schemas.openxmlformats.org/presentationml/2006/ole">
            <mc:AlternateContent xmlns:mc="http://schemas.openxmlformats.org/markup-compatibility/2006">
              <mc:Choice xmlns:v="urn:schemas-microsoft-com:vml" Requires="v">
                <p:oleObj spid="_x0000_s36878" name="Equation" r:id="rId3" imgW="3377880" imgH="469800" progId="Equation.3">
                  <p:embed/>
                </p:oleObj>
              </mc:Choice>
              <mc:Fallback>
                <p:oleObj name="Equation" r:id="rId3" imgW="3377880" imgH="469800" progId="Equation.3">
                  <p:embed/>
                  <p:pic>
                    <p:nvPicPr>
                      <p:cNvPr id="0" name=""/>
                      <p:cNvPicPr>
                        <a:picLocks noChangeAspect="1" noChangeArrowheads="1"/>
                      </p:cNvPicPr>
                      <p:nvPr/>
                    </p:nvPicPr>
                    <p:blipFill>
                      <a:blip r:embed="rId4"/>
                      <a:srcRect/>
                      <a:stretch>
                        <a:fillRect/>
                      </a:stretch>
                    </p:blipFill>
                    <p:spPr bwMode="auto">
                      <a:xfrm>
                        <a:off x="838200" y="5562600"/>
                        <a:ext cx="3886200" cy="54057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68801995"/>
              </p:ext>
            </p:extLst>
          </p:nvPr>
        </p:nvGraphicFramePr>
        <p:xfrm>
          <a:off x="5248275" y="5562600"/>
          <a:ext cx="3886200" cy="540574"/>
        </p:xfrm>
        <a:graphic>
          <a:graphicData uri="http://schemas.openxmlformats.org/presentationml/2006/ole">
            <mc:AlternateContent xmlns:mc="http://schemas.openxmlformats.org/markup-compatibility/2006">
              <mc:Choice xmlns:v="urn:schemas-microsoft-com:vml" Requires="v">
                <p:oleObj spid="_x0000_s36879" name="Equation" r:id="rId5" imgW="3377880" imgH="469800" progId="Equation.3">
                  <p:embed/>
                </p:oleObj>
              </mc:Choice>
              <mc:Fallback>
                <p:oleObj name="Equation" r:id="rId5" imgW="3377880" imgH="469800" progId="Equation.3">
                  <p:embed/>
                  <p:pic>
                    <p:nvPicPr>
                      <p:cNvPr id="0" name=""/>
                      <p:cNvPicPr>
                        <a:picLocks noChangeAspect="1" noChangeArrowheads="1"/>
                      </p:cNvPicPr>
                      <p:nvPr/>
                    </p:nvPicPr>
                    <p:blipFill>
                      <a:blip r:embed="rId6"/>
                      <a:srcRect/>
                      <a:stretch>
                        <a:fillRect/>
                      </a:stretch>
                    </p:blipFill>
                    <p:spPr bwMode="auto">
                      <a:xfrm>
                        <a:off x="5248275" y="5562600"/>
                        <a:ext cx="3886200" cy="540574"/>
                      </a:xfrm>
                      <a:prstGeom prst="rect">
                        <a:avLst/>
                      </a:prstGeom>
                      <a:noFill/>
                      <a:ln>
                        <a:noFill/>
                      </a:ln>
                    </p:spPr>
                  </p:pic>
                </p:oleObj>
              </mc:Fallback>
            </mc:AlternateContent>
          </a:graphicData>
        </a:graphic>
      </p:graphicFrame>
      <p:cxnSp>
        <p:nvCxnSpPr>
          <p:cNvPr id="9" name="Straight Arrow Connector 8"/>
          <p:cNvCxnSpPr/>
          <p:nvPr/>
        </p:nvCxnSpPr>
        <p:spPr>
          <a:xfrm flipV="1">
            <a:off x="5486400" y="4495800"/>
            <a:ext cx="10668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43000" y="4495800"/>
            <a:ext cx="3328987"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844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7" y="2355850"/>
            <a:ext cx="5465763"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33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Substation Voltage Regulators</a:t>
            </a:r>
            <a:endParaRPr lang="en-US" dirty="0"/>
          </a:p>
        </p:txBody>
      </p:sp>
      <p:sp>
        <p:nvSpPr>
          <p:cNvPr id="3" name="Content Placeholder 2"/>
          <p:cNvSpPr>
            <a:spLocks noGrp="1"/>
          </p:cNvSpPr>
          <p:nvPr>
            <p:ph idx="1"/>
          </p:nvPr>
        </p:nvSpPr>
        <p:spPr>
          <a:xfrm>
            <a:off x="457200" y="1600201"/>
            <a:ext cx="8229600" cy="2438399"/>
          </a:xfrm>
        </p:spPr>
        <p:txBody>
          <a:bodyPr>
            <a:normAutofit/>
          </a:bodyPr>
          <a:lstStyle/>
          <a:p>
            <a:r>
              <a:rPr lang="en-US" sz="2000" dirty="0" smtClean="0"/>
              <a:t>Regulators are often installed at the substation in order to adjust the voltage at the head of the feeder.  This can help to improve the voltage regulation.</a:t>
            </a:r>
          </a:p>
          <a:p>
            <a:r>
              <a:rPr lang="en-US" sz="2000" dirty="0" smtClean="0"/>
              <a:t>The figure below shows a feeder </a:t>
            </a:r>
            <a:r>
              <a:rPr lang="en-US" sz="2000" dirty="0" smtClean="0"/>
              <a:t>at </a:t>
            </a:r>
            <a:r>
              <a:rPr lang="en-US" sz="2000" dirty="0" smtClean="0"/>
              <a:t>two different tap positions, one for peak load and one for minimum load.</a:t>
            </a:r>
          </a:p>
          <a:p>
            <a:r>
              <a:rPr lang="en-US" sz="2000" dirty="0" smtClean="0"/>
              <a:t>A distribution feeder with improved voltage regulation can support more load, increasing the utilization of assets.</a:t>
            </a:r>
            <a:endParaRPr lang="en-US"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942803673"/>
              </p:ext>
            </p:extLst>
          </p:nvPr>
        </p:nvGraphicFramePr>
        <p:xfrm>
          <a:off x="5262563" y="4419601"/>
          <a:ext cx="3886200" cy="541338"/>
        </p:xfrm>
        <a:graphic>
          <a:graphicData uri="http://schemas.openxmlformats.org/presentationml/2006/ole">
            <mc:AlternateContent xmlns:mc="http://schemas.openxmlformats.org/markup-compatibility/2006">
              <mc:Choice xmlns:v="urn:schemas-microsoft-com:vml" Requires="v">
                <p:oleObj spid="_x0000_s37903" name="Equation" r:id="rId3" imgW="3377880" imgH="469800" progId="Equation.3">
                  <p:embed/>
                </p:oleObj>
              </mc:Choice>
              <mc:Fallback>
                <p:oleObj name="Equation" r:id="rId3" imgW="3377880" imgH="469800" progId="Equation.3">
                  <p:embed/>
                  <p:pic>
                    <p:nvPicPr>
                      <p:cNvPr id="0" name=""/>
                      <p:cNvPicPr>
                        <a:picLocks noChangeAspect="1" noChangeArrowheads="1"/>
                      </p:cNvPicPr>
                      <p:nvPr/>
                    </p:nvPicPr>
                    <p:blipFill>
                      <a:blip r:embed="rId4"/>
                      <a:srcRect/>
                      <a:stretch>
                        <a:fillRect/>
                      </a:stretch>
                    </p:blipFill>
                    <p:spPr bwMode="auto">
                      <a:xfrm>
                        <a:off x="5262563" y="4419601"/>
                        <a:ext cx="3886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125148091"/>
              </p:ext>
            </p:extLst>
          </p:nvPr>
        </p:nvGraphicFramePr>
        <p:xfrm>
          <a:off x="5372100" y="5410201"/>
          <a:ext cx="3667125" cy="541338"/>
        </p:xfrm>
        <a:graphic>
          <a:graphicData uri="http://schemas.openxmlformats.org/presentationml/2006/ole">
            <mc:AlternateContent xmlns:mc="http://schemas.openxmlformats.org/markup-compatibility/2006">
              <mc:Choice xmlns:v="urn:schemas-microsoft-com:vml" Requires="v">
                <p:oleObj spid="_x0000_s37904" name="Equation" r:id="rId5" imgW="3187440" imgH="469800" progId="Equation.3">
                  <p:embed/>
                </p:oleObj>
              </mc:Choice>
              <mc:Fallback>
                <p:oleObj name="Equation" r:id="rId5" imgW="3187440" imgH="469800" progId="Equation.3">
                  <p:embed/>
                  <p:pic>
                    <p:nvPicPr>
                      <p:cNvPr id="0" name=""/>
                      <p:cNvPicPr>
                        <a:picLocks noChangeAspect="1" noChangeArrowheads="1"/>
                      </p:cNvPicPr>
                      <p:nvPr/>
                    </p:nvPicPr>
                    <p:blipFill>
                      <a:blip r:embed="rId6"/>
                      <a:srcRect/>
                      <a:stretch>
                        <a:fillRect/>
                      </a:stretch>
                    </p:blipFill>
                    <p:spPr bwMode="auto">
                      <a:xfrm>
                        <a:off x="5372100" y="5410201"/>
                        <a:ext cx="36671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3789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9" y="4038600"/>
            <a:ext cx="5033963"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0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6332</TotalTime>
  <Words>4158</Words>
  <Application>Microsoft Office PowerPoint</Application>
  <PresentationFormat>On-screen Show (4:3)</PresentationFormat>
  <Paragraphs>439</Paragraphs>
  <Slides>70</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70</vt:i4>
      </vt:variant>
    </vt:vector>
  </HeadingPairs>
  <TitlesOfParts>
    <vt:vector size="74" baseType="lpstr">
      <vt:lpstr>Office Theme</vt:lpstr>
      <vt:lpstr>Equation</vt:lpstr>
      <vt:lpstr>Microsoft Equation 3.0</vt:lpstr>
      <vt:lpstr>SAX XML Reader 5.0</vt:lpstr>
      <vt:lpstr>Substation and Distribution Automation</vt:lpstr>
      <vt:lpstr>Module 4 Overview</vt:lpstr>
      <vt:lpstr>Part 1: Operational Voltage Control</vt:lpstr>
      <vt:lpstr>Traditional Voltage Control</vt:lpstr>
      <vt:lpstr>ANCI C84.1</vt:lpstr>
      <vt:lpstr>Operational Voltage Control</vt:lpstr>
      <vt:lpstr>Voltage Regulation</vt:lpstr>
      <vt:lpstr>Voltage Regulation Example</vt:lpstr>
      <vt:lpstr>Substation Voltage Regulators</vt:lpstr>
      <vt:lpstr>Downstream Voltage Regulators</vt:lpstr>
      <vt:lpstr>Shunt Capacitors</vt:lpstr>
      <vt:lpstr>Phasor Diagram of Shunt Capacitors</vt:lpstr>
      <vt:lpstr>Operation of Voltage Control Devices</vt:lpstr>
      <vt:lpstr>Part 2: Voltage Regulators</vt:lpstr>
      <vt:lpstr>Multiple Tap Transformer</vt:lpstr>
      <vt:lpstr>Autotransformers</vt:lpstr>
      <vt:lpstr>Autotransformers Cont.</vt:lpstr>
      <vt:lpstr>Voltage Regulators</vt:lpstr>
      <vt:lpstr>Voltage Regulators</vt:lpstr>
      <vt:lpstr>Control of Voltage Regulators</vt:lpstr>
      <vt:lpstr>Fixed Voltage Control</vt:lpstr>
      <vt:lpstr>Output Voltage Control</vt:lpstr>
      <vt:lpstr>Control Dead Bands</vt:lpstr>
      <vt:lpstr>Remote Voltage Control</vt:lpstr>
      <vt:lpstr>Line Drop Compensation </vt:lpstr>
      <vt:lpstr>Part 3: Shunt Capacitors</vt:lpstr>
      <vt:lpstr>Shunt Capacitors</vt:lpstr>
      <vt:lpstr>Control of Shunt Capacitors</vt:lpstr>
      <vt:lpstr>Fixed Capacitor Controls</vt:lpstr>
      <vt:lpstr>Manual Capacitor Controls</vt:lpstr>
      <vt:lpstr>Voltage Based Capacitor Controls</vt:lpstr>
      <vt:lpstr>VAR Based Capacitor Controls</vt:lpstr>
      <vt:lpstr>Volt-VAR Based Capacitor Controls</vt:lpstr>
      <vt:lpstr>Part 4: Detailed End-use Load Models</vt:lpstr>
      <vt:lpstr>Detailed End-use Load Models</vt:lpstr>
      <vt:lpstr>Detailed End-Use Load Models</vt:lpstr>
      <vt:lpstr>Time-Invariant ZIP Load Model</vt:lpstr>
      <vt:lpstr>ZIP Load Model Power Consumption</vt:lpstr>
      <vt:lpstr>ZIP Load Model Energy Consumption</vt:lpstr>
      <vt:lpstr>Laboratory Determined Values for Example ZIP Loads</vt:lpstr>
      <vt:lpstr>Incandescent Light Bulb</vt:lpstr>
      <vt:lpstr>CFL Bulb</vt:lpstr>
      <vt:lpstr>LED Bulb</vt:lpstr>
      <vt:lpstr>CRT</vt:lpstr>
      <vt:lpstr>LCD</vt:lpstr>
      <vt:lpstr>Determining the ZIP Values for Specific Load</vt:lpstr>
      <vt:lpstr>Weighted Least Squares Fit</vt:lpstr>
      <vt:lpstr>Weighted Least Squares Fit</vt:lpstr>
      <vt:lpstr>Weighted Least Squares Fit</vt:lpstr>
      <vt:lpstr>Weighted Least Squares Fit cont.</vt:lpstr>
      <vt:lpstr>Constrained Weighted Least Squares Fit</vt:lpstr>
      <vt:lpstr>Time-Variant ZIP Load Model</vt:lpstr>
      <vt:lpstr>Physical Load Model</vt:lpstr>
      <vt:lpstr>Physical Load Model  (Hot Water Heater)</vt:lpstr>
      <vt:lpstr>Physical Load Model  (Hot Water Heater)</vt:lpstr>
      <vt:lpstr>Multi-State Physical Load Models</vt:lpstr>
      <vt:lpstr>Physical Load Model (Residential HVAC System)</vt:lpstr>
      <vt:lpstr>Physical Load Model (Residential HVAC System)</vt:lpstr>
      <vt:lpstr>Multi-State Physical Load Models</vt:lpstr>
      <vt:lpstr>Multi-State Physical Load Models</vt:lpstr>
      <vt:lpstr>Physical Load Model – Residential HVAC</vt:lpstr>
      <vt:lpstr>Load Profile Models</vt:lpstr>
      <vt:lpstr>Example Load Profile</vt:lpstr>
      <vt:lpstr>Coincidental Load Peaks</vt:lpstr>
      <vt:lpstr>Voltage Control of the Modified IEEE 13 Node System</vt:lpstr>
      <vt:lpstr>Voltage Control (Voltage Regulator)</vt:lpstr>
      <vt:lpstr>Voltage Control (Voltage Controlled Shunt Capacitors)</vt:lpstr>
      <vt:lpstr>Voltage Control (Voltage Controlled Shunt Capacitors)</vt:lpstr>
      <vt:lpstr>Voltage Control (Fixed Shunt Capacitor &amp; Voltage Regulator)</vt:lpstr>
      <vt:lpstr>Substation and Distribution Automation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Staff</cp:lastModifiedBy>
  <cp:revision>252</cp:revision>
  <dcterms:created xsi:type="dcterms:W3CDTF">2006-08-16T00:00:00Z</dcterms:created>
  <dcterms:modified xsi:type="dcterms:W3CDTF">2011-12-29T19:05:40Z</dcterms:modified>
</cp:coreProperties>
</file>