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81" r:id="rId4"/>
    <p:sldId id="262" r:id="rId5"/>
    <p:sldId id="265" r:id="rId6"/>
    <p:sldId id="295" r:id="rId7"/>
    <p:sldId id="297" r:id="rId8"/>
    <p:sldId id="263" r:id="rId9"/>
    <p:sldId id="264" r:id="rId10"/>
    <p:sldId id="266" r:id="rId11"/>
    <p:sldId id="267" r:id="rId12"/>
    <p:sldId id="268" r:id="rId13"/>
    <p:sldId id="269" r:id="rId14"/>
    <p:sldId id="296" r:id="rId15"/>
    <p:sldId id="270" r:id="rId16"/>
    <p:sldId id="282" r:id="rId17"/>
    <p:sldId id="302" r:id="rId18"/>
    <p:sldId id="293" r:id="rId19"/>
    <p:sldId id="291" r:id="rId20"/>
    <p:sldId id="300" r:id="rId21"/>
    <p:sldId id="301" r:id="rId22"/>
    <p:sldId id="294" r:id="rId23"/>
    <p:sldId id="304" r:id="rId24"/>
    <p:sldId id="299" r:id="rId25"/>
    <p:sldId id="287" r:id="rId26"/>
    <p:sldId id="285" r:id="rId27"/>
    <p:sldId id="286" r:id="rId28"/>
    <p:sldId id="303" r:id="rId29"/>
    <p:sldId id="288" r:id="rId30"/>
    <p:sldId id="305" r:id="rId31"/>
    <p:sldId id="289" r:id="rId32"/>
    <p:sldId id="307" r:id="rId33"/>
    <p:sldId id="292" r:id="rId34"/>
    <p:sldId id="306" r:id="rId35"/>
    <p:sldId id="283" r:id="rId36"/>
    <p:sldId id="290" r:id="rId37"/>
    <p:sldId id="298" r:id="rId38"/>
    <p:sldId id="284" r:id="rId39"/>
    <p:sldId id="273" r:id="rId40"/>
    <p:sldId id="275" r:id="rId41"/>
    <p:sldId id="276" r:id="rId42"/>
    <p:sldId id="277" r:id="rId43"/>
    <p:sldId id="278" r:id="rId44"/>
    <p:sldId id="279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9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12/15/2011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12/15/2011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12/15/2011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12/15/2011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12/15/2011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12/15/2011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12/15/2011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reclosers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the sensing, relaying, fault-interrupting, and </a:t>
            </a:r>
            <a:r>
              <a:rPr lang="en-US" dirty="0" smtClean="0"/>
              <a:t>reclosing functions</a:t>
            </a:r>
          </a:p>
          <a:p>
            <a:r>
              <a:rPr lang="en-US" dirty="0"/>
              <a:t>P</a:t>
            </a:r>
            <a:r>
              <a:rPr lang="en-US" dirty="0" smtClean="0"/>
              <a:t>laced </a:t>
            </a:r>
            <a:r>
              <a:rPr lang="en-US" dirty="0"/>
              <a:t>in substations or out on the distribution </a:t>
            </a:r>
            <a:r>
              <a:rPr lang="en-US" dirty="0" smtClean="0"/>
              <a:t>lines</a:t>
            </a:r>
          </a:p>
          <a:p>
            <a:r>
              <a:rPr lang="en-US" dirty="0" smtClean="0"/>
              <a:t>Modes of operation: </a:t>
            </a:r>
          </a:p>
          <a:p>
            <a:pPr lvl="1"/>
            <a:r>
              <a:rPr lang="en-US" dirty="0" smtClean="0"/>
              <a:t>single-phase trip</a:t>
            </a:r>
          </a:p>
          <a:p>
            <a:pPr lvl="1"/>
            <a:r>
              <a:rPr lang="en-US" dirty="0" smtClean="0"/>
              <a:t>single-phase lockout</a:t>
            </a:r>
          </a:p>
          <a:p>
            <a:pPr lvl="1"/>
            <a:r>
              <a:rPr lang="en-US" dirty="0" smtClean="0"/>
              <a:t>single-phase </a:t>
            </a:r>
            <a:r>
              <a:rPr lang="en-US" dirty="0"/>
              <a:t>trip three-phase </a:t>
            </a:r>
            <a:r>
              <a:rPr lang="en-US" dirty="0" smtClean="0"/>
              <a:t>lockout</a:t>
            </a:r>
            <a:endParaRPr lang="en-US" dirty="0"/>
          </a:p>
          <a:p>
            <a:pPr lvl="1"/>
            <a:r>
              <a:rPr lang="en-US" dirty="0" smtClean="0"/>
              <a:t>three-phase trip </a:t>
            </a:r>
            <a:r>
              <a:rPr lang="en-US" dirty="0"/>
              <a:t>three-phase lockout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Figures of reclose characteristics (from standard?)</a:t>
            </a:r>
            <a:endParaRPr lang="en-US" dirty="0"/>
          </a:p>
          <a:p>
            <a:r>
              <a:rPr lang="en-US" dirty="0"/>
              <a:t>Example of reclosing </a:t>
            </a:r>
            <a:r>
              <a:rPr lang="en-US" dirty="0" smtClean="0"/>
              <a:t>times (from book)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</a:p>
          <a:p>
            <a:r>
              <a:rPr lang="en-US" dirty="0"/>
              <a:t>With the development of the Smart Grid, sectionalizers are starting to incorporate more advanced metering and reporting capabilities.</a:t>
            </a:r>
            <a:r>
              <a:rPr lang="en-US" sz="1500" dirty="0"/>
              <a:t> 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2: Protection Schemes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individual protection devices in the previous section can be combined into various protection schemes.</a:t>
            </a:r>
          </a:p>
          <a:p>
            <a:r>
              <a:rPr lang="en-US" dirty="0"/>
              <a:t>W</a:t>
            </a:r>
            <a:r>
              <a:rPr lang="en-US" dirty="0" smtClean="0"/>
              <a:t>hen the power flow is radial then the schemes are relatively simple, but bidirectional power flows can complicate protection schemes.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Phase </a:t>
            </a:r>
            <a:r>
              <a:rPr lang="en-US" dirty="0"/>
              <a:t>overcurrent</a:t>
            </a:r>
          </a:p>
          <a:p>
            <a:pPr lvl="1"/>
            <a:r>
              <a:rPr lang="en-US" dirty="0" smtClean="0"/>
              <a:t>Ground </a:t>
            </a:r>
            <a:r>
              <a:rPr lang="en-US" dirty="0"/>
              <a:t>overcurrent</a:t>
            </a:r>
          </a:p>
          <a:p>
            <a:pPr lvl="1"/>
            <a:r>
              <a:rPr lang="en-US" dirty="0" smtClean="0"/>
              <a:t>Negative </a:t>
            </a:r>
            <a:r>
              <a:rPr lang="en-US" dirty="0"/>
              <a:t>sequence </a:t>
            </a:r>
            <a:r>
              <a:rPr lang="en-US" dirty="0" smtClean="0"/>
              <a:t>overcurrent</a:t>
            </a:r>
          </a:p>
          <a:p>
            <a:r>
              <a:rPr lang="en-US" dirty="0" smtClean="0"/>
              <a:t>Non-directional relay applied to radial distribution systems (one direction power flow)</a:t>
            </a:r>
          </a:p>
          <a:p>
            <a:r>
              <a:rPr lang="en-US" dirty="0" smtClean="0"/>
              <a:t>Directional relay applied to network or looped system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62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of protection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current calculation</a:t>
            </a:r>
          </a:p>
          <a:p>
            <a:pPr lvl="1"/>
            <a:r>
              <a:rPr lang="en-US" dirty="0" smtClean="0"/>
              <a:t>Balanced faults: short-circuit calculation considering contribution of all resources</a:t>
            </a:r>
          </a:p>
          <a:p>
            <a:pPr lvl="1"/>
            <a:r>
              <a:rPr lang="en-US" dirty="0" smtClean="0"/>
              <a:t>Unbalanced faults: short-circuit calculation using symmetrical components methods</a:t>
            </a:r>
          </a:p>
          <a:p>
            <a:r>
              <a:rPr lang="en-US" dirty="0" smtClean="0"/>
              <a:t>Coordination of protection schemes considers</a:t>
            </a:r>
          </a:p>
          <a:p>
            <a:pPr lvl="1"/>
            <a:r>
              <a:rPr lang="en-US" dirty="0" smtClean="0"/>
              <a:t>Intensity of fault currents</a:t>
            </a:r>
          </a:p>
          <a:p>
            <a:pPr lvl="1"/>
            <a:r>
              <a:rPr lang="en-US" dirty="0" smtClean="0"/>
              <a:t>Direction of fault currents</a:t>
            </a:r>
          </a:p>
          <a:p>
            <a:pPr lvl="1"/>
            <a:r>
              <a:rPr lang="en-US" dirty="0" smtClean="0"/>
              <a:t>Definition of primary protection and backup protections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schemes in radial network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Tow overcurrent devices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66" y="1295400"/>
            <a:ext cx="3910962" cy="506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8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1</a:t>
            </a:r>
            <a:r>
              <a:rPr lang="en-US" dirty="0" smtClean="0"/>
              <a:t>: Switching and protective devices</a:t>
            </a:r>
          </a:p>
          <a:p>
            <a:endParaRPr lang="en-US" dirty="0" smtClean="0"/>
          </a:p>
          <a:p>
            <a:r>
              <a:rPr lang="en-US" dirty="0" smtClean="0"/>
              <a:t>Part 2: Protection schemes</a:t>
            </a:r>
          </a:p>
          <a:p>
            <a:endParaRPr lang="en-US" dirty="0" smtClean="0"/>
          </a:p>
          <a:p>
            <a:r>
              <a:rPr lang="en-US" dirty="0" smtClean="0"/>
              <a:t>Part 3: Reconfiguration</a:t>
            </a:r>
          </a:p>
          <a:p>
            <a:endParaRPr lang="en-US" dirty="0"/>
          </a:p>
          <a:p>
            <a:r>
              <a:rPr lang="en-US" dirty="0" smtClean="0"/>
              <a:t>Part 4: Switching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"/>
    </mc:Choice>
    <mc:Fallback xmlns="">
      <p:transition spd="slow" advTm="27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</a:t>
            </a:r>
            <a:r>
              <a:rPr lang="en-US" dirty="0" smtClean="0"/>
              <a:t>of </a:t>
            </a:r>
            <a:r>
              <a:rPr lang="en-US" dirty="0"/>
              <a:t>in radial network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fuse, </a:t>
            </a:r>
            <a:r>
              <a:rPr lang="en-US" dirty="0" err="1"/>
              <a:t>recloser</a:t>
            </a:r>
            <a:r>
              <a:rPr lang="en-US" dirty="0"/>
              <a:t>, and overcurrent relay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4296673" cy="5386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5502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2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schemes in radial network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Recloser</a:t>
            </a:r>
            <a:r>
              <a:rPr lang="en-US" dirty="0"/>
              <a:t> and </a:t>
            </a:r>
            <a:r>
              <a:rPr lang="en-US" dirty="0" smtClean="0"/>
              <a:t>fuses</a:t>
            </a:r>
          </a:p>
          <a:p>
            <a:r>
              <a:rPr lang="en-US" dirty="0" smtClean="0"/>
              <a:t>Fuse saving scheme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3581400" cy="147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4343400" cy="53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28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</a:t>
            </a:r>
            <a:r>
              <a:rPr lang="en-US" dirty="0"/>
              <a:t>schemes in radial </a:t>
            </a:r>
            <a:r>
              <a:rPr lang="en-US" dirty="0" smtClean="0"/>
              <a:t>network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Recloser</a:t>
            </a:r>
            <a:r>
              <a:rPr lang="en-US" dirty="0" smtClean="0"/>
              <a:t> and fuses</a:t>
            </a:r>
          </a:p>
          <a:p>
            <a:r>
              <a:rPr lang="en-US" dirty="0" smtClean="0"/>
              <a:t>Fuse blowing scheme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399"/>
            <a:ext cx="3886200" cy="1596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799"/>
            <a:ext cx="4114800" cy="531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8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schemes in radial network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Fuse saving</a:t>
            </a:r>
          </a:p>
          <a:p>
            <a:r>
              <a:rPr lang="en-US" dirty="0" smtClean="0"/>
              <a:t>Low set instantaneous relay 50LS trips for any faults on the entire feeder</a:t>
            </a:r>
          </a:p>
          <a:p>
            <a:r>
              <a:rPr lang="en-US" dirty="0" smtClean="0"/>
              <a:t>For a permanent fault, after 2 or 3 reclosing attempts, the relay is blocked and the fuse is allowed to blow</a:t>
            </a:r>
          </a:p>
          <a:p>
            <a:r>
              <a:rPr lang="en-US" dirty="0" smtClean="0"/>
              <a:t>For temporary faults the fuse will be saved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4876800" cy="469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85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Voltage sensing relay applications:</a:t>
            </a:r>
          </a:p>
          <a:p>
            <a:pPr lvl="1"/>
            <a:r>
              <a:rPr lang="en-US" dirty="0" smtClean="0"/>
              <a:t>“protect equipment </a:t>
            </a:r>
            <a:r>
              <a:rPr lang="en-US" dirty="0"/>
              <a:t>(e.g., power transformers) from </a:t>
            </a:r>
            <a:r>
              <a:rPr lang="en-US" dirty="0" smtClean="0"/>
              <a:t>damage” </a:t>
            </a:r>
          </a:p>
          <a:p>
            <a:pPr lvl="1"/>
            <a:r>
              <a:rPr lang="en-US" dirty="0" smtClean="0"/>
              <a:t>“determine </a:t>
            </a:r>
            <a:r>
              <a:rPr lang="en-US" dirty="0"/>
              <a:t>if a supply source is healthy or not (i.e</a:t>
            </a:r>
            <a:r>
              <a:rPr lang="en-US" dirty="0" smtClean="0"/>
              <a:t>., source </a:t>
            </a:r>
            <a:r>
              <a:rPr lang="en-US" dirty="0"/>
              <a:t>transfer schemes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“detect </a:t>
            </a:r>
            <a:r>
              <a:rPr lang="en-US" dirty="0"/>
              <a:t>ground faults on normally ungrounded </a:t>
            </a:r>
            <a:r>
              <a:rPr lang="en-US" dirty="0" smtClean="0"/>
              <a:t>systems”</a:t>
            </a:r>
          </a:p>
          <a:p>
            <a:pPr lvl="1"/>
            <a:r>
              <a:rPr lang="en-US" dirty="0" smtClean="0"/>
              <a:t>“supervise automatic or </a:t>
            </a:r>
            <a:r>
              <a:rPr lang="en-US" dirty="0"/>
              <a:t>manual closing of circuit </a:t>
            </a:r>
            <a:r>
              <a:rPr lang="en-US" dirty="0" smtClean="0"/>
              <a:t>breakers”</a:t>
            </a:r>
          </a:p>
          <a:p>
            <a:pPr lvl="1"/>
            <a:r>
              <a:rPr lang="en-US" dirty="0" smtClean="0"/>
              <a:t>“determine </a:t>
            </a:r>
            <a:r>
              <a:rPr lang="en-US" dirty="0"/>
              <a:t>whether a single breaker pole is open or </a:t>
            </a:r>
            <a:r>
              <a:rPr lang="en-US" dirty="0" smtClean="0"/>
              <a:t>closed undesirably”</a:t>
            </a:r>
          </a:p>
          <a:p>
            <a:pPr lvl="1"/>
            <a:r>
              <a:rPr lang="en-US" dirty="0" smtClean="0"/>
              <a:t>“detect </a:t>
            </a:r>
            <a:r>
              <a:rPr lang="en-US" dirty="0"/>
              <a:t>unbalanced voltage due to a blown </a:t>
            </a:r>
            <a:r>
              <a:rPr lang="en-US" dirty="0" smtClean="0"/>
              <a:t>fuse”</a:t>
            </a:r>
          </a:p>
          <a:p>
            <a:pPr lvl="1"/>
            <a:r>
              <a:rPr lang="en-US" dirty="0" smtClean="0"/>
              <a:t>“supervise </a:t>
            </a:r>
            <a:r>
              <a:rPr lang="en-US" dirty="0"/>
              <a:t>or restrain </a:t>
            </a:r>
            <a:r>
              <a:rPr lang="en-US" dirty="0" smtClean="0"/>
              <a:t>overcurrent elements </a:t>
            </a:r>
            <a:r>
              <a:rPr lang="en-US" dirty="0"/>
              <a:t>for fault detection near generation </a:t>
            </a:r>
            <a:r>
              <a:rPr lang="en-US" dirty="0" smtClean="0"/>
              <a:t>sources”</a:t>
            </a:r>
          </a:p>
          <a:p>
            <a:r>
              <a:rPr lang="en-US" dirty="0" smtClean="0"/>
              <a:t>Over- and under-voltage sensing</a:t>
            </a:r>
          </a:p>
          <a:p>
            <a:r>
              <a:rPr lang="en-US" dirty="0" smtClean="0"/>
              <a:t>Phase-to-phase and phase-to-ground sensing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454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0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protection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common protection scheme in distribution substations is over current protection for prevention against feeder faults.</a:t>
            </a:r>
          </a:p>
          <a:p>
            <a:r>
              <a:rPr lang="en-US" dirty="0"/>
              <a:t>The figure shows the co-ordination between different instantaneous tripping elements in the substation.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322497"/>
            <a:ext cx="4038600" cy="30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Differential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6" y="2209800"/>
            <a:ext cx="4193953" cy="22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91" y="1905000"/>
            <a:ext cx="4376762" cy="311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574" y="6172200"/>
            <a:ext cx="8063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"Exploring the IEEE C37.234 Guide for Protective Relay Application to Power System Buses</a:t>
            </a:r>
            <a:r>
              <a:rPr lang="en-US" sz="1400" dirty="0" smtClean="0"/>
              <a:t>,"</a:t>
            </a:r>
            <a:r>
              <a:rPr lang="en-US" sz="1400" i="1" dirty="0" smtClean="0"/>
              <a:t> Annual </a:t>
            </a:r>
            <a:r>
              <a:rPr lang="en-US" sz="1400" i="1" dirty="0"/>
              <a:t>Conference for</a:t>
            </a:r>
            <a:r>
              <a:rPr lang="en-US" sz="1400" dirty="0"/>
              <a:t> </a:t>
            </a:r>
            <a:r>
              <a:rPr lang="en-US" sz="1400" i="1" dirty="0"/>
              <a:t>Protective Relay Engineers</a:t>
            </a:r>
            <a:r>
              <a:rPr lang="en-US" sz="1400" dirty="0" smtClean="0"/>
              <a:t>, April </a:t>
            </a:r>
            <a:r>
              <a:rPr lang="en-US" sz="1400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4377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Differential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Most commonly applied for 10MVA transformer and higher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518237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6321623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IEEE Guide for Protective Relay Applications to Power Transformers," </a:t>
            </a:r>
            <a:r>
              <a:rPr lang="en-US" sz="1400" i="1" dirty="0"/>
              <a:t>ANSI/IEEE </a:t>
            </a:r>
            <a:r>
              <a:rPr lang="en-US" sz="1400" i="1" dirty="0" err="1"/>
              <a:t>Std</a:t>
            </a:r>
            <a:r>
              <a:rPr lang="en-US" sz="1400" i="1" dirty="0"/>
              <a:t> C37.91-1985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of </a:t>
            </a:r>
            <a:r>
              <a:rPr lang="en-US" dirty="0" err="1" smtClean="0"/>
              <a:t>recloser</a:t>
            </a:r>
            <a:r>
              <a:rPr lang="en-US" dirty="0" smtClean="0"/>
              <a:t> and large transformer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Coordination of fast curve and slow curves of </a:t>
            </a:r>
            <a:r>
              <a:rPr lang="en-US" dirty="0" err="1" smtClean="0"/>
              <a:t>recloser</a:t>
            </a:r>
            <a:r>
              <a:rPr lang="en-US" dirty="0" smtClean="0"/>
              <a:t> with transformer damage curve and inrush current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36605"/>
            <a:ext cx="3153760" cy="150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49" y="1156494"/>
            <a:ext cx="3816151" cy="52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63978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24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1: Switching and Protective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:\PNNL Work\Current Projects\FOA-152 WSU\Photos\Reclosers\IMG_012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NNL Work\Current Projects\FOA-152 WSU\Photos\Switches\Switch 26 kV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scheme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Normally open (N.O.) </a:t>
            </a:r>
            <a:r>
              <a:rPr lang="en-US" dirty="0" err="1" smtClean="0"/>
              <a:t>recloser</a:t>
            </a:r>
            <a:r>
              <a:rPr lang="en-US" dirty="0" smtClean="0"/>
              <a:t> between two circuits</a:t>
            </a:r>
          </a:p>
          <a:p>
            <a:r>
              <a:rPr lang="en-US" dirty="0" smtClean="0"/>
              <a:t>Normally closed sectionalizing </a:t>
            </a:r>
            <a:r>
              <a:rPr lang="en-US" dirty="0" err="1" smtClean="0"/>
              <a:t>recloser</a:t>
            </a:r>
            <a:r>
              <a:rPr lang="en-US" dirty="0" smtClean="0"/>
              <a:t> on each circuit </a:t>
            </a:r>
          </a:p>
          <a:p>
            <a:r>
              <a:rPr lang="en-US" dirty="0" smtClean="0"/>
              <a:t>Example of operation:</a:t>
            </a:r>
          </a:p>
          <a:p>
            <a:pPr lvl="1"/>
            <a:r>
              <a:rPr lang="en-US" dirty="0" smtClean="0"/>
              <a:t>CB1 </a:t>
            </a:r>
            <a:r>
              <a:rPr lang="en-US" dirty="0"/>
              <a:t>(circuit breaker 1) opens for a fault </a:t>
            </a:r>
            <a:r>
              <a:rPr lang="en-US" dirty="0" smtClean="0"/>
              <a:t>between devices </a:t>
            </a:r>
            <a:r>
              <a:rPr lang="en-US" dirty="0"/>
              <a:t>CB1 and LS1. </a:t>
            </a:r>
            <a:endParaRPr lang="en-US" dirty="0" smtClean="0"/>
          </a:p>
          <a:p>
            <a:pPr lvl="1"/>
            <a:r>
              <a:rPr lang="en-US" dirty="0" smtClean="0"/>
              <a:t>LS1 sense </a:t>
            </a:r>
            <a:r>
              <a:rPr lang="en-US" dirty="0"/>
              <a:t>a loss of </a:t>
            </a:r>
            <a:r>
              <a:rPr lang="en-US" dirty="0" smtClean="0"/>
              <a:t>voltage and opens</a:t>
            </a:r>
          </a:p>
          <a:p>
            <a:pPr lvl="1"/>
            <a:r>
              <a:rPr lang="en-US" dirty="0" smtClean="0"/>
              <a:t>TIE </a:t>
            </a:r>
            <a:r>
              <a:rPr lang="en-US" dirty="0" err="1"/>
              <a:t>recloser</a:t>
            </a:r>
            <a:r>
              <a:rPr lang="en-US" dirty="0"/>
              <a:t> </a:t>
            </a:r>
            <a:r>
              <a:rPr lang="en-US" dirty="0" smtClean="0"/>
              <a:t>also </a:t>
            </a:r>
            <a:r>
              <a:rPr lang="en-US" dirty="0"/>
              <a:t>sense loss </a:t>
            </a:r>
            <a:r>
              <a:rPr lang="en-US" dirty="0" smtClean="0"/>
              <a:t>of voltage</a:t>
            </a:r>
            <a:r>
              <a:rPr lang="en-US" dirty="0"/>
              <a:t>, and </a:t>
            </a:r>
            <a:r>
              <a:rPr lang="en-US" dirty="0" smtClean="0"/>
              <a:t> </a:t>
            </a:r>
            <a:r>
              <a:rPr lang="en-US" dirty="0"/>
              <a:t>close after the LS1 </a:t>
            </a:r>
            <a:r>
              <a:rPr lang="en-US" dirty="0" smtClean="0"/>
              <a:t>opens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Automatically restoration of portion of Distribution </a:t>
            </a:r>
            <a:r>
              <a:rPr lang="en-US" dirty="0"/>
              <a:t>Circuit 1. </a:t>
            </a:r>
            <a:endParaRPr lang="en-US" dirty="0" smtClean="0"/>
          </a:p>
          <a:p>
            <a:pPr lvl="1"/>
            <a:r>
              <a:rPr lang="en-US" dirty="0" smtClean="0"/>
              <a:t>Note: </a:t>
            </a:r>
            <a:r>
              <a:rPr lang="en-US" dirty="0"/>
              <a:t>protection settings at the SUB Main Breaker and at the CB and </a:t>
            </a:r>
            <a:r>
              <a:rPr lang="en-US" dirty="0" smtClean="0"/>
              <a:t>LS should </a:t>
            </a:r>
            <a:r>
              <a:rPr lang="en-US" dirty="0"/>
              <a:t>be set to account for the maximum load added when the tie </a:t>
            </a:r>
            <a:r>
              <a:rPr lang="en-US" dirty="0" err="1"/>
              <a:t>recloser</a:t>
            </a:r>
            <a:r>
              <a:rPr lang="en-US" dirty="0"/>
              <a:t> </a:t>
            </a:r>
            <a:r>
              <a:rPr lang="en-US" dirty="0" smtClean="0"/>
              <a:t>closes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4477285" cy="209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3978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8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coordination in meshed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Radial circuits </a:t>
            </a:r>
          </a:p>
          <a:p>
            <a:pPr lvl="1"/>
            <a:r>
              <a:rPr lang="en-US" dirty="0" err="1" smtClean="0"/>
              <a:t>Prot</a:t>
            </a:r>
            <a:r>
              <a:rPr lang="en-US" dirty="0" smtClean="0"/>
              <a:t> relaying.  </a:t>
            </a:r>
          </a:p>
          <a:p>
            <a:r>
              <a:rPr lang="en-US" dirty="0" smtClean="0"/>
              <a:t>Meshed circuits and bidirectional power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overcurrent 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for bidirectional power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Bidirectional power flows occur when there distributed resources contribute  are allowed to contribute to fault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with distributed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Fault F2 will cause reverse current through </a:t>
            </a:r>
            <a:r>
              <a:rPr lang="en-US" dirty="0" err="1" smtClean="0"/>
              <a:t>recloser</a:t>
            </a:r>
            <a:r>
              <a:rPr lang="en-US" dirty="0" smtClean="0"/>
              <a:t> 1. One solution is to coordinate DR protection with </a:t>
            </a:r>
            <a:r>
              <a:rPr lang="en-US" dirty="0" err="1" smtClean="0"/>
              <a:t>Recloser</a:t>
            </a:r>
            <a:r>
              <a:rPr lang="en-US" dirty="0" smtClean="0"/>
              <a:t> 1 to trip DR before </a:t>
            </a:r>
            <a:r>
              <a:rPr lang="en-US" dirty="0" err="1" smtClean="0"/>
              <a:t>Recloser</a:t>
            </a:r>
            <a:r>
              <a:rPr lang="en-US" dirty="0" smtClean="0"/>
              <a:t> 1 operates</a:t>
            </a:r>
          </a:p>
          <a:p>
            <a:r>
              <a:rPr lang="en-US" dirty="0" smtClean="0"/>
              <a:t>Fault F3 causes reverse current in CB2. If CB2 is not coordinated with CB1 =&gt; unnecessary trip of circuit 2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5843588" cy="273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95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</a:t>
            </a:r>
            <a:r>
              <a:rPr lang="en-US" dirty="0">
                <a:latin typeface="Times New Roman" pitchFamily="-80" charset="0"/>
                <a:cs typeface="Times New Roman" pitchFamily="-80" charset="0"/>
              </a:rPr>
              <a:t>3</a:t>
            </a:r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: Reconfiguration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topology of the distribution network to achieve one of the following objectives</a:t>
            </a:r>
          </a:p>
          <a:p>
            <a:pPr lvl="1"/>
            <a:r>
              <a:rPr lang="en-US" dirty="0" smtClean="0"/>
              <a:t>Minimize losses</a:t>
            </a:r>
          </a:p>
          <a:p>
            <a:pPr lvl="1"/>
            <a:r>
              <a:rPr lang="en-US" dirty="0" smtClean="0"/>
              <a:t>Losses and relieve line overloads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v</a:t>
            </a:r>
            <a:r>
              <a:rPr lang="en-US" dirty="0" smtClean="0"/>
              <a:t>oltage stability</a:t>
            </a:r>
          </a:p>
          <a:p>
            <a:pPr lvl="1"/>
            <a:r>
              <a:rPr lang="en-US" dirty="0" smtClean="0"/>
              <a:t>Losses and voltage profile</a:t>
            </a:r>
            <a:endParaRPr lang="en-US" dirty="0"/>
          </a:p>
          <a:p>
            <a:pPr lvl="1"/>
            <a:r>
              <a:rPr lang="en-US" dirty="0" smtClean="0"/>
              <a:t>Restoration?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reconfiguration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Switches are open and close to reconfigure the circuit maintaining radial configuration</a:t>
            </a:r>
          </a:p>
          <a:p>
            <a:r>
              <a:rPr lang="en-US" dirty="0" smtClean="0"/>
              <a:t>Example: close switch 21 and open switch 7 (radial structure is maintained). More combinations are possible.</a:t>
            </a:r>
          </a:p>
          <a:p>
            <a:r>
              <a:rPr lang="en-US" dirty="0" smtClean="0"/>
              <a:t>Objectives: load reduction and relieve line overloads</a:t>
            </a:r>
          </a:p>
          <a:p>
            <a:r>
              <a:rPr lang="en-US" dirty="0" smtClean="0"/>
              <a:t>Optimization problem: Find “spanning tree” that minimize objective function while satisfying voltage constraints, capacity constraints and reliability constraints</a:t>
            </a:r>
          </a:p>
          <a:p>
            <a:r>
              <a:rPr lang="en-US" dirty="0" smtClean="0"/>
              <a:t>Combinatorial optimization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7"/>
          <a:stretch/>
        </p:blipFill>
        <p:spPr bwMode="auto">
          <a:xfrm>
            <a:off x="4467439" y="1752600"/>
            <a:ext cx="4477617" cy="204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647699" y="3962400"/>
            <a:ext cx="3782639" cy="1754326"/>
            <a:chOff x="5029524" y="3962400"/>
            <a:chExt cx="3782639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029524" y="3962400"/>
              <a:ext cx="378263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1,2,…, 22: branches</a:t>
              </a:r>
            </a:p>
            <a:p>
              <a:r>
                <a:rPr lang="en-US" dirty="0" smtClean="0"/>
                <a:t>SS1, SS2: substations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:  switch</a:t>
              </a:r>
            </a:p>
            <a:p>
              <a:r>
                <a:rPr lang="en-US" dirty="0" smtClean="0"/>
                <a:t>    :  load</a:t>
              </a:r>
            </a:p>
            <a:p>
              <a:r>
                <a:rPr lang="en-US" dirty="0"/>
                <a:t>Solid </a:t>
              </a:r>
              <a:r>
                <a:rPr lang="en-US" dirty="0" smtClean="0"/>
                <a:t>lines: base </a:t>
              </a:r>
              <a:r>
                <a:rPr lang="en-US" dirty="0"/>
                <a:t>radial </a:t>
              </a:r>
              <a:r>
                <a:rPr lang="en-US" dirty="0" smtClean="0"/>
                <a:t>configuration</a:t>
              </a:r>
            </a:p>
            <a:p>
              <a:r>
                <a:rPr lang="en-US" dirty="0"/>
                <a:t>Dashed </a:t>
              </a:r>
              <a:r>
                <a:rPr lang="en-US" dirty="0" smtClean="0"/>
                <a:t>lines: lines </a:t>
              </a:r>
              <a:r>
                <a:rPr lang="en-US" dirty="0"/>
                <a:t>with open </a:t>
              </a:r>
              <a:r>
                <a:rPr lang="en-US" dirty="0" smtClean="0"/>
                <a:t>switches</a:t>
              </a:r>
              <a:endParaRPr 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724" y="4608731"/>
              <a:ext cx="1905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724" y="4885730"/>
              <a:ext cx="161925" cy="16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09600" y="618238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M.E. </a:t>
            </a:r>
            <a:r>
              <a:rPr lang="en-US" sz="1400" dirty="0" err="1"/>
              <a:t>Baran</a:t>
            </a:r>
            <a:r>
              <a:rPr lang="en-US" sz="1400" dirty="0"/>
              <a:t> and F.F.  </a:t>
            </a:r>
            <a:r>
              <a:rPr lang="en-US" sz="1400" dirty="0" smtClean="0"/>
              <a:t>Wu, </a:t>
            </a:r>
            <a:r>
              <a:rPr lang="en-US" sz="1400" dirty="0"/>
              <a:t>"Network reconfiguration in distribution systems for loss reduction and load balancing</a:t>
            </a:r>
            <a:r>
              <a:rPr lang="en-US" sz="1400" dirty="0" smtClean="0"/>
              <a:t>,"</a:t>
            </a:r>
            <a:r>
              <a:rPr lang="en-US" sz="1400" i="1" dirty="0" smtClean="0"/>
              <a:t> </a:t>
            </a:r>
            <a:r>
              <a:rPr lang="en-US" sz="1400" i="1" dirty="0"/>
              <a:t>IEEE Transactions on</a:t>
            </a:r>
            <a:r>
              <a:rPr lang="en-US" sz="1400" dirty="0"/>
              <a:t> </a:t>
            </a:r>
            <a:r>
              <a:rPr lang="en-US" sz="1400" i="1" dirty="0"/>
              <a:t>Power Delivery</a:t>
            </a:r>
            <a:r>
              <a:rPr lang="en-US" sz="1400" dirty="0" smtClean="0"/>
              <a:t>, April </a:t>
            </a:r>
            <a:r>
              <a:rPr lang="en-US" sz="1400" dirty="0"/>
              <a:t>1989</a:t>
            </a:r>
          </a:p>
        </p:txBody>
      </p:sp>
    </p:spTree>
    <p:extLst>
      <p:ext uri="{BB962C8B-B14F-4D97-AF65-F5344CB8AC3E}">
        <p14:creationId xmlns:p14="http://schemas.microsoft.com/office/powerpoint/2010/main" val="41111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reconfiguration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Combinatorial nonlinear problem</a:t>
            </a:r>
          </a:p>
          <a:p>
            <a:r>
              <a:rPr lang="en-US" dirty="0" smtClean="0"/>
              <a:t>Heuristic solutions:</a:t>
            </a:r>
          </a:p>
          <a:p>
            <a:pPr lvl="1"/>
            <a:r>
              <a:rPr lang="en-US" dirty="0" smtClean="0"/>
              <a:t>Branch exchanges 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Fuzzy multi-objective approach incorporating heuristic rules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Evolutionary algorithms:</a:t>
            </a:r>
          </a:p>
          <a:p>
            <a:pPr lvl="1"/>
            <a:r>
              <a:rPr lang="en-US" dirty="0" smtClean="0"/>
              <a:t>Variable scaling </a:t>
            </a:r>
            <a:r>
              <a:rPr lang="en-US" dirty="0"/>
              <a:t>hybrid differential evolution, hybrid differential </a:t>
            </a:r>
            <a:r>
              <a:rPr lang="en-US" dirty="0" smtClean="0"/>
              <a:t>evolution, genetic algorithms, </a:t>
            </a:r>
            <a:r>
              <a:rPr lang="en-US" dirty="0"/>
              <a:t>and simulated </a:t>
            </a:r>
            <a:r>
              <a:rPr lang="en-US" dirty="0" smtClean="0"/>
              <a:t>annealing</a:t>
            </a:r>
            <a:r>
              <a:rPr lang="en-US" baseline="30000" dirty="0" smtClean="0"/>
              <a:t>3</a:t>
            </a:r>
            <a:endParaRPr lang="en-US" dirty="0"/>
          </a:p>
          <a:p>
            <a:r>
              <a:rPr lang="en-US" dirty="0" smtClean="0"/>
              <a:t>Switches modeled as </a:t>
            </a:r>
            <a:r>
              <a:rPr lang="en-US" dirty="0"/>
              <a:t>adjustable current </a:t>
            </a:r>
            <a:r>
              <a:rPr lang="en-US" dirty="0" smtClean="0"/>
              <a:t>sources</a:t>
            </a:r>
            <a:r>
              <a:rPr lang="en-US" baseline="30000" dirty="0" smtClean="0"/>
              <a:t>4</a:t>
            </a:r>
            <a:r>
              <a:rPr lang="en-US" dirty="0" smtClean="0"/>
              <a:t>: iterative process where switch with lowest adjusted current is open until radial configuration is achieved 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56388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/>
              <a:t>1 </a:t>
            </a:r>
            <a:r>
              <a:rPr lang="en-US" sz="1200" dirty="0" smtClean="0"/>
              <a:t>:</a:t>
            </a:r>
            <a:r>
              <a:rPr lang="en-US" sz="1200" dirty="0"/>
              <a:t> </a:t>
            </a:r>
            <a:r>
              <a:rPr lang="en-US" sz="1200" dirty="0" smtClean="0"/>
              <a:t>M. </a:t>
            </a:r>
            <a:r>
              <a:rPr lang="en-US" sz="1200" dirty="0" err="1" smtClean="0"/>
              <a:t>Baran</a:t>
            </a:r>
            <a:r>
              <a:rPr lang="en-US" sz="1200" dirty="0" smtClean="0"/>
              <a:t>, </a:t>
            </a:r>
            <a:r>
              <a:rPr lang="en-US" sz="1200" dirty="0"/>
              <a:t>F</a:t>
            </a:r>
            <a:r>
              <a:rPr lang="en-US" sz="1200" dirty="0" smtClean="0"/>
              <a:t>. Wu, </a:t>
            </a:r>
            <a:r>
              <a:rPr lang="en-US" sz="1200" dirty="0"/>
              <a:t>"Network reconfiguration in distribution systems for loss reduction and load balancing</a:t>
            </a:r>
            <a:r>
              <a:rPr lang="en-US" sz="1200" dirty="0" smtClean="0"/>
              <a:t>,"</a:t>
            </a:r>
            <a:r>
              <a:rPr lang="en-US" sz="1200" i="1" dirty="0" smtClean="0"/>
              <a:t> </a:t>
            </a:r>
            <a:r>
              <a:rPr lang="en-US" sz="1200" i="1" dirty="0"/>
              <a:t>IEEE </a:t>
            </a:r>
            <a:r>
              <a:rPr lang="en-US" sz="1200" i="1" dirty="0" smtClean="0"/>
              <a:t>Trans. Power </a:t>
            </a:r>
            <a:r>
              <a:rPr lang="en-US" sz="1200" i="1" dirty="0"/>
              <a:t>Delivery</a:t>
            </a:r>
            <a:r>
              <a:rPr lang="en-US" sz="1200" dirty="0" smtClean="0"/>
              <a:t>, 1989</a:t>
            </a:r>
          </a:p>
          <a:p>
            <a:r>
              <a:rPr lang="en-US" sz="1200" baseline="30000" dirty="0" smtClean="0"/>
              <a:t>2 </a:t>
            </a:r>
            <a:r>
              <a:rPr lang="en-US" sz="1200" dirty="0"/>
              <a:t>: </a:t>
            </a:r>
            <a:r>
              <a:rPr lang="en-US" sz="1200" dirty="0" smtClean="0"/>
              <a:t>Das</a:t>
            </a:r>
            <a:r>
              <a:rPr lang="en-US" sz="1200" dirty="0"/>
              <a:t>, D.; , "A fuzzy </a:t>
            </a:r>
            <a:r>
              <a:rPr lang="en-US" sz="1200" dirty="0" err="1"/>
              <a:t>multiobjective</a:t>
            </a:r>
            <a:r>
              <a:rPr lang="en-US" sz="1200" dirty="0"/>
              <a:t> approach for network reconfiguration of distribution systems," </a:t>
            </a:r>
            <a:r>
              <a:rPr lang="en-US" sz="1200" i="1" dirty="0"/>
              <a:t>IEEE </a:t>
            </a:r>
            <a:r>
              <a:rPr lang="en-US" sz="1200" i="1" dirty="0" smtClean="0"/>
              <a:t>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 smtClean="0"/>
              <a:t>Power Delivery,</a:t>
            </a:r>
            <a:r>
              <a:rPr lang="en-US" sz="1200" dirty="0" smtClean="0"/>
              <a:t> 2006</a:t>
            </a:r>
          </a:p>
          <a:p>
            <a:r>
              <a:rPr lang="en-US" sz="1200" baseline="30000" dirty="0" smtClean="0"/>
              <a:t>3 </a:t>
            </a:r>
            <a:r>
              <a:rPr lang="en-US" sz="1200" dirty="0"/>
              <a:t>: </a:t>
            </a:r>
            <a:r>
              <a:rPr lang="en-US" sz="1200" dirty="0" err="1" smtClean="0"/>
              <a:t>Ji-Pyng</a:t>
            </a:r>
            <a:r>
              <a:rPr lang="en-US" sz="1200" dirty="0" smtClean="0"/>
              <a:t> </a:t>
            </a:r>
            <a:r>
              <a:rPr lang="en-US" sz="1200" dirty="0" err="1" smtClean="0"/>
              <a:t>Chiou</a:t>
            </a:r>
            <a:r>
              <a:rPr lang="en-US" sz="1200" dirty="0" smtClean="0"/>
              <a:t>, </a:t>
            </a:r>
            <a:r>
              <a:rPr lang="en-US" sz="1200" dirty="0"/>
              <a:t>Chung-Fu </a:t>
            </a:r>
            <a:r>
              <a:rPr lang="en-US" sz="1200" dirty="0" smtClean="0"/>
              <a:t>Chang, </a:t>
            </a:r>
            <a:r>
              <a:rPr lang="en-US" sz="1200" dirty="0" err="1"/>
              <a:t>Ching-Tzong</a:t>
            </a:r>
            <a:r>
              <a:rPr lang="en-US" sz="1200" dirty="0"/>
              <a:t> </a:t>
            </a:r>
            <a:r>
              <a:rPr lang="en-US" sz="1200" dirty="0" smtClean="0"/>
              <a:t>Su </a:t>
            </a:r>
            <a:r>
              <a:rPr lang="en-US" sz="1200" dirty="0"/>
              <a:t>"Variable scaling hybrid differential evolution for solving network reconfiguration of distribution systems</a:t>
            </a:r>
            <a:r>
              <a:rPr lang="en-US" sz="1200" dirty="0" smtClean="0"/>
              <a:t>,"</a:t>
            </a:r>
            <a:r>
              <a:rPr lang="en-US" sz="1200" i="1" dirty="0" smtClean="0"/>
              <a:t> </a:t>
            </a:r>
            <a:r>
              <a:rPr lang="en-US" sz="1200" i="1" dirty="0"/>
              <a:t>IEEE </a:t>
            </a:r>
            <a:r>
              <a:rPr lang="en-US" sz="1200" i="1" dirty="0" smtClean="0"/>
              <a:t>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/>
              <a:t>Power Systems</a:t>
            </a:r>
            <a:r>
              <a:rPr lang="en-US" sz="1200" dirty="0" smtClean="0"/>
              <a:t>, 2005</a:t>
            </a:r>
          </a:p>
          <a:p>
            <a:r>
              <a:rPr lang="en-US" sz="1200" baseline="30000" dirty="0" smtClean="0"/>
              <a:t>4 </a:t>
            </a:r>
            <a:r>
              <a:rPr lang="en-US" sz="1200" dirty="0"/>
              <a:t>: </a:t>
            </a:r>
            <a:r>
              <a:rPr lang="en-US" sz="1200" dirty="0" smtClean="0"/>
              <a:t>D. </a:t>
            </a:r>
            <a:r>
              <a:rPr lang="en-US" sz="1200" dirty="0" err="1" smtClean="0"/>
              <a:t>Shirmohammadi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H</a:t>
            </a:r>
            <a:r>
              <a:rPr lang="en-US" sz="1200" dirty="0" smtClean="0"/>
              <a:t>. Hong, </a:t>
            </a:r>
            <a:r>
              <a:rPr lang="en-US" sz="1200" dirty="0"/>
              <a:t>"Reconfiguration of electric distribution networks for resistive line losses reduction," </a:t>
            </a:r>
            <a:r>
              <a:rPr lang="en-US" sz="1200" i="1" dirty="0" smtClean="0"/>
              <a:t>IEEE 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/>
              <a:t>Power Delivery</a:t>
            </a:r>
            <a:r>
              <a:rPr lang="en-US" sz="1200" i="1" dirty="0" smtClean="0"/>
              <a:t>,</a:t>
            </a:r>
            <a:r>
              <a:rPr lang="en-US" sz="1200" dirty="0" smtClean="0"/>
              <a:t> 1989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41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4: Switching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and Protective Devices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</a:p>
          <a:p>
            <a:r>
              <a:rPr lang="en-US" dirty="0" smtClean="0"/>
              <a:t>Circuit Breakers</a:t>
            </a:r>
          </a:p>
          <a:p>
            <a:r>
              <a:rPr lang="en-US" dirty="0" smtClean="0"/>
              <a:t>Fuses</a:t>
            </a:r>
            <a:endParaRPr lang="en-US" dirty="0"/>
          </a:p>
          <a:p>
            <a:r>
              <a:rPr lang="en-US" dirty="0"/>
              <a:t>Reclosers</a:t>
            </a:r>
          </a:p>
          <a:p>
            <a:r>
              <a:rPr lang="en-US" dirty="0"/>
              <a:t>Sectionalizers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Concluding Comments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143" y="1295400"/>
            <a:ext cx="8612457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1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2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3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4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1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4892387" y="1600200"/>
            <a:ext cx="355022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types: expulsion </a:t>
            </a:r>
            <a:r>
              <a:rPr lang="en-US" dirty="0"/>
              <a:t>and current limiting </a:t>
            </a:r>
            <a:r>
              <a:rPr lang="en-US" dirty="0" smtClean="0"/>
              <a:t>fuses</a:t>
            </a:r>
          </a:p>
          <a:p>
            <a:r>
              <a:rPr lang="en-US" dirty="0" smtClean="0"/>
              <a:t>“Expulsion </a:t>
            </a:r>
            <a:r>
              <a:rPr lang="en-US" dirty="0"/>
              <a:t>fuses use gas generation and exhaust to remove conducting particles </a:t>
            </a:r>
            <a:r>
              <a:rPr lang="en-US" dirty="0" smtClean="0"/>
              <a:t>from the </a:t>
            </a:r>
            <a:r>
              <a:rPr lang="en-US" dirty="0"/>
              <a:t>arc column and allow the fuse to interrupt current at current </a:t>
            </a:r>
            <a:r>
              <a:rPr lang="en-US" dirty="0" smtClean="0"/>
              <a:t>zero”</a:t>
            </a:r>
          </a:p>
          <a:p>
            <a:r>
              <a:rPr lang="en-US" dirty="0" smtClean="0"/>
              <a:t>“Current </a:t>
            </a:r>
            <a:r>
              <a:rPr lang="en-US" dirty="0"/>
              <a:t>limiting fuses reduce </a:t>
            </a:r>
            <a:r>
              <a:rPr lang="en-US" dirty="0" smtClean="0"/>
              <a:t>the magnitude </a:t>
            </a:r>
            <a:r>
              <a:rPr lang="en-US" dirty="0"/>
              <a:t>and duration of the fault current by introducing a high resistance into the </a:t>
            </a:r>
            <a:r>
              <a:rPr lang="en-US" dirty="0" smtClean="0"/>
              <a:t>circuit”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1061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4572000" cy="516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8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4478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Overcurrent relay and fuses are the oldest</a:t>
            </a:r>
            <a:r>
              <a:rPr lang="en-US" dirty="0"/>
              <a:t>, least expensive and </a:t>
            </a:r>
            <a:r>
              <a:rPr lang="en-US" dirty="0" smtClean="0"/>
              <a:t>simplest</a:t>
            </a:r>
          </a:p>
          <a:p>
            <a:r>
              <a:rPr lang="en-US" dirty="0" smtClean="0"/>
              <a:t>Overcurrent relay respond </a:t>
            </a:r>
            <a:r>
              <a:rPr lang="en-US" dirty="0"/>
              <a:t>to </a:t>
            </a:r>
            <a:r>
              <a:rPr lang="en-US" dirty="0" smtClean="0"/>
              <a:t>current signals </a:t>
            </a:r>
            <a:r>
              <a:rPr lang="en-US" dirty="0"/>
              <a:t>from </a:t>
            </a:r>
            <a:r>
              <a:rPr lang="en-US" dirty="0" smtClean="0"/>
              <a:t>sensors </a:t>
            </a:r>
            <a:r>
              <a:rPr lang="en-US" dirty="0"/>
              <a:t>and </a:t>
            </a:r>
            <a:r>
              <a:rPr lang="en-US" dirty="0" smtClean="0"/>
              <a:t>operate circuit breaker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5074670" cy="38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14800" y="5520194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Inverse time-current characteristic of relay according to IEEE standard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and power line used for real-time thermal rating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613546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/>
              <a:t>1</a:t>
            </a:r>
            <a:r>
              <a:rPr lang="en-US" sz="1200" dirty="0" smtClean="0"/>
              <a:t>: "IEEE </a:t>
            </a:r>
            <a:r>
              <a:rPr lang="en-US" sz="1200" dirty="0"/>
              <a:t>standard inverse-time characteristic equations for overcurrent relays," IEEE </a:t>
            </a:r>
            <a:r>
              <a:rPr lang="en-US" sz="1200" dirty="0" smtClean="0"/>
              <a:t>Trans. </a:t>
            </a:r>
            <a:r>
              <a:rPr lang="en-US" sz="1200" dirty="0"/>
              <a:t>on Power Delivery, </a:t>
            </a:r>
            <a:r>
              <a:rPr lang="en-US" sz="1200" dirty="0" smtClean="0"/>
              <a:t>Jul </a:t>
            </a:r>
            <a:r>
              <a:rPr lang="en-US" sz="1200" dirty="0"/>
              <a:t>1999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2: </a:t>
            </a:r>
            <a:r>
              <a:rPr lang="en-US" sz="1200" dirty="0"/>
              <a:t>M.W. Davis, "A new thermal rating approach: The real time thermal rating system for strategic overhead conductor transmission lines - Part I," IEEE Trans. on Power Apparatus and Systems, May 1977</a:t>
            </a:r>
          </a:p>
          <a:p>
            <a:pPr lvl="0"/>
            <a:endParaRPr lang="en-US" sz="12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351968"/>
              </p:ext>
            </p:extLst>
          </p:nvPr>
        </p:nvGraphicFramePr>
        <p:xfrm>
          <a:off x="990600" y="3886200"/>
          <a:ext cx="211357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4" imgW="1511300" imgH="431800" progId="Equation.DSMT4">
                  <p:embed/>
                </p:oleObj>
              </mc:Choice>
              <mc:Fallback>
                <p:oleObj name="Equation" r:id="rId4" imgW="15113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2113577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674063"/>
            <a:ext cx="3581400" cy="11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71796" y="5788223"/>
            <a:ext cx="1508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(Extracted from </a:t>
            </a:r>
            <a:r>
              <a:rPr lang="en-US" sz="1400" baseline="30000" dirty="0" smtClean="0"/>
              <a:t>1</a:t>
            </a:r>
            <a:r>
              <a:rPr lang="en-US" sz="14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10361</TotalTime>
  <Words>2072</Words>
  <Application>Microsoft Office PowerPoint</Application>
  <PresentationFormat>On-screen Show (4:3)</PresentationFormat>
  <Paragraphs>250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1_Office Theme</vt:lpstr>
      <vt:lpstr>MathType 6.0 Equation</vt:lpstr>
      <vt:lpstr>Substation and Distribution Automation</vt:lpstr>
      <vt:lpstr>Module 9 Overview</vt:lpstr>
      <vt:lpstr>Part 1: Switching and Protective Devices</vt:lpstr>
      <vt:lpstr>Switching and Protective Devices</vt:lpstr>
      <vt:lpstr>Fuses</vt:lpstr>
      <vt:lpstr>Fuses (2)</vt:lpstr>
      <vt:lpstr>Overcurrent relays</vt:lpstr>
      <vt:lpstr>Switches</vt:lpstr>
      <vt:lpstr>Switches</vt:lpstr>
      <vt:lpstr>Circuit Breakers</vt:lpstr>
      <vt:lpstr>Circuit Breakers (Continued)</vt:lpstr>
      <vt:lpstr>Reclosers</vt:lpstr>
      <vt:lpstr>Reclosers (Continued)</vt:lpstr>
      <vt:lpstr>Reclosers</vt:lpstr>
      <vt:lpstr>Sectionalizers</vt:lpstr>
      <vt:lpstr>Part 2: Protection Schemes</vt:lpstr>
      <vt:lpstr>Overcurrent schemes</vt:lpstr>
      <vt:lpstr>Coordination of protection schemes</vt:lpstr>
      <vt:lpstr>Coordination schemes in radial network (1)</vt:lpstr>
      <vt:lpstr>Coordination of in radial network (2)</vt:lpstr>
      <vt:lpstr>Coordination schemes in radial network (3)</vt:lpstr>
      <vt:lpstr>Coordination schemes in radial network (4)</vt:lpstr>
      <vt:lpstr>Coordination schemes in radial network (4)</vt:lpstr>
      <vt:lpstr>Voltage scheme</vt:lpstr>
      <vt:lpstr>Overcurrent protection schemes</vt:lpstr>
      <vt:lpstr>Bus Differential</vt:lpstr>
      <vt:lpstr>Transformer Differential</vt:lpstr>
      <vt:lpstr>Coordination of recloser and large transformer</vt:lpstr>
      <vt:lpstr>Zone Protection</vt:lpstr>
      <vt:lpstr>Loop scheme</vt:lpstr>
      <vt:lpstr>Protection coordination in meshed circuits</vt:lpstr>
      <vt:lpstr>Directional overcurrent relays</vt:lpstr>
      <vt:lpstr>Protection schemes for bidirectional power flow</vt:lpstr>
      <vt:lpstr>Protection schemes with distributed resources</vt:lpstr>
      <vt:lpstr>Part 3: Reconfiguration</vt:lpstr>
      <vt:lpstr>Radial reconfiguration problem</vt:lpstr>
      <vt:lpstr>Solution of reconfiguration problem</vt:lpstr>
      <vt:lpstr>Part 4: Switching Examples</vt:lpstr>
      <vt:lpstr>Example Scenario 1</vt:lpstr>
      <vt:lpstr>Example Scenario 2</vt:lpstr>
      <vt:lpstr>Example Scenario 3</vt:lpstr>
      <vt:lpstr>Example Scenario 4</vt:lpstr>
      <vt:lpstr>Example Scenario Solutions</vt:lpstr>
      <vt:lpstr>Module 9 Concluding Comments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Kevin Schneider; Staff</dc:creator>
  <cp:lastModifiedBy>Marcelo A Elizondo</cp:lastModifiedBy>
  <cp:revision>84</cp:revision>
  <dcterms:created xsi:type="dcterms:W3CDTF">2011-09-15T16:25:35Z</dcterms:created>
  <dcterms:modified xsi:type="dcterms:W3CDTF">2011-12-23T00:42:13Z</dcterms:modified>
</cp:coreProperties>
</file>