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50" r:id="rId3"/>
    <p:sldId id="270" r:id="rId4"/>
    <p:sldId id="297" r:id="rId5"/>
    <p:sldId id="272" r:id="rId6"/>
    <p:sldId id="271" r:id="rId7"/>
    <p:sldId id="322" r:id="rId8"/>
    <p:sldId id="273" r:id="rId9"/>
    <p:sldId id="286" r:id="rId10"/>
    <p:sldId id="320" r:id="rId11"/>
    <p:sldId id="323" r:id="rId12"/>
    <p:sldId id="335" r:id="rId13"/>
    <p:sldId id="336" r:id="rId14"/>
    <p:sldId id="337" r:id="rId15"/>
    <p:sldId id="351" r:id="rId16"/>
    <p:sldId id="338" r:id="rId17"/>
    <p:sldId id="352" r:id="rId18"/>
    <p:sldId id="339" r:id="rId19"/>
    <p:sldId id="355" r:id="rId20"/>
    <p:sldId id="354" r:id="rId21"/>
    <p:sldId id="340" r:id="rId22"/>
    <p:sldId id="341" r:id="rId23"/>
    <p:sldId id="344" r:id="rId24"/>
    <p:sldId id="345" r:id="rId25"/>
    <p:sldId id="348" r:id="rId26"/>
    <p:sldId id="346" r:id="rId27"/>
    <p:sldId id="347" r:id="rId28"/>
    <p:sldId id="342" r:id="rId29"/>
    <p:sldId id="343" r:id="rId30"/>
    <p:sldId id="324" r:id="rId31"/>
    <p:sldId id="261" r:id="rId32"/>
    <p:sldId id="328" r:id="rId33"/>
    <p:sldId id="330" r:id="rId34"/>
    <p:sldId id="329" r:id="rId35"/>
    <p:sldId id="34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9" d="100"/>
          <a:sy n="109" d="100"/>
        </p:scale>
        <p:origin x="-95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12/1/2011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E7BD-BA7F-4B81-A129-70E95F6DF237}" type="datetime1">
              <a:rPr lang="en-US" smtClean="0"/>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90F24-4C39-4969-AF25-1239CA7FF3DE}" type="datetime1">
              <a:rPr lang="en-US" smtClean="0"/>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E4A9B-9920-4234-AEB4-5607845725C0}" type="datetime1">
              <a:rPr lang="en-US" smtClean="0"/>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B4F7BD-B02C-4562-9C64-672E469C9760}" type="datetime1">
              <a:rPr lang="en-US" smtClean="0"/>
              <a:t>12/1/2011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D7124-CB27-4A90-BE7A-D1E0ABDB04C5}" type="datetime1">
              <a:rPr lang="en-US" smtClean="0"/>
              <a:t>12/1/2011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669D2-688D-4573-B135-CCF7B5BC920F}" type="datetime1">
              <a:rPr lang="en-US" smtClean="0"/>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FD320-1AEF-4D74-B2A0-E24E0249BEC1}" type="datetime1">
              <a:rPr lang="en-US" smtClean="0"/>
              <a:t>12/1/2011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B15CDF8-705B-4637-AE33-67119B125F3D}" type="datetime1">
              <a:rPr lang="en-US" smtClean="0"/>
              <a:t>12/1/2011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3399-1807-4B55-9AC1-576C7016240D}" type="datetime1">
              <a:rPr lang="en-US" smtClean="0"/>
              <a:t>12/1/2011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B4BFE-5A26-46CE-87FE-B0B3FFEF3620}" type="datetime1">
              <a:rPr lang="en-US" smtClean="0"/>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22AA-CF2D-439D-80CB-DD01E7ACDE11}" type="datetime1">
              <a:rPr lang="en-US" smtClean="0"/>
              <a:t>12/1/2011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129FE10-ACD9-430D-B7E5-C58C92EFD52A}" type="datetime1">
              <a:rPr lang="en-US" smtClean="0"/>
              <a:t>12/1/2011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numerous Volt-VAR optimization options commercially available:</a:t>
            </a:r>
          </a:p>
          <a:p>
            <a:pPr lvl="1"/>
            <a:r>
              <a:rPr lang="en-US" dirty="0" smtClean="0"/>
              <a:t>General Electric: Coordinated Volt-VAR Control</a:t>
            </a:r>
          </a:p>
          <a:p>
            <a:pPr lvl="1"/>
            <a:r>
              <a:rPr lang="en-US" dirty="0" smtClean="0"/>
              <a:t>Cooper: Integrated Volt VAR Control</a:t>
            </a:r>
          </a:p>
          <a:p>
            <a:pPr lvl="1"/>
            <a:r>
              <a:rPr lang="en-US" dirty="0" smtClean="0"/>
              <a:t>ABB: Volt VAR Optimization</a:t>
            </a:r>
          </a:p>
          <a:p>
            <a:pPr lvl="1"/>
            <a:r>
              <a:rPr lang="en-US" dirty="0" smtClean="0"/>
              <a:t>PCS UtiliData: AdaptiVolt</a:t>
            </a:r>
          </a:p>
          <a:p>
            <a:pPr lvl="1"/>
            <a:endParaRPr lang="en-US" dirty="0" smtClean="0"/>
          </a:p>
          <a:p>
            <a:r>
              <a:rPr lang="en-US" dirty="0" smtClean="0"/>
              <a:t>The capabilities and cost of these commercially available products varies.</a:t>
            </a:r>
          </a:p>
          <a:p>
            <a:pPr lvl="1"/>
            <a:endParaRPr lang="en-US" dirty="0" smtClean="0"/>
          </a:p>
          <a:p>
            <a:r>
              <a:rPr lang="en-US" dirty="0" smtClean="0"/>
              <a:t>There are also numerous academic papers on the topic.  We will examine the following method:</a:t>
            </a:r>
          </a:p>
          <a:p>
            <a:pPr lvl="1">
              <a:buNone/>
            </a:pPr>
            <a:r>
              <a:rPr lang="en-US" dirty="0" smtClean="0"/>
              <a:t>   “V. </a:t>
            </a:r>
            <a:r>
              <a:rPr lang="en-US" dirty="0" err="1" smtClean="0"/>
              <a:t>Borozan</a:t>
            </a:r>
            <a:r>
              <a:rPr lang="en-US" dirty="0" smtClean="0"/>
              <a:t>, M. </a:t>
            </a:r>
            <a:r>
              <a:rPr lang="en-US" dirty="0" err="1" smtClean="0"/>
              <a:t>Baran</a:t>
            </a:r>
            <a:r>
              <a:rPr lang="en-US" dirty="0" smtClean="0"/>
              <a:t>, and D. </a:t>
            </a:r>
            <a:r>
              <a:rPr lang="en-US" dirty="0" err="1" smtClean="0"/>
              <a:t>Novosel</a:t>
            </a:r>
            <a:r>
              <a:rPr lang="en-US" dirty="0" smtClean="0"/>
              <a:t>, “Integrated Volt/VAR Control in Distribution Systems”, </a:t>
            </a:r>
            <a:r>
              <a:rPr lang="en-US" i="1" dirty="0" smtClean="0"/>
              <a:t>IEEE PES Winter Meeting</a:t>
            </a:r>
            <a:r>
              <a:rPr lang="en-US" dirty="0" smtClean="0"/>
              <a:t>, 2001.”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Borozan, Baran, and Novosel Implementation</a:t>
            </a:r>
          </a:p>
        </p:txBody>
      </p:sp>
      <p:sp>
        <p:nvSpPr>
          <p:cNvPr id="3" name="Content Placeholder 2"/>
          <p:cNvSpPr>
            <a:spLocks noGrp="1"/>
          </p:cNvSpPr>
          <p:nvPr>
            <p:ph idx="1"/>
          </p:nvPr>
        </p:nvSpPr>
        <p:spPr/>
        <p:txBody>
          <a:bodyPr>
            <a:normAutofit/>
          </a:bodyPr>
          <a:lstStyle/>
          <a:p>
            <a:r>
              <a:rPr lang="en-US" dirty="0" smtClean="0"/>
              <a:t>Simple control scheme</a:t>
            </a:r>
          </a:p>
          <a:p>
            <a:r>
              <a:rPr lang="en-US" dirty="0" smtClean="0"/>
              <a:t>Works for radial feeders</a:t>
            </a:r>
          </a:p>
          <a:p>
            <a:pPr lvl="1"/>
            <a:r>
              <a:rPr lang="en-US" dirty="0" smtClean="0"/>
              <a:t>No “cross branch” optimization – each “regulator branch” handled independently</a:t>
            </a:r>
          </a:p>
          <a:p>
            <a:pPr lvl="1"/>
            <a:r>
              <a:rPr lang="en-US" dirty="0" smtClean="0"/>
              <a:t>No downstream coordination – branches with multiple regulators may have voltage violations while things move</a:t>
            </a:r>
          </a:p>
          <a:p>
            <a:pPr lvl="1"/>
            <a:r>
              <a:rPr lang="en-US" dirty="0" smtClean="0"/>
              <a:t>Assumes no reverse energy power flow</a:t>
            </a:r>
          </a:p>
          <a:p>
            <a:r>
              <a:rPr lang="en-US" dirty="0" smtClean="0"/>
              <a:t>Two-stage process</a:t>
            </a:r>
          </a:p>
          <a:p>
            <a:pPr lvl="1"/>
            <a:r>
              <a:rPr lang="en-US" dirty="0" smtClean="0"/>
              <a:t>Primary goal: optimize voltage – move the voltage to a desired set point</a:t>
            </a:r>
          </a:p>
          <a:p>
            <a:pPr lvl="1"/>
            <a:r>
              <a:rPr lang="en-US" dirty="0" smtClean="0"/>
              <a:t>Secondary goal: optimize reactive power – switch capacitors to maintain power factor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2139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Implementation Cont.</a:t>
            </a:r>
            <a:endParaRPr lang="en-US" dirty="0"/>
          </a:p>
        </p:txBody>
      </p:sp>
      <p:sp>
        <p:nvSpPr>
          <p:cNvPr id="3" name="Content Placeholder 2"/>
          <p:cNvSpPr>
            <a:spLocks noGrp="1"/>
          </p:cNvSpPr>
          <p:nvPr>
            <p:ph idx="1"/>
          </p:nvPr>
        </p:nvSpPr>
        <p:spPr/>
        <p:txBody>
          <a:bodyPr>
            <a:normAutofit/>
          </a:bodyPr>
          <a:lstStyle/>
          <a:p>
            <a:r>
              <a:rPr lang="en-US" dirty="0" smtClean="0"/>
              <a:t>Stage 1: Voltage Optimization Objectives</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endParaRPr lang="en-US" dirty="0" smtClean="0"/>
          </a:p>
          <a:p>
            <a:r>
              <a:rPr lang="en-US" dirty="0" smtClean="0"/>
              <a:t>Stage 2: Reactive Power Optimization Objectives</a:t>
            </a:r>
            <a:endParaRPr lang="en-US" dirty="0"/>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8312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400050" lvl="1" indent="0">
              <a:buNone/>
            </a:pPr>
            <a:r>
              <a:rPr lang="en-US" i="1" dirty="0" smtClean="0"/>
              <a:t>	minimum voltage</a:t>
            </a:r>
            <a:r>
              <a:rPr lang="en-US" dirty="0" smtClean="0"/>
              <a:t> (</a:t>
            </a:r>
            <a:r>
              <a:rPr lang="en-US" i="1" dirty="0" err="1" smtClean="0"/>
              <a:t>V</a:t>
            </a:r>
            <a:r>
              <a:rPr lang="en-US" i="1" baseline="-25000" dirty="0" err="1" smtClean="0"/>
              <a:t>min</a:t>
            </a:r>
            <a:r>
              <a:rPr lang="en-US" dirty="0" smtClean="0"/>
              <a:t>) is the lowest voltage measured associated 	with that regulator.  It could be the load side of the regulator 	(</a:t>
            </a:r>
            <a:r>
              <a:rPr lang="en-US" i="1" dirty="0" smtClean="0"/>
              <a:t>regulator load-side voltage </a:t>
            </a:r>
            <a:r>
              <a:rPr lang="en-US" dirty="0" smtClean="0"/>
              <a:t>(</a:t>
            </a:r>
            <a:r>
              <a:rPr lang="en-US" i="1" dirty="0" err="1" smtClean="0"/>
              <a:t>V</a:t>
            </a:r>
            <a:r>
              <a:rPr lang="en-US" i="1" baseline="-25000" dirty="0" err="1" smtClean="0"/>
              <a:t>reg_load</a:t>
            </a:r>
            <a:r>
              <a:rPr lang="en-US" dirty="0" smtClean="0"/>
              <a:t>)) or an end-of-line measurement 	(</a:t>
            </a:r>
            <a:r>
              <a:rPr lang="en-US" i="1" dirty="0" smtClean="0"/>
              <a:t>V</a:t>
            </a:r>
            <a:r>
              <a:rPr lang="en-US" i="1" baseline="-25000" dirty="0" smtClean="0"/>
              <a:t>EOL</a:t>
            </a:r>
            <a:r>
              <a:rPr lang="en-US" dirty="0" smtClean="0"/>
              <a:t>).</a:t>
            </a:r>
            <a:endParaRPr lang="en-US" i="1" dirty="0" smtClean="0"/>
          </a:p>
          <a:p>
            <a:pPr marL="514350" indent="-514350">
              <a:buFont typeface="+mj-lt"/>
              <a:buAutoNum type="arabicPeriod"/>
            </a:pPr>
            <a:r>
              <a:rPr lang="en-US" dirty="0" smtClean="0"/>
              <a:t>Compute </a:t>
            </a:r>
            <a:r>
              <a:rPr lang="en-US" i="1" dirty="0" smtClean="0"/>
              <a:t>voltage drop </a:t>
            </a:r>
            <a:r>
              <a:rPr lang="en-US" dirty="0" smtClean="0"/>
              <a:t>(</a:t>
            </a:r>
            <a:r>
              <a:rPr lang="en-US" i="1" dirty="0" err="1" smtClean="0"/>
              <a:t>V</a:t>
            </a:r>
            <a:r>
              <a:rPr lang="en-US" i="1" baseline="-25000" dirty="0" err="1" smtClean="0"/>
              <a:t>drop</a:t>
            </a:r>
            <a:r>
              <a:rPr lang="en-US" dirty="0" smtClean="0"/>
              <a:t>) between regulator and </a:t>
            </a:r>
            <a:r>
              <a:rPr lang="en-US" i="1" dirty="0" smtClean="0"/>
              <a:t>minimum voltage</a:t>
            </a:r>
          </a:p>
          <a:p>
            <a:pPr marL="514350" indent="-514350">
              <a:buFont typeface="+mj-lt"/>
              <a:buAutoNum type="arabicPeriod"/>
            </a:pPr>
            <a:endParaRPr lang="en-US" i="1" dirty="0" smtClean="0"/>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 </a:t>
            </a:r>
            <a:r>
              <a:rPr lang="en-US" dirty="0" smtClean="0"/>
              <a:t>(</a:t>
            </a:r>
            <a:r>
              <a:rPr lang="en-US" i="1" dirty="0" err="1" smtClean="0"/>
              <a:t>V</a:t>
            </a:r>
            <a:r>
              <a:rPr lang="en-US" i="1" baseline="-25000" dirty="0" err="1" smtClean="0"/>
              <a:t>des</a:t>
            </a:r>
            <a:r>
              <a:rPr lang="en-US" dirty="0" smtClean="0"/>
              <a:t>) to obtain </a:t>
            </a:r>
            <a:r>
              <a:rPr lang="en-US" i="1" dirty="0" smtClean="0"/>
              <a:t>corrected desired voltage </a:t>
            </a:r>
            <a:r>
              <a:rPr lang="en-US" dirty="0" smtClean="0"/>
              <a:t>(</a:t>
            </a:r>
            <a:r>
              <a:rPr lang="en-US" i="1" dirty="0" err="1" smtClean="0"/>
              <a:t>V</a:t>
            </a:r>
            <a:r>
              <a:rPr lang="en-US" i="1" baseline="-25000" dirty="0" err="1" smtClean="0"/>
              <a:t>corr_des</a:t>
            </a:r>
            <a:r>
              <a:rPr lang="en-US" dirty="0" smtClean="0"/>
              <a:t>)</a:t>
            </a:r>
            <a:endParaRPr lang="en-US" dirty="0"/>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72306981"/>
              </p:ext>
            </p:extLst>
          </p:nvPr>
        </p:nvGraphicFramePr>
        <p:xfrm>
          <a:off x="1066800" y="4459224"/>
          <a:ext cx="2598821" cy="493776"/>
        </p:xfrm>
        <a:graphic>
          <a:graphicData uri="http://schemas.openxmlformats.org/presentationml/2006/ole">
            <mc:AlternateContent xmlns:mc="http://schemas.openxmlformats.org/markup-compatibility/2006">
              <mc:Choice xmlns:v="urn:schemas-microsoft-com:vml" Requires="v">
                <p:oleObj spid="_x0000_s1053" name="Equation" r:id="rId3" imgW="1269720" imgH="241200" progId="Equation.3">
                  <p:embed/>
                </p:oleObj>
              </mc:Choice>
              <mc:Fallback>
                <p:oleObj name="Equation" r:id="rId3" imgW="1269720" imgH="241200" progId="Equation.3">
                  <p:embed/>
                  <p:pic>
                    <p:nvPicPr>
                      <p:cNvPr id="0" name=""/>
                      <p:cNvPicPr/>
                      <p:nvPr/>
                    </p:nvPicPr>
                    <p:blipFill>
                      <a:blip r:embed="rId4"/>
                      <a:stretch>
                        <a:fillRect/>
                      </a:stretch>
                    </p:blipFill>
                    <p:spPr>
                      <a:xfrm>
                        <a:off x="1066800" y="4459224"/>
                        <a:ext cx="2598821" cy="49377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43908936"/>
              </p:ext>
            </p:extLst>
          </p:nvPr>
        </p:nvGraphicFramePr>
        <p:xfrm>
          <a:off x="1066800" y="5753940"/>
          <a:ext cx="2551266" cy="494460"/>
        </p:xfrm>
        <a:graphic>
          <a:graphicData uri="http://schemas.openxmlformats.org/presentationml/2006/ole">
            <mc:AlternateContent xmlns:mc="http://schemas.openxmlformats.org/markup-compatibility/2006">
              <mc:Choice xmlns:v="urn:schemas-microsoft-com:vml" Requires="v">
                <p:oleObj spid="_x0000_s1054" name="Equation" r:id="rId5" imgW="1244520" imgH="241200" progId="Equation.3">
                  <p:embed/>
                </p:oleObj>
              </mc:Choice>
              <mc:Fallback>
                <p:oleObj name="Equation" r:id="rId5" imgW="1244520" imgH="241200" progId="Equation.3">
                  <p:embed/>
                  <p:pic>
                    <p:nvPicPr>
                      <p:cNvPr id="0" name=""/>
                      <p:cNvPicPr/>
                      <p:nvPr/>
                    </p:nvPicPr>
                    <p:blipFill>
                      <a:blip r:embed="rId6"/>
                      <a:stretch>
                        <a:fillRect/>
                      </a:stretch>
                    </p:blipFill>
                    <p:spPr>
                      <a:xfrm>
                        <a:off x="1066800" y="5753940"/>
                        <a:ext cx="2551266" cy="494460"/>
                      </a:xfrm>
                      <a:prstGeom prst="rect">
                        <a:avLst/>
                      </a:prstGeom>
                    </p:spPr>
                  </p:pic>
                </p:oleObj>
              </mc:Fallback>
            </mc:AlternateContent>
          </a:graphicData>
        </a:graphic>
      </p:graphicFrame>
    </p:spTree>
    <p:extLst>
      <p:ext uri="{BB962C8B-B14F-4D97-AF65-F5344CB8AC3E}">
        <p14:creationId xmlns:p14="http://schemas.microsoft.com/office/powerpoint/2010/main" val="3393616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4"/>
            </a:pPr>
            <a:r>
              <a:rPr lang="en-US" dirty="0" smtClean="0"/>
              <a:t>Ensure </a:t>
            </a:r>
            <a:r>
              <a:rPr lang="en-US" i="1" dirty="0" smtClean="0"/>
              <a:t>corrected desired voltage</a:t>
            </a:r>
            <a:r>
              <a:rPr lang="en-US" dirty="0" smtClean="0"/>
              <a:t> does not exceed the minimum or maximum ratings of the system (</a:t>
            </a:r>
            <a:r>
              <a:rPr lang="en-US" i="1" dirty="0" err="1" smtClean="0"/>
              <a:t>V</a:t>
            </a:r>
            <a:r>
              <a:rPr lang="en-US" i="1" baseline="-25000" dirty="0" err="1" smtClean="0"/>
              <a:t>sys_min</a:t>
            </a:r>
            <a:r>
              <a:rPr lang="en-US" dirty="0" smtClean="0"/>
              <a:t> or </a:t>
            </a:r>
            <a:r>
              <a:rPr lang="en-US" i="1" dirty="0" err="1" smtClean="0"/>
              <a:t>V</a:t>
            </a:r>
            <a:r>
              <a:rPr lang="en-US" i="1" baseline="-25000" dirty="0" err="1" smtClean="0"/>
              <a:t>sys_max</a:t>
            </a:r>
            <a:r>
              <a:rPr lang="en-US" dirty="0" smtClean="0"/>
              <a:t>)</a:t>
            </a:r>
          </a:p>
          <a:p>
            <a:pPr marL="514350" indent="-514350">
              <a:buFont typeface="+mj-lt"/>
              <a:buAutoNum type="arabicPeriod" startAt="4"/>
            </a:pPr>
            <a:endParaRPr lang="en-US" dirty="0" smtClean="0"/>
          </a:p>
          <a:p>
            <a:pPr marL="514350" indent="-514350">
              <a:buFont typeface="+mj-lt"/>
              <a:buAutoNum type="arabicPeriod" startAt="5"/>
            </a:pPr>
            <a:r>
              <a:rPr lang="en-US" dirty="0"/>
              <a:t>Determine if in high-loading or low-loading </a:t>
            </a:r>
            <a:r>
              <a:rPr lang="en-US" i="1" dirty="0" err="1"/>
              <a:t>deadband</a:t>
            </a:r>
            <a:r>
              <a:rPr lang="en-US" dirty="0"/>
              <a:t> </a:t>
            </a:r>
            <a:r>
              <a:rPr lang="en-US" dirty="0" smtClean="0"/>
              <a:t>(</a:t>
            </a:r>
            <a:r>
              <a:rPr lang="en-US" i="1" dirty="0" err="1" smtClean="0"/>
              <a:t>V</a:t>
            </a:r>
            <a:r>
              <a:rPr lang="en-US" i="1" baseline="-25000" dirty="0" err="1" smtClean="0"/>
              <a:t>deadband</a:t>
            </a:r>
            <a:r>
              <a:rPr lang="en-US" dirty="0" smtClean="0"/>
              <a:t>) conditions </a:t>
            </a:r>
            <a:r>
              <a:rPr lang="en-US" dirty="0"/>
              <a:t>by examining </a:t>
            </a:r>
            <a:r>
              <a:rPr lang="en-US" i="1" dirty="0"/>
              <a:t>voltage </a:t>
            </a:r>
            <a:r>
              <a:rPr lang="en-US" i="1" dirty="0" smtClean="0"/>
              <a:t>drop</a:t>
            </a:r>
          </a:p>
          <a:p>
            <a:pPr marL="400050" lvl="1" indent="0">
              <a:buNone/>
            </a:pPr>
            <a:r>
              <a:rPr lang="en-US" dirty="0" smtClean="0"/>
              <a:t>	Tap-changing conditions can be determined based on a high or low 	load voltage drop condition</a:t>
            </a:r>
          </a:p>
          <a:p>
            <a:pPr marL="400050" lvl="1" indent="0">
              <a:buNone/>
            </a:pPr>
            <a:r>
              <a:rPr lang="en-US" dirty="0"/>
              <a:t>	</a:t>
            </a:r>
            <a:r>
              <a:rPr lang="en-US" dirty="0" smtClean="0"/>
              <a:t>Under high loading, the voltage may want to be constrained more</a:t>
            </a:r>
          </a:p>
          <a:p>
            <a:pPr marL="400050" lvl="1" indent="0">
              <a:buNone/>
            </a:pPr>
            <a:r>
              <a:rPr lang="en-US" dirty="0"/>
              <a:t>	</a:t>
            </a:r>
            <a:r>
              <a:rPr lang="en-US" dirty="0" smtClean="0"/>
              <a:t>e.g., a high loading condition may have:</a:t>
            </a:r>
          </a:p>
          <a:p>
            <a:pPr marL="400050" lvl="1" indent="0">
              <a:buNone/>
            </a:pPr>
            <a:r>
              <a:rPr lang="en-US" dirty="0"/>
              <a:t>	</a:t>
            </a:r>
            <a:r>
              <a:rPr lang="en-US" dirty="0" smtClean="0"/>
              <a:t>        a low loading may have:</a:t>
            </a:r>
          </a:p>
          <a:p>
            <a:pPr marL="400050" lvl="1" indent="0">
              <a:buNone/>
            </a:pPr>
            <a:r>
              <a:rPr lang="en-US" dirty="0" smtClean="0"/>
              <a:t>	</a:t>
            </a:r>
            <a:r>
              <a:rPr lang="en-US" i="1" dirty="0" err="1" smtClean="0"/>
              <a:t>V</a:t>
            </a:r>
            <a:r>
              <a:rPr lang="en-US" i="1" baseline="-25000" dirty="0" err="1" smtClean="0"/>
              <a:t>tap</a:t>
            </a:r>
            <a:r>
              <a:rPr lang="en-US" dirty="0" smtClean="0"/>
              <a:t> is the ideal voltage change associated with a tap change on the 	regulator</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63724450"/>
              </p:ext>
            </p:extLst>
          </p:nvPr>
        </p:nvGraphicFramePr>
        <p:xfrm>
          <a:off x="1069848" y="2667000"/>
          <a:ext cx="3306240" cy="494460"/>
        </p:xfrm>
        <a:graphic>
          <a:graphicData uri="http://schemas.openxmlformats.org/presentationml/2006/ole">
            <mc:AlternateContent xmlns:mc="http://schemas.openxmlformats.org/markup-compatibility/2006">
              <mc:Choice xmlns:v="urn:schemas-microsoft-com:vml" Requires="v">
                <p:oleObj spid="_x0000_s2091" name="Equation" r:id="rId3" imgW="1612800" imgH="241200" progId="Equation.3">
                  <p:embed/>
                </p:oleObj>
              </mc:Choice>
              <mc:Fallback>
                <p:oleObj name="Equation" r:id="rId3" imgW="1612800" imgH="241200" progId="Equation.3">
                  <p:embed/>
                  <p:pic>
                    <p:nvPicPr>
                      <p:cNvPr id="0" name=""/>
                      <p:cNvPicPr/>
                      <p:nvPr/>
                    </p:nvPicPr>
                    <p:blipFill>
                      <a:blip r:embed="rId4"/>
                      <a:stretch>
                        <a:fillRect/>
                      </a:stretch>
                    </p:blipFill>
                    <p:spPr>
                      <a:xfrm>
                        <a:off x="1069848" y="2667000"/>
                        <a:ext cx="3306240" cy="4944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57418474"/>
              </p:ext>
            </p:extLst>
          </p:nvPr>
        </p:nvGraphicFramePr>
        <p:xfrm>
          <a:off x="5538654" y="4724400"/>
          <a:ext cx="1822450" cy="403225"/>
        </p:xfrm>
        <a:graphic>
          <a:graphicData uri="http://schemas.openxmlformats.org/presentationml/2006/ole">
            <mc:AlternateContent xmlns:mc="http://schemas.openxmlformats.org/markup-compatibility/2006">
              <mc:Choice xmlns:v="urn:schemas-microsoft-com:vml" Requires="v">
                <p:oleObj spid="_x0000_s2092" name="Equation" r:id="rId5" imgW="1091880" imgH="241200" progId="Equation.3">
                  <p:embed/>
                </p:oleObj>
              </mc:Choice>
              <mc:Fallback>
                <p:oleObj name="Equation" r:id="rId5" imgW="1091880" imgH="241200" progId="Equation.3">
                  <p:embed/>
                  <p:pic>
                    <p:nvPicPr>
                      <p:cNvPr id="0" name=""/>
                      <p:cNvPicPr/>
                      <p:nvPr/>
                    </p:nvPicPr>
                    <p:blipFill>
                      <a:blip r:embed="rId6"/>
                      <a:stretch>
                        <a:fillRect/>
                      </a:stretch>
                    </p:blipFill>
                    <p:spPr>
                      <a:xfrm>
                        <a:off x="5538654" y="4724400"/>
                        <a:ext cx="1822450" cy="4032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46580045"/>
              </p:ext>
            </p:extLst>
          </p:nvPr>
        </p:nvGraphicFramePr>
        <p:xfrm>
          <a:off x="4468813" y="5064125"/>
          <a:ext cx="1820862" cy="401638"/>
        </p:xfrm>
        <a:graphic>
          <a:graphicData uri="http://schemas.openxmlformats.org/presentationml/2006/ole">
            <mc:AlternateContent xmlns:mc="http://schemas.openxmlformats.org/markup-compatibility/2006">
              <mc:Choice xmlns:v="urn:schemas-microsoft-com:vml" Requires="v">
                <p:oleObj spid="_x0000_s2093" name="Equation" r:id="rId7" imgW="1091880" imgH="241200" progId="Equation.3">
                  <p:embed/>
                </p:oleObj>
              </mc:Choice>
              <mc:Fallback>
                <p:oleObj name="Equation" r:id="rId7" imgW="1091880" imgH="241200" progId="Equation.3">
                  <p:embed/>
                  <p:pic>
                    <p:nvPicPr>
                      <p:cNvPr id="0" name="Object 5"/>
                      <p:cNvPicPr>
                        <a:picLocks noChangeAspect="1" noChangeArrowheads="1"/>
                      </p:cNvPicPr>
                      <p:nvPr/>
                    </p:nvPicPr>
                    <p:blipFill>
                      <a:blip r:embed="rId8"/>
                      <a:srcRect/>
                      <a:stretch>
                        <a:fillRect/>
                      </a:stretch>
                    </p:blipFill>
                    <p:spPr bwMode="auto">
                      <a:xfrm>
                        <a:off x="4468813" y="5064125"/>
                        <a:ext cx="18208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018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US" dirty="0" smtClean="0"/>
              <a:t>Determine if </a:t>
            </a:r>
            <a:r>
              <a:rPr lang="en-US" i="1" dirty="0" smtClean="0"/>
              <a:t>corrected desired voltage</a:t>
            </a:r>
            <a:r>
              <a:rPr lang="en-US" dirty="0" smtClean="0"/>
              <a:t> is outside the </a:t>
            </a:r>
            <a:r>
              <a:rPr lang="en-US" i="1" dirty="0" err="1" smtClean="0"/>
              <a:t>deadband</a:t>
            </a:r>
            <a:r>
              <a:rPr lang="en-US" dirty="0" smtClean="0"/>
              <a:t> of </a:t>
            </a:r>
            <a:r>
              <a:rPr lang="en-US" i="1" dirty="0" smtClean="0"/>
              <a:t>current set voltage </a:t>
            </a:r>
            <a:r>
              <a:rPr lang="en-US" dirty="0" smtClean="0"/>
              <a:t>(</a:t>
            </a:r>
            <a:r>
              <a:rPr lang="en-US" i="1" dirty="0" err="1" smtClean="0"/>
              <a:t>V</a:t>
            </a:r>
            <a:r>
              <a:rPr lang="en-US" i="1" baseline="-25000" dirty="0" err="1" smtClean="0"/>
              <a:t>curr_set</a:t>
            </a:r>
            <a:r>
              <a:rPr lang="en-US" dirty="0" smtClean="0"/>
              <a:t>)</a:t>
            </a:r>
          </a:p>
          <a:p>
            <a:pPr marL="514350" indent="-514350">
              <a:buFont typeface="+mj-lt"/>
              <a:buAutoNum type="arabicPeriod" startAt="6"/>
            </a:pPr>
            <a:endParaRPr lang="en-US" dirty="0" smtClean="0"/>
          </a:p>
          <a:p>
            <a:pPr marL="514350" indent="-514350">
              <a:buFont typeface="+mj-lt"/>
              <a:buAutoNum type="arabicPeriod" startAt="6"/>
            </a:pPr>
            <a:endParaRPr lang="en-US" dirty="0" smtClean="0"/>
          </a:p>
          <a:p>
            <a:pPr marL="514350" indent="-514350">
              <a:buFont typeface="+mj-lt"/>
              <a:buAutoNum type="arabicPeriod" startAt="6"/>
            </a:pPr>
            <a:r>
              <a:rPr lang="en-US" dirty="0" smtClean="0"/>
              <a:t>If tap change, ensure the estimated </a:t>
            </a:r>
            <a:r>
              <a:rPr lang="en-US" i="1" dirty="0" smtClean="0"/>
              <a:t>new voltage</a:t>
            </a:r>
            <a:r>
              <a:rPr lang="en-US" dirty="0" smtClean="0"/>
              <a:t> will not exceed the minimum and maximum values of the system</a:t>
            </a:r>
          </a:p>
          <a:p>
            <a:pPr marL="0" indent="0">
              <a:buNone/>
            </a:pPr>
            <a:r>
              <a:rPr lang="en-US" dirty="0"/>
              <a:t>	</a:t>
            </a:r>
            <a:r>
              <a:rPr lang="en-US" i="1" dirty="0" err="1" smtClean="0"/>
              <a:t>V</a:t>
            </a:r>
            <a:r>
              <a:rPr lang="en-US" i="1" baseline="-25000" dirty="0" err="1" smtClean="0"/>
              <a:t>tapchange</a:t>
            </a:r>
            <a:r>
              <a:rPr lang="en-US" dirty="0" smtClean="0"/>
              <a:t> is the </a:t>
            </a:r>
            <a:r>
              <a:rPr lang="en-US" i="1" dirty="0" err="1" smtClean="0"/>
              <a:t>V</a:t>
            </a:r>
            <a:r>
              <a:rPr lang="en-US" i="1" baseline="-25000" dirty="0" err="1" smtClean="0"/>
              <a:t>tap</a:t>
            </a:r>
            <a:r>
              <a:rPr lang="en-US" dirty="0" smtClean="0"/>
              <a:t> in the appropriate direction</a:t>
            </a:r>
            <a:br>
              <a:rPr lang="en-US" dirty="0" smtClean="0"/>
            </a:br>
            <a:r>
              <a:rPr lang="en-US" dirty="0" smtClean="0"/>
              <a:t>	(+ for tap up, - for tap down)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71449346"/>
              </p:ext>
            </p:extLst>
          </p:nvPr>
        </p:nvGraphicFramePr>
        <p:xfrm>
          <a:off x="1069848" y="2368728"/>
          <a:ext cx="3775075" cy="493713"/>
        </p:xfrm>
        <a:graphic>
          <a:graphicData uri="http://schemas.openxmlformats.org/presentationml/2006/ole">
            <mc:AlternateContent xmlns:mc="http://schemas.openxmlformats.org/markup-compatibility/2006">
              <mc:Choice xmlns:v="urn:schemas-microsoft-com:vml" Requires="v">
                <p:oleObj spid="_x0000_s3146" name="Equation" r:id="rId3" imgW="1841400" imgH="241200" progId="Equation.3">
                  <p:embed/>
                </p:oleObj>
              </mc:Choice>
              <mc:Fallback>
                <p:oleObj name="Equation" r:id="rId3" imgW="1841400" imgH="241200" progId="Equation.3">
                  <p:embed/>
                  <p:pic>
                    <p:nvPicPr>
                      <p:cNvPr id="0" name=""/>
                      <p:cNvPicPr/>
                      <p:nvPr/>
                    </p:nvPicPr>
                    <p:blipFill>
                      <a:blip r:embed="rId4"/>
                      <a:stretch>
                        <a:fillRect/>
                      </a:stretch>
                    </p:blipFill>
                    <p:spPr>
                      <a:xfrm>
                        <a:off x="1069848" y="2368728"/>
                        <a:ext cx="3775075" cy="4937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10644663"/>
              </p:ext>
            </p:extLst>
          </p:nvPr>
        </p:nvGraphicFramePr>
        <p:xfrm>
          <a:off x="1069848" y="2867292"/>
          <a:ext cx="3357900" cy="494460"/>
        </p:xfrm>
        <a:graphic>
          <a:graphicData uri="http://schemas.openxmlformats.org/presentationml/2006/ole">
            <mc:AlternateContent xmlns:mc="http://schemas.openxmlformats.org/markup-compatibility/2006">
              <mc:Choice xmlns:v="urn:schemas-microsoft-com:vml" Requires="v">
                <p:oleObj spid="_x0000_s3147" name="Equation" r:id="rId5" imgW="1638000" imgH="241200" progId="Equation.3">
                  <p:embed/>
                </p:oleObj>
              </mc:Choice>
              <mc:Fallback>
                <p:oleObj name="Equation" r:id="rId5" imgW="1638000" imgH="241200" progId="Equation.3">
                  <p:embed/>
                  <p:pic>
                    <p:nvPicPr>
                      <p:cNvPr id="0" name="Object 4"/>
                      <p:cNvPicPr>
                        <a:picLocks noChangeAspect="1" noChangeArrowheads="1"/>
                      </p:cNvPicPr>
                      <p:nvPr/>
                    </p:nvPicPr>
                    <p:blipFill>
                      <a:blip r:embed="rId6"/>
                      <a:srcRect/>
                      <a:stretch>
                        <a:fillRect/>
                      </a:stretch>
                    </p:blipFill>
                    <p:spPr bwMode="auto">
                      <a:xfrm>
                        <a:off x="1069848" y="2867292"/>
                        <a:ext cx="3357900" cy="4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02301093"/>
              </p:ext>
            </p:extLst>
          </p:nvPr>
        </p:nvGraphicFramePr>
        <p:xfrm>
          <a:off x="1435608" y="4916488"/>
          <a:ext cx="6116638" cy="493712"/>
        </p:xfrm>
        <a:graphic>
          <a:graphicData uri="http://schemas.openxmlformats.org/presentationml/2006/ole">
            <mc:AlternateContent xmlns:mc="http://schemas.openxmlformats.org/markup-compatibility/2006">
              <mc:Choice xmlns:v="urn:schemas-microsoft-com:vml" Requires="v">
                <p:oleObj spid="_x0000_s3148" name="Equation" r:id="rId7" imgW="2984400" imgH="241200" progId="Equation.3">
                  <p:embed/>
                </p:oleObj>
              </mc:Choice>
              <mc:Fallback>
                <p:oleObj name="Equation" r:id="rId7" imgW="2984400" imgH="241200" progId="Equation.3">
                  <p:embed/>
                  <p:pic>
                    <p:nvPicPr>
                      <p:cNvPr id="0" name=""/>
                      <p:cNvPicPr/>
                      <p:nvPr/>
                    </p:nvPicPr>
                    <p:blipFill>
                      <a:blip r:embed="rId8"/>
                      <a:stretch>
                        <a:fillRect/>
                      </a:stretch>
                    </p:blipFill>
                    <p:spPr>
                      <a:xfrm>
                        <a:off x="1435608" y="4916488"/>
                        <a:ext cx="61166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4244510"/>
              </p:ext>
            </p:extLst>
          </p:nvPr>
        </p:nvGraphicFramePr>
        <p:xfrm>
          <a:off x="1435608" y="5356225"/>
          <a:ext cx="6194425" cy="495300"/>
        </p:xfrm>
        <a:graphic>
          <a:graphicData uri="http://schemas.openxmlformats.org/presentationml/2006/ole">
            <mc:AlternateContent xmlns:mc="http://schemas.openxmlformats.org/markup-compatibility/2006">
              <mc:Choice xmlns:v="urn:schemas-microsoft-com:vml" Requires="v">
                <p:oleObj spid="_x0000_s3149" name="Equation" r:id="rId9" imgW="3022560" imgH="241200" progId="Equation.3">
                  <p:embed/>
                </p:oleObj>
              </mc:Choice>
              <mc:Fallback>
                <p:oleObj name="Equation" r:id="rId9" imgW="3022560" imgH="241200" progId="Equation.3">
                  <p:embed/>
                  <p:pic>
                    <p:nvPicPr>
                      <p:cNvPr id="0" name="Object 6"/>
                      <p:cNvPicPr>
                        <a:picLocks noChangeAspect="1" noChangeArrowheads="1"/>
                      </p:cNvPicPr>
                      <p:nvPr/>
                    </p:nvPicPr>
                    <p:blipFill>
                      <a:blip r:embed="rId10"/>
                      <a:srcRect/>
                      <a:stretch>
                        <a:fillRect/>
                      </a:stretch>
                    </p:blipFill>
                    <p:spPr bwMode="auto">
                      <a:xfrm>
                        <a:off x="1435608" y="5356225"/>
                        <a:ext cx="61944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23589378"/>
              </p:ext>
            </p:extLst>
          </p:nvPr>
        </p:nvGraphicFramePr>
        <p:xfrm>
          <a:off x="1435608" y="5801832"/>
          <a:ext cx="5284818" cy="494460"/>
        </p:xfrm>
        <a:graphic>
          <a:graphicData uri="http://schemas.openxmlformats.org/presentationml/2006/ole">
            <mc:AlternateContent xmlns:mc="http://schemas.openxmlformats.org/markup-compatibility/2006">
              <mc:Choice xmlns:v="urn:schemas-microsoft-com:vml" Requires="v">
                <p:oleObj spid="_x0000_s3150" name="Equation" r:id="rId11" imgW="2577960" imgH="241200" progId="Equation.3">
                  <p:embed/>
                </p:oleObj>
              </mc:Choice>
              <mc:Fallback>
                <p:oleObj name="Equation" r:id="rId11" imgW="2577960" imgH="241200" progId="Equation.3">
                  <p:embed/>
                  <p:pic>
                    <p:nvPicPr>
                      <p:cNvPr id="0" name=""/>
                      <p:cNvPicPr/>
                      <p:nvPr/>
                    </p:nvPicPr>
                    <p:blipFill>
                      <a:blip r:embed="rId12"/>
                      <a:stretch>
                        <a:fillRect/>
                      </a:stretch>
                    </p:blipFill>
                    <p:spPr>
                      <a:xfrm>
                        <a:off x="1435608" y="5801832"/>
                        <a:ext cx="5284818" cy="494460"/>
                      </a:xfrm>
                      <a:prstGeom prst="rect">
                        <a:avLst/>
                      </a:prstGeom>
                    </p:spPr>
                  </p:pic>
                </p:oleObj>
              </mc:Fallback>
            </mc:AlternateContent>
          </a:graphicData>
        </a:graphic>
      </p:graphicFrame>
    </p:spTree>
    <p:extLst>
      <p:ext uri="{BB962C8B-B14F-4D97-AF65-F5344CB8AC3E}">
        <p14:creationId xmlns:p14="http://schemas.microsoft.com/office/powerpoint/2010/main" val="3031603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8"/>
            </a:pPr>
            <a:r>
              <a:rPr lang="en-US" dirty="0" smtClean="0"/>
              <a:t>If </a:t>
            </a:r>
            <a:r>
              <a:rPr lang="en-US" i="1" dirty="0" smtClean="0"/>
              <a:t>new voltage</a:t>
            </a:r>
            <a:r>
              <a:rPr lang="en-US" dirty="0" smtClean="0"/>
              <a:t> is acceptable, change taps of regulator</a:t>
            </a:r>
          </a:p>
          <a:p>
            <a:pPr marL="400050" lvl="1" indent="0">
              <a:buNone/>
            </a:pPr>
            <a:r>
              <a:rPr lang="en-US" dirty="0"/>
              <a:t>	</a:t>
            </a:r>
            <a:r>
              <a:rPr lang="en-US" dirty="0" smtClean="0"/>
              <a:t>Tap change is pushed to the regulator directly, not a voltage set point</a:t>
            </a:r>
            <a:br>
              <a:rPr lang="en-US" dirty="0" smtClean="0"/>
            </a:br>
            <a:r>
              <a:rPr lang="en-US" dirty="0" smtClean="0"/>
              <a:t>	(i.e., the regulator is commanded “tap up”, not “set voltage to 2500”)</a:t>
            </a:r>
          </a:p>
          <a:p>
            <a:pPr marL="400050" lvl="1" indent="0">
              <a:buNone/>
            </a:pPr>
            <a:endParaRPr lang="en-US" dirty="0"/>
          </a:p>
          <a:p>
            <a:pPr marL="400050" lvl="1" indent="0">
              <a:buNone/>
            </a:pPr>
            <a:r>
              <a:rPr lang="en-US" dirty="0" smtClean="0"/>
              <a:t>	Downstream regulators are not coordinated, so upstream changes may</a:t>
            </a:r>
            <a:br>
              <a:rPr lang="en-US" dirty="0" smtClean="0"/>
            </a:br>
            <a:r>
              <a:rPr lang="en-US" dirty="0" smtClean="0"/>
              <a:t>	move them into a voltage violation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612236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 </a:t>
            </a:r>
            <a:r>
              <a:rPr lang="en-US" dirty="0" smtClean="0"/>
              <a:t>(</a:t>
            </a:r>
            <a:r>
              <a:rPr lang="en-US" i="1" dirty="0" err="1" smtClean="0"/>
              <a:t>Q</a:t>
            </a:r>
            <a:r>
              <a:rPr lang="en-US" i="1" baseline="-25000" dirty="0" err="1" smtClean="0"/>
              <a:t>line</a:t>
            </a:r>
            <a:r>
              <a:rPr lang="en-US" dirty="0" smtClean="0"/>
              <a:t>) on line of interest (substation transformer) – compute the current </a:t>
            </a:r>
            <a:r>
              <a:rPr lang="en-US" i="1" dirty="0" smtClean="0"/>
              <a:t>power factor </a:t>
            </a:r>
            <a:r>
              <a:rPr lang="en-US" dirty="0" smtClean="0"/>
              <a:t>(</a:t>
            </a:r>
            <a:r>
              <a:rPr lang="en-US" i="1" dirty="0" err="1" smtClean="0"/>
              <a:t>PF</a:t>
            </a:r>
            <a:r>
              <a:rPr lang="en-US" i="1" baseline="-25000" dirty="0" err="1" smtClean="0"/>
              <a:t>curr</a:t>
            </a:r>
            <a:r>
              <a:rPr lang="en-US" dirty="0" smtClean="0"/>
              <a:t>) from the </a:t>
            </a:r>
            <a:r>
              <a:rPr lang="en-US" i="1" dirty="0" smtClean="0"/>
              <a:t>reactive power</a:t>
            </a:r>
            <a:r>
              <a:rPr lang="en-US" dirty="0" smtClean="0"/>
              <a:t> and </a:t>
            </a:r>
            <a:r>
              <a:rPr lang="en-US" i="1" dirty="0" smtClean="0"/>
              <a:t>real power</a:t>
            </a:r>
            <a:r>
              <a:rPr lang="en-US" dirty="0" smtClean="0"/>
              <a:t> (</a:t>
            </a:r>
            <a:r>
              <a:rPr lang="en-US" i="1" dirty="0" err="1" smtClean="0"/>
              <a:t>P</a:t>
            </a:r>
            <a:r>
              <a:rPr lang="en-US" i="1" baseline="-25000" dirty="0" err="1" smtClean="0"/>
              <a:t>line</a:t>
            </a:r>
            <a:r>
              <a:rPr lang="en-US" dirty="0" smtClean="0"/>
              <a:t>) of the line</a:t>
            </a:r>
          </a:p>
          <a:p>
            <a:pPr marL="514350" indent="-514350">
              <a:buFont typeface="+mj-lt"/>
              <a:buAutoNum type="arabicPeriod"/>
            </a:pPr>
            <a:endParaRPr lang="en-US" dirty="0" smtClean="0"/>
          </a:p>
          <a:p>
            <a:pPr marL="514350" indent="-514350">
              <a:buFont typeface="+mj-lt"/>
              <a:buAutoNum type="arabicPeriod"/>
            </a:pPr>
            <a:endParaRPr lang="en-US" dirty="0" smtClean="0"/>
          </a:p>
          <a:p>
            <a:pPr marL="400050" lvl="1" indent="0">
              <a:buNone/>
            </a:pPr>
            <a:r>
              <a:rPr lang="en-US" dirty="0"/>
              <a:t>	</a:t>
            </a:r>
            <a:r>
              <a:rPr lang="en-US" dirty="0" smtClean="0"/>
              <a:t>Note that </a:t>
            </a:r>
            <a:r>
              <a:rPr lang="en-US" i="1" dirty="0" err="1" smtClean="0"/>
              <a:t>PF</a:t>
            </a:r>
            <a:r>
              <a:rPr lang="en-US" i="1" baseline="-25000" dirty="0" err="1" smtClean="0"/>
              <a:t>curr</a:t>
            </a:r>
            <a:r>
              <a:rPr lang="en-US" dirty="0" smtClean="0"/>
              <a:t> and </a:t>
            </a:r>
            <a:r>
              <a:rPr lang="en-US" i="1" dirty="0" err="1" smtClean="0"/>
              <a:t>Q</a:t>
            </a:r>
            <a:r>
              <a:rPr lang="en-US" i="1" baseline="-25000" dirty="0" err="1" smtClean="0"/>
              <a:t>line</a:t>
            </a:r>
            <a:r>
              <a:rPr lang="en-US" dirty="0" smtClean="0"/>
              <a:t> are treated more like </a:t>
            </a:r>
            <a:r>
              <a:rPr lang="en-US" i="1" dirty="0" smtClean="0"/>
              <a:t>power factor</a:t>
            </a:r>
            <a:r>
              <a:rPr lang="en-US" dirty="0" smtClean="0"/>
              <a:t> 	magnitude and </a:t>
            </a:r>
            <a:r>
              <a:rPr lang="en-US" i="1" dirty="0" smtClean="0"/>
              <a:t>reactive power</a:t>
            </a:r>
            <a:r>
              <a:rPr lang="en-US" dirty="0" smtClean="0"/>
              <a:t> magnitude.  The VVO algorithm 	assumes normal radial feeders with predominately inductive loading 	(no predominately capacitive loads or reverse power flow)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120078"/>
              </p:ext>
            </p:extLst>
          </p:nvPr>
        </p:nvGraphicFramePr>
        <p:xfrm>
          <a:off x="1069848" y="3505200"/>
          <a:ext cx="2681154" cy="963090"/>
        </p:xfrm>
        <a:graphic>
          <a:graphicData uri="http://schemas.openxmlformats.org/presentationml/2006/ole">
            <mc:AlternateContent xmlns:mc="http://schemas.openxmlformats.org/markup-compatibility/2006">
              <mc:Choice xmlns:v="urn:schemas-microsoft-com:vml" Requires="v">
                <p:oleObj spid="_x0000_s5133" name="Equation" r:id="rId3" imgW="1307880" imgH="469800" progId="Equation.3">
                  <p:embed/>
                </p:oleObj>
              </mc:Choice>
              <mc:Fallback>
                <p:oleObj name="Equation" r:id="rId3" imgW="1307880" imgH="469800" progId="Equation.3">
                  <p:embed/>
                  <p:pic>
                    <p:nvPicPr>
                      <p:cNvPr id="0" name=""/>
                      <p:cNvPicPr/>
                      <p:nvPr/>
                    </p:nvPicPr>
                    <p:blipFill>
                      <a:blip r:embed="rId4"/>
                      <a:stretch>
                        <a:fillRect/>
                      </a:stretch>
                    </p:blipFill>
                    <p:spPr>
                      <a:xfrm>
                        <a:off x="1069848" y="3505200"/>
                        <a:ext cx="2681154" cy="963090"/>
                      </a:xfrm>
                      <a:prstGeom prst="rect">
                        <a:avLst/>
                      </a:prstGeom>
                    </p:spPr>
                  </p:pic>
                </p:oleObj>
              </mc:Fallback>
            </mc:AlternateContent>
          </a:graphicData>
        </a:graphic>
      </p:graphicFrame>
    </p:spTree>
    <p:extLst>
      <p:ext uri="{BB962C8B-B14F-4D97-AF65-F5344CB8AC3E}">
        <p14:creationId xmlns:p14="http://schemas.microsoft.com/office/powerpoint/2010/main" val="2196991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Determine if </a:t>
            </a:r>
            <a:r>
              <a:rPr lang="en-US" i="1" dirty="0" smtClean="0"/>
              <a:t>power factor</a:t>
            </a:r>
            <a:r>
              <a:rPr lang="en-US" dirty="0" smtClean="0"/>
              <a:t> is below the </a:t>
            </a:r>
            <a:r>
              <a:rPr lang="en-US" i="1" dirty="0" smtClean="0"/>
              <a:t>desired power factor </a:t>
            </a:r>
            <a:r>
              <a:rPr lang="en-US" dirty="0" smtClean="0"/>
              <a:t>(</a:t>
            </a:r>
            <a:r>
              <a:rPr lang="en-US" i="1" dirty="0" err="1" smtClean="0"/>
              <a:t>PF</a:t>
            </a:r>
            <a:r>
              <a:rPr lang="en-US" i="1" baseline="-25000" dirty="0" err="1" smtClean="0"/>
              <a:t>des</a:t>
            </a:r>
            <a:r>
              <a:rPr lang="en-US" dirty="0" smtClean="0"/>
              <a:t>)</a:t>
            </a:r>
          </a:p>
          <a:p>
            <a:pPr marL="514350" indent="-514350">
              <a:buFont typeface="+mj-lt"/>
              <a:buAutoNum type="arabicPeriod" startAt="2"/>
            </a:pPr>
            <a:endParaRPr lang="en-US" dirty="0" smtClean="0"/>
          </a:p>
          <a:p>
            <a:pPr marL="514350" indent="-514350">
              <a:buFont typeface="+mj-lt"/>
              <a:buAutoNum type="arabicPeriod" startAt="2"/>
            </a:pPr>
            <a:r>
              <a:rPr lang="en-US" dirty="0" smtClean="0"/>
              <a:t>If outside range, proceed through capacitors – only change one per operation cycle:</a:t>
            </a:r>
          </a:p>
          <a:p>
            <a:pPr marL="400050" lvl="1" indent="0">
              <a:buNone/>
            </a:pPr>
            <a:r>
              <a:rPr lang="en-US" dirty="0" smtClean="0"/>
              <a:t>	Determine capacitor size, (</a:t>
            </a:r>
            <a:r>
              <a:rPr lang="en-US" i="1" dirty="0" smtClean="0"/>
              <a:t>P</a:t>
            </a:r>
            <a:r>
              <a:rPr lang="en-US" i="1" baseline="-25000" dirty="0" smtClean="0"/>
              <a:t>CAP</a:t>
            </a:r>
            <a:r>
              <a:rPr lang="en-US" dirty="0" smtClean="0"/>
              <a:t>) – adds together all phases</a:t>
            </a:r>
          </a:p>
          <a:p>
            <a:pPr marL="400050" lvl="1" indent="0">
              <a:buNone/>
            </a:pPr>
            <a:r>
              <a:rPr lang="en-US" dirty="0"/>
              <a:t>	</a:t>
            </a:r>
            <a:r>
              <a:rPr lang="en-US" dirty="0" smtClean="0"/>
              <a:t>Sort capacitors by size, smallest to largest, closest to farthest</a:t>
            </a:r>
          </a:p>
          <a:p>
            <a:pPr marL="400050" lvl="1" indent="0">
              <a:buNone/>
            </a:pPr>
            <a:r>
              <a:rPr lang="en-US" dirty="0"/>
              <a:t>	</a:t>
            </a:r>
            <a:r>
              <a:rPr lang="en-US" dirty="0" smtClean="0"/>
              <a:t>Switching thresholds (</a:t>
            </a:r>
            <a:r>
              <a:rPr lang="en-US" i="1" dirty="0" err="1" smtClean="0"/>
              <a:t>Q</a:t>
            </a:r>
            <a:r>
              <a:rPr lang="en-US" i="1" baseline="-25000" dirty="0" err="1" smtClean="0"/>
              <a:t>cap_off</a:t>
            </a:r>
            <a:r>
              <a:rPr lang="en-US" dirty="0" smtClean="0"/>
              <a:t>, </a:t>
            </a:r>
            <a:r>
              <a:rPr lang="en-US" i="1" dirty="0" err="1" smtClean="0"/>
              <a:t>Q</a:t>
            </a:r>
            <a:r>
              <a:rPr lang="en-US" i="1" baseline="-25000" dirty="0" err="1" smtClean="0"/>
              <a:t>cap_on</a:t>
            </a:r>
            <a:r>
              <a:rPr lang="en-US" dirty="0" smtClean="0"/>
              <a:t>) are determined by </a:t>
            </a:r>
            <a:r>
              <a:rPr lang="en-US" i="1" dirty="0" err="1" smtClean="0"/>
              <a:t>d</a:t>
            </a:r>
            <a:r>
              <a:rPr lang="en-US" i="1" baseline="-25000" dirty="0" err="1" smtClean="0"/>
              <a:t>min</a:t>
            </a:r>
            <a:r>
              <a:rPr lang="en-US" dirty="0" smtClean="0"/>
              <a:t> and </a:t>
            </a:r>
            <a:r>
              <a:rPr lang="en-US" i="1" dirty="0" err="1" smtClean="0"/>
              <a:t>d</a:t>
            </a:r>
            <a:r>
              <a:rPr lang="en-US" i="1" baseline="-25000" dirty="0" err="1" smtClean="0"/>
              <a:t>max</a:t>
            </a:r>
            <a:r>
              <a:rPr lang="en-US" dirty="0"/>
              <a:t> </a:t>
            </a:r>
            <a:r>
              <a:rPr lang="en-US" dirty="0" smtClean="0"/>
              <a:t>	ratio constants – create hysteresis-like condition</a:t>
            </a:r>
          </a:p>
          <a:p>
            <a:pPr marL="400050" lvl="1"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10123686"/>
              </p:ext>
            </p:extLst>
          </p:nvPr>
        </p:nvGraphicFramePr>
        <p:xfrm>
          <a:off x="1069848" y="2426970"/>
          <a:ext cx="1743894" cy="468630"/>
        </p:xfrm>
        <a:graphic>
          <a:graphicData uri="http://schemas.openxmlformats.org/presentationml/2006/ole">
            <mc:AlternateContent xmlns:mc="http://schemas.openxmlformats.org/markup-compatibility/2006">
              <mc:Choice xmlns:v="urn:schemas-microsoft-com:vml" Requires="v">
                <p:oleObj spid="_x0000_s6177" name="Equation" r:id="rId3" imgW="850680" imgH="228600" progId="Equation.3">
                  <p:embed/>
                </p:oleObj>
              </mc:Choice>
              <mc:Fallback>
                <p:oleObj name="Equation" r:id="rId3" imgW="850680" imgH="228600" progId="Equation.3">
                  <p:embed/>
                  <p:pic>
                    <p:nvPicPr>
                      <p:cNvPr id="0" name=""/>
                      <p:cNvPicPr/>
                      <p:nvPr/>
                    </p:nvPicPr>
                    <p:blipFill>
                      <a:blip r:embed="rId4"/>
                      <a:stretch>
                        <a:fillRect/>
                      </a:stretch>
                    </p:blipFill>
                    <p:spPr>
                      <a:xfrm>
                        <a:off x="1069848" y="2426970"/>
                        <a:ext cx="1743894" cy="46863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87654650"/>
              </p:ext>
            </p:extLst>
          </p:nvPr>
        </p:nvGraphicFramePr>
        <p:xfrm>
          <a:off x="1463040" y="5489575"/>
          <a:ext cx="2446338" cy="493712"/>
        </p:xfrm>
        <a:graphic>
          <a:graphicData uri="http://schemas.openxmlformats.org/presentationml/2006/ole">
            <mc:AlternateContent xmlns:mc="http://schemas.openxmlformats.org/markup-compatibility/2006">
              <mc:Choice xmlns:v="urn:schemas-microsoft-com:vml" Requires="v">
                <p:oleObj spid="_x0000_s6178" name="Equation" r:id="rId5" imgW="1193760" imgH="241200" progId="Equation.3">
                  <p:embed/>
                </p:oleObj>
              </mc:Choice>
              <mc:Fallback>
                <p:oleObj name="Equation" r:id="rId5" imgW="1193760" imgH="241200" progId="Equation.3">
                  <p:embed/>
                  <p:pic>
                    <p:nvPicPr>
                      <p:cNvPr id="0" name=""/>
                      <p:cNvPicPr/>
                      <p:nvPr/>
                    </p:nvPicPr>
                    <p:blipFill>
                      <a:blip r:embed="rId6"/>
                      <a:stretch>
                        <a:fillRect/>
                      </a:stretch>
                    </p:blipFill>
                    <p:spPr>
                      <a:xfrm>
                        <a:off x="1463040" y="5489575"/>
                        <a:ext cx="24463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05327853"/>
              </p:ext>
            </p:extLst>
          </p:nvPr>
        </p:nvGraphicFramePr>
        <p:xfrm>
          <a:off x="1463040" y="5983287"/>
          <a:ext cx="2420938" cy="493713"/>
        </p:xfrm>
        <a:graphic>
          <a:graphicData uri="http://schemas.openxmlformats.org/presentationml/2006/ole">
            <mc:AlternateContent xmlns:mc="http://schemas.openxmlformats.org/markup-compatibility/2006">
              <mc:Choice xmlns:v="urn:schemas-microsoft-com:vml" Requires="v">
                <p:oleObj spid="_x0000_s6179" name="Equation" r:id="rId7" imgW="1180800" imgH="241200" progId="Equation.3">
                  <p:embed/>
                </p:oleObj>
              </mc:Choice>
              <mc:Fallback>
                <p:oleObj name="Equation" r:id="rId7" imgW="1180800" imgH="241200" progId="Equation.3">
                  <p:embed/>
                  <p:pic>
                    <p:nvPicPr>
                      <p:cNvPr id="0" name="Object 6"/>
                      <p:cNvPicPr>
                        <a:picLocks noChangeAspect="1" noChangeArrowheads="1"/>
                      </p:cNvPicPr>
                      <p:nvPr/>
                    </p:nvPicPr>
                    <p:blipFill>
                      <a:blip r:embed="rId8"/>
                      <a:srcRect/>
                      <a:stretch>
                        <a:fillRect/>
                      </a:stretch>
                    </p:blipFill>
                    <p:spPr bwMode="auto">
                      <a:xfrm>
                        <a:off x="1463040" y="5983287"/>
                        <a:ext cx="24209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21119922"/>
              </p:ext>
            </p:extLst>
          </p:nvPr>
        </p:nvGraphicFramePr>
        <p:xfrm>
          <a:off x="1463040" y="5046618"/>
          <a:ext cx="2759382" cy="468630"/>
        </p:xfrm>
        <a:graphic>
          <a:graphicData uri="http://schemas.openxmlformats.org/presentationml/2006/ole">
            <mc:AlternateContent xmlns:mc="http://schemas.openxmlformats.org/markup-compatibility/2006">
              <mc:Choice xmlns:v="urn:schemas-microsoft-com:vml" Requires="v">
                <p:oleObj spid="_x0000_s6180" name="Equation" r:id="rId9" imgW="1346040" imgH="228600" progId="Equation.3">
                  <p:embed/>
                </p:oleObj>
              </mc:Choice>
              <mc:Fallback>
                <p:oleObj name="Equation" r:id="rId9" imgW="1346040" imgH="228600" progId="Equation.3">
                  <p:embed/>
                  <p:pic>
                    <p:nvPicPr>
                      <p:cNvPr id="0" name=""/>
                      <p:cNvPicPr/>
                      <p:nvPr/>
                    </p:nvPicPr>
                    <p:blipFill>
                      <a:blip r:embed="rId10"/>
                      <a:stretch>
                        <a:fillRect/>
                      </a:stretch>
                    </p:blipFill>
                    <p:spPr>
                      <a:xfrm>
                        <a:off x="1463040" y="5046618"/>
                        <a:ext cx="2759382" cy="468630"/>
                      </a:xfrm>
                      <a:prstGeom prst="rect">
                        <a:avLst/>
                      </a:prstGeom>
                    </p:spPr>
                  </p:pic>
                </p:oleObj>
              </mc:Fallback>
            </mc:AlternateContent>
          </a:graphicData>
        </a:graphic>
      </p:graphicFrame>
    </p:spTree>
    <p:extLst>
      <p:ext uri="{BB962C8B-B14F-4D97-AF65-F5344CB8AC3E}">
        <p14:creationId xmlns:p14="http://schemas.microsoft.com/office/powerpoint/2010/main" val="3951161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6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1</a:t>
            </a:r>
            <a:r>
              <a:rPr lang="en-US" dirty="0" smtClean="0"/>
              <a:t>: Traditional Voltage Control</a:t>
            </a:r>
            <a:endParaRPr lang="en-US" sz="2400" dirty="0" smtClean="0"/>
          </a:p>
          <a:p>
            <a:endParaRPr lang="en-US" sz="2400" dirty="0" smtClean="0"/>
          </a:p>
          <a:p>
            <a:r>
              <a:rPr lang="en-US" sz="2400" dirty="0" smtClean="0"/>
              <a:t>Part 2: </a:t>
            </a:r>
            <a:r>
              <a:rPr lang="en-US" dirty="0"/>
              <a:t>Volt-VAR </a:t>
            </a:r>
            <a:r>
              <a:rPr lang="en-US" dirty="0" smtClean="0"/>
              <a:t>Optimization</a:t>
            </a:r>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0584891"/>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If outside range, proceed through capacitors – only change one per operation cycle – dependent on state and size:</a:t>
            </a:r>
          </a:p>
          <a:p>
            <a:pPr marL="739775" lvl="1" indent="-339725"/>
            <a:endParaRPr lang="en-US" dirty="0" smtClean="0"/>
          </a:p>
          <a:p>
            <a:pPr marL="739775" lvl="1" indent="-339725"/>
            <a:r>
              <a:rPr lang="en-US" i="1" dirty="0" smtClean="0"/>
              <a:t>ON</a:t>
            </a:r>
            <a:r>
              <a:rPr lang="en-US" dirty="0" smtClean="0"/>
              <a:t> and</a:t>
            </a:r>
            <a:endParaRPr lang="en-US" i="1" baseline="-25000" dirty="0" smtClean="0"/>
          </a:p>
          <a:p>
            <a:pPr marL="400050" lvl="1" indent="0">
              <a:buNone/>
            </a:pPr>
            <a:r>
              <a:rPr lang="en-US" dirty="0" smtClean="0"/>
              <a:t>	Capacitor </a:t>
            </a:r>
            <a:r>
              <a:rPr lang="en-US" i="1" dirty="0" smtClean="0"/>
              <a:t>ON</a:t>
            </a:r>
            <a:r>
              <a:rPr lang="en-US" dirty="0" smtClean="0"/>
              <a:t> and </a:t>
            </a:r>
            <a:r>
              <a:rPr lang="en-US" i="1" dirty="0" smtClean="0"/>
              <a:t>reactive power</a:t>
            </a:r>
            <a:r>
              <a:rPr lang="en-US" dirty="0" smtClean="0"/>
              <a:t> &lt; </a:t>
            </a:r>
            <a:r>
              <a:rPr lang="en-US" i="1" dirty="0" err="1" smtClean="0"/>
              <a:t>Q</a:t>
            </a:r>
            <a:r>
              <a:rPr lang="en-US" i="1" baseline="-25000" dirty="0" err="1" smtClean="0"/>
              <a:t>cap_off</a:t>
            </a:r>
            <a:r>
              <a:rPr lang="en-US" dirty="0" smtClean="0"/>
              <a:t>: switch capacitor to </a:t>
            </a:r>
            <a:r>
              <a:rPr lang="en-US" i="1" dirty="0" smtClean="0"/>
              <a:t>OFF</a:t>
            </a:r>
          </a:p>
          <a:p>
            <a:pPr marL="400050" lvl="1" indent="0">
              <a:buNone/>
            </a:pPr>
            <a:endParaRPr lang="en-US" dirty="0" smtClean="0"/>
          </a:p>
          <a:p>
            <a:pPr marL="739775" lvl="1" indent="-339725"/>
            <a:r>
              <a:rPr lang="en-US" i="1" dirty="0" smtClean="0"/>
              <a:t>OFF</a:t>
            </a:r>
            <a:r>
              <a:rPr lang="en-US" dirty="0" smtClean="0"/>
              <a:t> and</a:t>
            </a:r>
            <a:endParaRPr lang="en-US" i="1" baseline="-25000" dirty="0" smtClean="0"/>
          </a:p>
          <a:p>
            <a:pPr marL="800100" lvl="2" indent="0">
              <a:buNone/>
            </a:pPr>
            <a:r>
              <a:rPr lang="en-US" dirty="0"/>
              <a:t>	</a:t>
            </a:r>
            <a:r>
              <a:rPr lang="en-US" sz="2000" dirty="0" smtClean="0"/>
              <a:t>Capacitor </a:t>
            </a:r>
            <a:r>
              <a:rPr lang="en-US" sz="2000" i="1" dirty="0" smtClean="0"/>
              <a:t>OFF</a:t>
            </a:r>
            <a:r>
              <a:rPr lang="en-US" sz="2000" dirty="0" smtClean="0"/>
              <a:t> and </a:t>
            </a:r>
            <a:r>
              <a:rPr lang="en-US" sz="2000" i="1" dirty="0" smtClean="0"/>
              <a:t>reactive power</a:t>
            </a:r>
            <a:r>
              <a:rPr lang="en-US" sz="2000" dirty="0" smtClean="0"/>
              <a:t> &gt; </a:t>
            </a:r>
            <a:r>
              <a:rPr lang="en-US" sz="2000" i="1" dirty="0" err="1" smtClean="0"/>
              <a:t>Q</a:t>
            </a:r>
            <a:r>
              <a:rPr lang="en-US" sz="2000" i="1" baseline="-25000" dirty="0" err="1" smtClean="0"/>
              <a:t>cap_on</a:t>
            </a:r>
            <a:r>
              <a:rPr lang="en-US" sz="2000" dirty="0" smtClean="0"/>
              <a:t>: switch capacitor to </a:t>
            </a:r>
            <a:r>
              <a:rPr lang="en-US" sz="2000" i="1" dirty="0" smtClean="0"/>
              <a:t>ON</a:t>
            </a:r>
          </a:p>
          <a:p>
            <a:pPr marL="800100" lvl="2" indent="0">
              <a:buNone/>
            </a:pPr>
            <a:endParaRPr lang="en-US" sz="2000" dirty="0" smtClean="0"/>
          </a:p>
          <a:p>
            <a:pPr marL="739775" lvl="1" indent="-339725"/>
            <a:r>
              <a:rPr lang="en-US" dirty="0" smtClean="0"/>
              <a:t>Neither met</a:t>
            </a:r>
          </a:p>
          <a:p>
            <a:pPr marL="800100" lvl="2" indent="0">
              <a:buNone/>
            </a:pPr>
            <a:r>
              <a:rPr lang="en-US" dirty="0"/>
              <a:t>	</a:t>
            </a:r>
            <a:r>
              <a:rPr lang="en-US" sz="2000" dirty="0" smtClean="0"/>
              <a:t>Proceed to next largest capacitor and continue check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80563166"/>
              </p:ext>
            </p:extLst>
          </p:nvPr>
        </p:nvGraphicFramePr>
        <p:xfrm>
          <a:off x="2107473" y="2788887"/>
          <a:ext cx="1441678" cy="402804"/>
        </p:xfrm>
        <a:graphic>
          <a:graphicData uri="http://schemas.openxmlformats.org/presentationml/2006/ole">
            <mc:AlternateContent xmlns:mc="http://schemas.openxmlformats.org/markup-compatibility/2006">
              <mc:Choice xmlns:v="urn:schemas-microsoft-com:vml" Requires="v">
                <p:oleObj spid="_x0000_s7184" name="Equation" r:id="rId3" imgW="863280" imgH="241200" progId="Equation.3">
                  <p:embed/>
                </p:oleObj>
              </mc:Choice>
              <mc:Fallback>
                <p:oleObj name="Equation" r:id="rId3" imgW="863280" imgH="241200" progId="Equation.3">
                  <p:embed/>
                  <p:pic>
                    <p:nvPicPr>
                      <p:cNvPr id="0" name=""/>
                      <p:cNvPicPr/>
                      <p:nvPr/>
                    </p:nvPicPr>
                    <p:blipFill>
                      <a:blip r:embed="rId4"/>
                      <a:stretch>
                        <a:fillRect/>
                      </a:stretch>
                    </p:blipFill>
                    <p:spPr>
                      <a:xfrm>
                        <a:off x="2107473" y="2788887"/>
                        <a:ext cx="1441678" cy="40280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00855747"/>
              </p:ext>
            </p:extLst>
          </p:nvPr>
        </p:nvGraphicFramePr>
        <p:xfrm>
          <a:off x="2258006" y="3886200"/>
          <a:ext cx="1399594" cy="402804"/>
        </p:xfrm>
        <a:graphic>
          <a:graphicData uri="http://schemas.openxmlformats.org/presentationml/2006/ole">
            <mc:AlternateContent xmlns:mc="http://schemas.openxmlformats.org/markup-compatibility/2006">
              <mc:Choice xmlns:v="urn:schemas-microsoft-com:vml" Requires="v">
                <p:oleObj spid="_x0000_s7185" name="Equation" r:id="rId5" imgW="838080" imgH="241200" progId="Equation.3">
                  <p:embed/>
                </p:oleObj>
              </mc:Choice>
              <mc:Fallback>
                <p:oleObj name="Equation" r:id="rId5" imgW="838080" imgH="241200" progId="Equation.3">
                  <p:embed/>
                  <p:pic>
                    <p:nvPicPr>
                      <p:cNvPr id="0" name=""/>
                      <p:cNvPicPr/>
                      <p:nvPr/>
                    </p:nvPicPr>
                    <p:blipFill>
                      <a:blip r:embed="rId6"/>
                      <a:stretch>
                        <a:fillRect/>
                      </a:stretch>
                    </p:blipFill>
                    <p:spPr>
                      <a:xfrm>
                        <a:off x="2258006" y="3886200"/>
                        <a:ext cx="1399594" cy="402804"/>
                      </a:xfrm>
                      <a:prstGeom prst="rect">
                        <a:avLst/>
                      </a:prstGeom>
                    </p:spPr>
                  </p:pic>
                </p:oleObj>
              </mc:Fallback>
            </mc:AlternateContent>
          </a:graphicData>
        </a:graphic>
      </p:graphicFrame>
    </p:spTree>
    <p:extLst>
      <p:ext uri="{BB962C8B-B14F-4D97-AF65-F5344CB8AC3E}">
        <p14:creationId xmlns:p14="http://schemas.microsoft.com/office/powerpoint/2010/main" val="393414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Simple “4-node” system</a:t>
            </a:r>
          </a:p>
          <a:p>
            <a:pPr lvl="1"/>
            <a:r>
              <a:rPr lang="en-US" sz="2400" dirty="0" smtClean="0"/>
              <a:t>Nodes represent measurements</a:t>
            </a:r>
          </a:p>
          <a:p>
            <a:pPr lvl="1"/>
            <a:r>
              <a:rPr lang="en-US" sz="2400" dirty="0" smtClean="0"/>
              <a:t>Two Regulators</a:t>
            </a:r>
          </a:p>
          <a:p>
            <a:pPr lvl="1"/>
            <a:r>
              <a:rPr lang="en-US" sz="2400" dirty="0" smtClean="0"/>
              <a:t>Two Capacitors</a:t>
            </a:r>
          </a:p>
          <a:p>
            <a:pPr lvl="1"/>
            <a:r>
              <a:rPr lang="en-US" sz="2400" dirty="0" smtClean="0"/>
              <a:t>Assume regulators have 100 V tap positions</a:t>
            </a:r>
          </a:p>
          <a:p>
            <a:r>
              <a:rPr lang="en-US" sz="3000" dirty="0" smtClean="0"/>
              <a:t>4700 V end of line desired</a:t>
            </a:r>
          </a:p>
          <a:p>
            <a:r>
              <a:rPr lang="en-US" sz="3000" dirty="0" smtClean="0"/>
              <a:t>0.99 </a:t>
            </a:r>
            <a:r>
              <a:rPr lang="en-US" sz="3000" dirty="0" err="1" smtClean="0"/>
              <a:t>pf</a:t>
            </a:r>
            <a:r>
              <a:rPr lang="en-US" sz="3000" dirty="0" smtClean="0"/>
              <a:t> desired</a:t>
            </a:r>
          </a:p>
          <a:p>
            <a:r>
              <a:rPr lang="en-US" sz="3000" dirty="0" smtClean="0"/>
              <a:t>Minimize reactive flow through </a:t>
            </a:r>
            <a:r>
              <a:rPr lang="en-US" sz="3000" dirty="0" err="1" smtClean="0"/>
              <a:t>Xfmr</a:t>
            </a:r>
            <a:endParaRPr lang="en-US" sz="3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51542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a:pPr>
            <a:r>
              <a:rPr lang="en-US" sz="2800" dirty="0" smtClean="0"/>
              <a:t>Determine </a:t>
            </a:r>
            <a:r>
              <a:rPr lang="en-US" sz="2800" i="1" dirty="0" smtClean="0"/>
              <a:t>minimum voltage</a:t>
            </a:r>
            <a:r>
              <a:rPr lang="en-US" sz="2800" dirty="0" smtClean="0"/>
              <a:t> and </a:t>
            </a:r>
            <a:r>
              <a:rPr lang="en-US" sz="2800" i="1" dirty="0" smtClean="0"/>
              <a:t>regulator load-side voltages</a:t>
            </a:r>
          </a:p>
          <a:p>
            <a:pPr lvl="1"/>
            <a:r>
              <a:rPr lang="en-US" sz="2200" dirty="0" err="1" smtClean="0"/>
              <a:t>Reg</a:t>
            </a:r>
            <a:r>
              <a:rPr lang="en-US" sz="2200" dirty="0" smtClean="0"/>
              <a:t> 1 – 4850 V and 4600 V</a:t>
            </a:r>
          </a:p>
          <a:p>
            <a:pPr lvl="1"/>
            <a:r>
              <a:rPr lang="en-US" sz="2200" dirty="0" err="1" smtClean="0"/>
              <a:t>Reg</a:t>
            </a:r>
            <a:r>
              <a:rPr lang="en-US" sz="2200" dirty="0" smtClean="0"/>
              <a:t> 2 – 4840 V and 4700 V</a:t>
            </a:r>
          </a:p>
          <a:p>
            <a:pPr marL="0" indent="0">
              <a:buNone/>
            </a:pPr>
            <a:r>
              <a:rPr lang="en-US" sz="2800" dirty="0" smtClean="0"/>
              <a:t>1a. Evaluate voltages</a:t>
            </a:r>
          </a:p>
          <a:p>
            <a:pPr lvl="1"/>
            <a:r>
              <a:rPr lang="en-US" sz="2200" dirty="0" err="1" smtClean="0"/>
              <a:t>Reg</a:t>
            </a:r>
            <a:r>
              <a:rPr lang="en-US" sz="2200" dirty="0" smtClean="0"/>
              <a:t> 1 end-of-line voltage is low</a:t>
            </a:r>
          </a:p>
          <a:p>
            <a:pPr lvl="1"/>
            <a:r>
              <a:rPr lang="en-US" sz="2200" dirty="0" err="1" smtClean="0"/>
              <a:t>Reg</a:t>
            </a:r>
            <a:r>
              <a:rPr lang="en-US" sz="22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280317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sz="2800" dirty="0" smtClean="0"/>
              <a:t>Compute </a:t>
            </a:r>
            <a:r>
              <a:rPr lang="en-US" sz="2800" i="1" dirty="0" smtClean="0"/>
              <a:t>voltage drop</a:t>
            </a:r>
            <a:r>
              <a:rPr lang="en-US" sz="2800" dirty="0" smtClean="0"/>
              <a:t> between regulator and minimum voltage</a:t>
            </a:r>
          </a:p>
          <a:p>
            <a:pPr lvl="1"/>
            <a:r>
              <a:rPr lang="en-US" sz="2200" dirty="0" err="1" smtClean="0"/>
              <a:t>Reg</a:t>
            </a:r>
            <a:r>
              <a:rPr lang="en-US" sz="2200" dirty="0" smtClean="0"/>
              <a:t> 1 – 250 V</a:t>
            </a:r>
          </a:p>
          <a:p>
            <a:pPr lvl="1"/>
            <a:r>
              <a:rPr lang="en-US" sz="2200" dirty="0" err="1" smtClean="0"/>
              <a:t>Reg</a:t>
            </a:r>
            <a:r>
              <a:rPr lang="en-US" sz="22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60944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rmAutofit fontScale="70000" lnSpcReduction="20000"/>
          </a:bodyPr>
          <a:lstStyle/>
          <a:p>
            <a:pPr marL="514350" indent="-514350">
              <a:buFont typeface="+mj-lt"/>
              <a:buAutoNum type="arabicPeriod" startAt="3"/>
            </a:pPr>
            <a:r>
              <a:rPr lang="en-US" sz="4000" i="1" dirty="0" smtClean="0"/>
              <a:t>Corrected desired voltage</a:t>
            </a:r>
            <a:r>
              <a:rPr lang="en-US" sz="4000" dirty="0" smtClean="0"/>
              <a:t> for </a:t>
            </a:r>
            <a:r>
              <a:rPr lang="en-US" sz="4000" dirty="0" err="1" smtClean="0"/>
              <a:t>Reg</a:t>
            </a:r>
            <a:r>
              <a:rPr lang="en-US" sz="4000" dirty="0" smtClean="0"/>
              <a:t> 1 is 4950 V</a:t>
            </a:r>
          </a:p>
          <a:p>
            <a:pPr lvl="1"/>
            <a:r>
              <a:rPr lang="en-US" sz="3100" dirty="0" smtClean="0"/>
              <a:t>(4700 desired + 250 V drop)</a:t>
            </a:r>
          </a:p>
          <a:p>
            <a:pPr lvl="1"/>
            <a:r>
              <a:rPr lang="en-US" sz="3100" dirty="0" err="1" smtClean="0"/>
              <a:t>Reg</a:t>
            </a:r>
            <a:r>
              <a:rPr lang="en-US" sz="3100" dirty="0" smtClean="0"/>
              <a:t> 1 is assumed to have an available position to “tap up”</a:t>
            </a:r>
          </a:p>
          <a:p>
            <a:pPr marL="514350" indent="-514350">
              <a:buFont typeface="+mj-lt"/>
              <a:buAutoNum type="arabicPeriod" startAt="3"/>
            </a:pPr>
            <a:r>
              <a:rPr lang="en-US" sz="4000" dirty="0" smtClean="0"/>
              <a:t>4950 V is assumed to not violate the upper voltage limit</a:t>
            </a:r>
          </a:p>
          <a:p>
            <a:pPr marL="514350" indent="-514350">
              <a:buFont typeface="+mj-lt"/>
              <a:buAutoNum type="arabicPeriod" startAt="3"/>
            </a:pPr>
            <a:r>
              <a:rPr lang="en-US" sz="4000" dirty="0" smtClean="0"/>
              <a:t>250 V drop is considered high-loading</a:t>
            </a:r>
          </a:p>
          <a:p>
            <a:pPr lvl="1"/>
            <a:r>
              <a:rPr lang="en-US" sz="3100" dirty="0" err="1" smtClean="0"/>
              <a:t>Deadband</a:t>
            </a:r>
            <a:r>
              <a:rPr lang="en-US" sz="3100" dirty="0" smtClean="0"/>
              <a:t> is assumed to be</a:t>
            </a:r>
            <a:br>
              <a:rPr lang="en-US" sz="3100" dirty="0" smtClean="0"/>
            </a:br>
            <a:r>
              <a:rPr lang="en-US" sz="31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96053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 (continued)</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pPr marL="514350" indent="-514350">
              <a:buFont typeface="+mj-lt"/>
              <a:buAutoNum type="arabicPeriod" startAt="6"/>
            </a:pPr>
            <a:r>
              <a:rPr lang="en-US" sz="3300" dirty="0" smtClean="0"/>
              <a:t>Outside the </a:t>
            </a:r>
            <a:r>
              <a:rPr lang="en-US" sz="3300" dirty="0" err="1" smtClean="0"/>
              <a:t>deadband</a:t>
            </a:r>
            <a:r>
              <a:rPr lang="en-US" sz="3300" dirty="0" smtClean="0"/>
              <a:t> of </a:t>
            </a:r>
            <a:r>
              <a:rPr lang="en-US" sz="3300" i="1" dirty="0" smtClean="0"/>
              <a:t>desired voltage</a:t>
            </a:r>
          </a:p>
          <a:p>
            <a:pPr lvl="1"/>
            <a:r>
              <a:rPr lang="en-US" sz="2600" dirty="0" smtClean="0"/>
              <a:t>+1 tap change is desired</a:t>
            </a:r>
          </a:p>
          <a:p>
            <a:pPr marL="514350" indent="-514350">
              <a:buFont typeface="+mj-lt"/>
              <a:buAutoNum type="arabicPeriod" startAt="6"/>
            </a:pPr>
            <a:r>
              <a:rPr lang="en-US" sz="3300" i="1" dirty="0" smtClean="0"/>
              <a:t>New voltage</a:t>
            </a:r>
            <a:r>
              <a:rPr lang="en-US" sz="3300" dirty="0" smtClean="0"/>
              <a:t> will be</a:t>
            </a:r>
            <a:br>
              <a:rPr lang="en-US" sz="3300" dirty="0" smtClean="0"/>
            </a:br>
            <a:r>
              <a:rPr lang="en-US" sz="3300" dirty="0" smtClean="0"/>
              <a:t>4950 V</a:t>
            </a:r>
          </a:p>
          <a:p>
            <a:pPr marL="914400" lvl="1" indent="-514350"/>
            <a:r>
              <a:rPr lang="en-US" sz="2600" dirty="0" smtClean="0"/>
              <a:t>4850 V current + 100 V tap up</a:t>
            </a:r>
          </a:p>
          <a:p>
            <a:pPr marL="914400" lvl="1" indent="-514350"/>
            <a:r>
              <a:rPr lang="en-US" sz="2600" dirty="0" smtClean="0"/>
              <a:t>Will not violate upper voltage limit</a:t>
            </a:r>
          </a:p>
          <a:p>
            <a:pPr marL="514350" indent="-514350">
              <a:buFont typeface="+mj-lt"/>
              <a:buAutoNum type="arabicPeriod" startAt="6"/>
            </a:pPr>
            <a:r>
              <a:rPr lang="en-US" sz="3300" dirty="0" smtClean="0"/>
              <a:t>Value of </a:t>
            </a:r>
            <a:r>
              <a:rPr lang="en-US" sz="3300" i="1" dirty="0" smtClean="0"/>
              <a:t>new voltage</a:t>
            </a:r>
            <a:r>
              <a:rPr lang="en-US" sz="3300" dirty="0" smtClean="0"/>
              <a:t> acceptable</a:t>
            </a:r>
          </a:p>
          <a:p>
            <a:pPr marL="914400" lvl="1" indent="-514350"/>
            <a:r>
              <a:rPr lang="en-US" sz="2600" dirty="0" smtClean="0"/>
              <a:t>Execute tap change</a:t>
            </a:r>
            <a:endParaRPr lang="en-US" sz="26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707800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r>
              <a:rPr lang="en-US" sz="2800" dirty="0" smtClean="0"/>
              <a:t>All voltages at desired values</a:t>
            </a:r>
          </a:p>
          <a:p>
            <a:r>
              <a:rPr lang="en-US" sz="2800" dirty="0" smtClean="0"/>
              <a:t>If Node 3 were still unacceptable, process would repeat</a:t>
            </a:r>
          </a:p>
          <a:p>
            <a:r>
              <a:rPr lang="en-US" sz="2800" dirty="0" smtClean="0"/>
              <a:t>Adjustment could occur simultaneous to </a:t>
            </a:r>
            <a:r>
              <a:rPr lang="en-US" sz="2800" dirty="0" err="1" smtClean="0"/>
              <a:t>Reg</a:t>
            </a:r>
            <a:r>
              <a:rPr lang="en-US" sz="2800" dirty="0" smtClean="0"/>
              <a:t> 2/Node 4 adjustments</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518676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1"/>
            <a:r>
              <a:rPr lang="en-US" sz="2400" dirty="0" smtClean="0"/>
              <a:t>900 </a:t>
            </a:r>
            <a:r>
              <a:rPr lang="en-US" sz="2400" dirty="0" err="1" smtClean="0"/>
              <a:t>kVAr</a:t>
            </a:r>
            <a:r>
              <a:rPr lang="en-US" sz="2400" dirty="0" smtClean="0"/>
              <a:t> of reactive power</a:t>
            </a:r>
          </a:p>
          <a:p>
            <a:pPr lvl="1"/>
            <a:r>
              <a:rPr lang="en-US" sz="2400" dirty="0" smtClean="0"/>
              <a:t>0.95 power factor</a:t>
            </a:r>
          </a:p>
          <a:p>
            <a:pPr marL="514350" indent="-514350">
              <a:buFont typeface="+mj-lt"/>
              <a:buAutoNum type="arabicPeriod"/>
            </a:pPr>
            <a:r>
              <a:rPr lang="en-US" sz="3000" dirty="0" smtClean="0"/>
              <a:t>Determine if below </a:t>
            </a:r>
            <a:r>
              <a:rPr lang="en-US" sz="3000" i="1" dirty="0" smtClean="0"/>
              <a:t>desired power factor</a:t>
            </a:r>
          </a:p>
          <a:p>
            <a:pPr lvl="1"/>
            <a:r>
              <a:rPr lang="en-US" sz="24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731592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0f 0.6</a:t>
            </a:r>
          </a:p>
          <a:p>
            <a:pPr lvl="1"/>
            <a:r>
              <a:rPr lang="en-US" sz="2200" dirty="0" smtClean="0"/>
              <a:t>5 </a:t>
            </a:r>
            <a:r>
              <a:rPr lang="en-US" sz="2200" dirty="0" err="1" smtClean="0"/>
              <a:t>MVAr</a:t>
            </a:r>
            <a:r>
              <a:rPr lang="en-US" sz="2200" dirty="0" smtClean="0"/>
              <a:t> capacitor</a:t>
            </a:r>
          </a:p>
          <a:p>
            <a:pPr marL="914400" lvl="2" indent="0">
              <a:buNone/>
            </a:pPr>
            <a:r>
              <a:rPr lang="en-US" sz="2200" dirty="0" smtClean="0"/>
              <a:t>0.3 * 5 </a:t>
            </a:r>
            <a:r>
              <a:rPr lang="en-US" sz="2200" dirty="0" err="1" smtClean="0"/>
              <a:t>MVAr</a:t>
            </a:r>
            <a:r>
              <a:rPr lang="en-US" sz="2200" dirty="0" smtClean="0"/>
              <a:t> = 1.5 </a:t>
            </a:r>
            <a:r>
              <a:rPr lang="en-US" sz="2200" dirty="0" err="1" smtClean="0"/>
              <a:t>MVAr</a:t>
            </a:r>
            <a:r>
              <a:rPr lang="en-US" sz="2200" dirty="0" smtClean="0"/>
              <a:t> – too big, no action</a:t>
            </a:r>
          </a:p>
          <a:p>
            <a:pPr lvl="1"/>
            <a:r>
              <a:rPr lang="en-US" sz="2200" dirty="0" smtClean="0"/>
              <a:t>1 </a:t>
            </a:r>
            <a:r>
              <a:rPr lang="en-US" sz="2200" dirty="0" err="1" smtClean="0"/>
              <a:t>MVAr</a:t>
            </a:r>
            <a:r>
              <a:rPr lang="en-US" sz="2200" dirty="0" smtClean="0"/>
              <a:t> capacitor</a:t>
            </a:r>
          </a:p>
          <a:p>
            <a:pPr marL="914400" lvl="2" indent="0">
              <a:buNone/>
            </a:pPr>
            <a:r>
              <a:rPr lang="en-US" sz="2200" dirty="0" smtClean="0"/>
              <a:t>0.3 * 1 </a:t>
            </a:r>
            <a:r>
              <a:rPr lang="en-US" sz="2200" dirty="0" err="1" smtClean="0"/>
              <a:t>MVAr</a:t>
            </a:r>
            <a:r>
              <a:rPr lang="en-US" sz="2200" dirty="0" smtClean="0"/>
              <a:t> = 0.3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136022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Evaluate results</a:t>
            </a:r>
          </a:p>
          <a:p>
            <a:pPr lvl="1"/>
            <a:r>
              <a:rPr lang="en-US" sz="2400" dirty="0" smtClean="0"/>
              <a:t>If no voltage changes are required, proceed</a:t>
            </a:r>
          </a:p>
          <a:p>
            <a:pPr lvl="1"/>
            <a:r>
              <a:rPr lang="en-US" sz="2400" dirty="0" smtClean="0"/>
              <a:t>If more reactive changes required, rescan the capacitor list</a:t>
            </a:r>
          </a:p>
          <a:p>
            <a:r>
              <a:rPr lang="en-US" sz="3000" dirty="0" smtClean="0"/>
              <a:t>Capacitor changes can influence voltages</a:t>
            </a:r>
          </a:p>
          <a:p>
            <a:pPr lvl="1"/>
            <a:r>
              <a:rPr lang="en-US" sz="2400" dirty="0" smtClean="0"/>
              <a:t>May exceed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79582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The voltage supplied to the customer is generally maintained within the limits set by </a:t>
            </a:r>
            <a:r>
              <a:rPr lang="en-US" sz="2400" dirty="0" smtClean="0"/>
              <a:t>ANSI </a:t>
            </a:r>
            <a:r>
              <a:rPr lang="en-US" sz="2400" dirty="0" smtClean="0"/>
              <a:t>C84.1, 120V +/-5%.</a:t>
            </a:r>
          </a:p>
          <a:p>
            <a:r>
              <a:rPr lang="en-US" sz="2400" dirty="0" smtClean="0"/>
              <a:t>This is done by setting the voltage at the “head” of the feeder at the high end of the band, to ensure that the voltage drop at peak load does not exceed limits.</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This is an openly available Volt-VAR control system that has been implemented in GridLAB-D.</a:t>
            </a:r>
          </a:p>
          <a:p>
            <a:endParaRPr lang="en-US" dirty="0" smtClean="0"/>
          </a:p>
          <a:p>
            <a:r>
              <a:rPr lang="en-US" dirty="0" smtClean="0"/>
              <a:t>It is composed of two coordinated goals.</a:t>
            </a:r>
          </a:p>
          <a:p>
            <a:pPr lvl="1"/>
            <a:r>
              <a:rPr lang="en-US" dirty="0" smtClean="0"/>
              <a:t>Voltage reduction</a:t>
            </a:r>
          </a:p>
          <a:p>
            <a:pPr lvl="1"/>
            <a:r>
              <a:rPr lang="en-US" dirty="0" smtClean="0"/>
              <a:t>VAR control</a:t>
            </a: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Modified IEEE 13 Node System with Volt-VAR Control</a:t>
            </a:r>
            <a:endParaRPr lang="en-US" dirty="0"/>
          </a:p>
        </p:txBody>
      </p:sp>
      <p:grpSp>
        <p:nvGrpSpPr>
          <p:cNvPr id="4" name="Group 3"/>
          <p:cNvGrpSpPr>
            <a:grpSpLocks/>
          </p:cNvGrpSpPr>
          <p:nvPr/>
        </p:nvGrpSpPr>
        <p:grpSpPr bwMode="auto">
          <a:xfrm>
            <a:off x="1524000" y="2057400"/>
            <a:ext cx="6248400" cy="4343400"/>
            <a:chOff x="0" y="0"/>
            <a:chExt cx="8497603" cy="7084184"/>
          </a:xfrm>
        </p:grpSpPr>
        <p:pic>
          <p:nvPicPr>
            <p:cNvPr id="5" name="Picture 4"/>
            <p:cNvPicPr>
              <a:picLocks noChangeAspect="1" noChangeArrowheads="1"/>
            </p:cNvPicPr>
            <p:nvPr/>
          </p:nvPicPr>
          <p:blipFill>
            <a:blip r:embed="rId2" cstate="print"/>
            <a:srcRect/>
            <a:stretch>
              <a:fillRect/>
            </a:stretch>
          </p:blipFill>
          <p:spPr bwMode="auto">
            <a:xfrm>
              <a:off x="0" y="0"/>
              <a:ext cx="8497603" cy="7084184"/>
            </a:xfrm>
            <a:prstGeom prst="rect">
              <a:avLst/>
            </a:prstGeom>
            <a:noFill/>
            <a:ln w="9525">
              <a:noFill/>
              <a:miter lim="800000"/>
              <a:headEnd/>
              <a:tailEnd/>
            </a:ln>
          </p:spPr>
        </p:pic>
        <p:cxnSp>
          <p:nvCxnSpPr>
            <p:cNvPr id="6" name="Straight Connector 5"/>
            <p:cNvCxnSpPr/>
            <p:nvPr/>
          </p:nvCxnSpPr>
          <p:spPr>
            <a:xfrm rot="5400000">
              <a:off x="8036697" y="4791121"/>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7946920" y="4910303"/>
              <a:ext cx="351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7956415" y="4967510"/>
              <a:ext cx="341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036697" y="5067623"/>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486400" y="64008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EOL Measurements</a:t>
            </a:r>
            <a:endParaRPr lang="en-US" dirty="0">
              <a:latin typeface="Times New Roman" pitchFamily="18" charset="0"/>
              <a:cs typeface="Times New Roman" pitchFamily="18" charset="0"/>
            </a:endParaRPr>
          </a:p>
        </p:txBody>
      </p:sp>
      <p:cxnSp>
        <p:nvCxnSpPr>
          <p:cNvPr id="12" name="Straight Arrow Connector 11"/>
          <p:cNvCxnSpPr>
            <a:stCxn id="10" idx="1"/>
          </p:cNvCxnSpPr>
          <p:nvPr/>
        </p:nvCxnSpPr>
        <p:spPr>
          <a:xfrm rot="10800000">
            <a:off x="4876800" y="6172200"/>
            <a:ext cx="6096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1"/>
          </p:cNvCxnSpPr>
          <p:nvPr/>
        </p:nvCxnSpPr>
        <p:spPr>
          <a:xfrm rot="10800000">
            <a:off x="3276600" y="6172200"/>
            <a:ext cx="22098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57200" y="2209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VAR Controlled Link</a:t>
            </a:r>
            <a:endParaRPr lang="en-US" dirty="0">
              <a:latin typeface="Times New Roman" pitchFamily="18" charset="0"/>
              <a:cs typeface="Times New Roman" pitchFamily="18" charset="0"/>
            </a:endParaRPr>
          </a:p>
        </p:txBody>
      </p:sp>
      <p:cxnSp>
        <p:nvCxnSpPr>
          <p:cNvPr id="18" name="Straight Arrow Connector 17"/>
          <p:cNvCxnSpPr>
            <a:stCxn id="17" idx="3"/>
          </p:cNvCxnSpPr>
          <p:nvPr/>
        </p:nvCxnSpPr>
        <p:spPr>
          <a:xfrm>
            <a:off x="2819400" y="2394466"/>
            <a:ext cx="13716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a:t>
            </a:r>
            <a:endParaRPr lang="en-US" dirty="0"/>
          </a:p>
        </p:txBody>
      </p:sp>
      <p:sp>
        <p:nvSpPr>
          <p:cNvPr id="14" name="Content Placeholder 13"/>
          <p:cNvSpPr>
            <a:spLocks noGrp="1"/>
          </p:cNvSpPr>
          <p:nvPr>
            <p:ph idx="1"/>
          </p:nvPr>
        </p:nvSpPr>
        <p:spPr>
          <a:xfrm>
            <a:off x="457200" y="1600201"/>
            <a:ext cx="8229600" cy="533399"/>
          </a:xfrm>
        </p:spPr>
        <p:txBody>
          <a:bodyPr>
            <a:normAutofit/>
          </a:bodyPr>
          <a:lstStyle/>
          <a:p>
            <a:r>
              <a:rPr lang="en-US" sz="2000" dirty="0" smtClean="0"/>
              <a:t>Voltage at node:671 is controlled by regulator to 2,400V:</a:t>
            </a:r>
            <a:endParaRPr lang="en-US" sz="2000" dirty="0"/>
          </a:p>
        </p:txBody>
      </p:sp>
      <p:pic>
        <p:nvPicPr>
          <p:cNvPr id="63490" name="Picture 2"/>
          <p:cNvPicPr>
            <a:picLocks noChangeAspect="1" noChangeArrowheads="1"/>
          </p:cNvPicPr>
          <p:nvPr/>
        </p:nvPicPr>
        <p:blipFill>
          <a:blip r:embed="rId2" cstate="print"/>
          <a:srcRect/>
          <a:stretch>
            <a:fillRect/>
          </a:stretch>
        </p:blipFill>
        <p:spPr bwMode="auto">
          <a:xfrm>
            <a:off x="1434571" y="2057400"/>
            <a:ext cx="5652029" cy="1664494"/>
          </a:xfrm>
          <a:prstGeom prst="rect">
            <a:avLst/>
          </a:prstGeom>
          <a:noFill/>
          <a:ln w="9525">
            <a:noFill/>
            <a:miter lim="800000"/>
            <a:headEnd/>
            <a:tailEnd/>
          </a:ln>
          <a:effectLst/>
        </p:spPr>
      </p:pic>
      <p:sp>
        <p:nvSpPr>
          <p:cNvPr id="16" name="Content Placeholder 13"/>
          <p:cNvSpPr txBox="1">
            <a:spLocks/>
          </p:cNvSpPr>
          <p:nvPr/>
        </p:nvSpPr>
        <p:spPr>
          <a:xfrm>
            <a:off x="533400" y="39624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Voltage at node:675 is maintained by capacitors: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3491" name="Picture 3"/>
          <p:cNvPicPr>
            <a:picLocks noChangeAspect="1" noChangeArrowheads="1"/>
          </p:cNvPicPr>
          <p:nvPr/>
        </p:nvPicPr>
        <p:blipFill>
          <a:blip r:embed="rId3" cstate="print"/>
          <a:srcRect/>
          <a:stretch>
            <a:fillRect/>
          </a:stretch>
        </p:blipFill>
        <p:spPr bwMode="auto">
          <a:xfrm>
            <a:off x="1355040" y="4419600"/>
            <a:ext cx="5670344" cy="1676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 cont.</a:t>
            </a:r>
            <a:endParaRPr lang="en-US" dirty="0"/>
          </a:p>
        </p:txBody>
      </p:sp>
      <p:sp>
        <p:nvSpPr>
          <p:cNvPr id="14" name="Content Placeholder 13"/>
          <p:cNvSpPr>
            <a:spLocks noGrp="1"/>
          </p:cNvSpPr>
          <p:nvPr>
            <p:ph idx="1"/>
          </p:nvPr>
        </p:nvSpPr>
        <p:spPr>
          <a:xfrm>
            <a:off x="457200" y="1600201"/>
            <a:ext cx="8229600" cy="685799"/>
          </a:xfrm>
        </p:spPr>
        <p:txBody>
          <a:bodyPr>
            <a:normAutofit lnSpcReduction="10000"/>
          </a:bodyPr>
          <a:lstStyle/>
          <a:p>
            <a:r>
              <a:rPr lang="en-US" sz="2000" dirty="0" smtClean="0"/>
              <a:t>Voltage is still operated at an upper level.  As a result, there are energy reductions that are not realized.</a:t>
            </a:r>
            <a:endParaRPr lang="en-US" sz="2000" dirty="0"/>
          </a:p>
        </p:txBody>
      </p:sp>
      <p:sp>
        <p:nvSpPr>
          <p:cNvPr id="16" name="Content Placeholder 13"/>
          <p:cNvSpPr txBox="1">
            <a:spLocks/>
          </p:cNvSpPr>
          <p:nvPr/>
        </p:nvSpPr>
        <p:spPr>
          <a:xfrm>
            <a:off x="457200" y="30480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not</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4516" name="Picture 4"/>
          <p:cNvPicPr>
            <a:picLocks noChangeAspect="1" noChangeArrowheads="1"/>
          </p:cNvPicPr>
          <p:nvPr/>
        </p:nvPicPr>
        <p:blipFill>
          <a:blip r:embed="rId2" cstate="print"/>
          <a:srcRect/>
          <a:stretch>
            <a:fillRect/>
          </a:stretch>
        </p:blipFill>
        <p:spPr bwMode="auto">
          <a:xfrm>
            <a:off x="1066800" y="3886200"/>
            <a:ext cx="7090680" cy="20574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cstate="print"/>
          <a:srcRect/>
          <a:stretch>
            <a:fillRect/>
          </a:stretch>
        </p:blipFill>
        <p:spPr bwMode="auto">
          <a:xfrm>
            <a:off x="3505200" y="2438400"/>
            <a:ext cx="158115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2: Coordinated Volt/VAR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remote nodes 652 and 680, to a values of 2,200V: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is reduced: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1828800" y="1676400"/>
            <a:ext cx="5892800" cy="1717707"/>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657600" y="3886200"/>
            <a:ext cx="1581150" cy="5810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4" cstate="print"/>
          <a:srcRect/>
          <a:stretch>
            <a:fillRect/>
          </a:stretch>
        </p:blipFill>
        <p:spPr bwMode="auto">
          <a:xfrm>
            <a:off x="1828800" y="5148172"/>
            <a:ext cx="5949926" cy="17098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blinds(horizontal)">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horizontal)">
                                      <p:cBhvr>
                                        <p:cTn id="18"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smtClean="0"/>
              <a:t>Module </a:t>
            </a:r>
            <a:r>
              <a:rPr lang="en-US" sz="3200" dirty="0"/>
              <a:t>6</a:t>
            </a:r>
            <a:r>
              <a:rPr lang="en-US" sz="3200" dirty="0" smtClean="0"/>
              <a:t> Concluding Comments</a:t>
            </a:r>
            <a:endParaRPr lang="en-US" sz="3200"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(Capacitors)</a:t>
            </a:r>
            <a:endParaRPr lang="en-US" sz="24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ANSI </a:t>
            </a:r>
            <a:r>
              <a:rPr lang="en-US" dirty="0" smtClean="0"/>
              <a:t>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sz="2400" dirty="0" smtClean="0"/>
              <a:t>Range A (normal steady-state):114V-126V (RMS)</a:t>
            </a:r>
          </a:p>
          <a:p>
            <a:endParaRPr lang="en-US" sz="2400" dirty="0" smtClean="0"/>
          </a:p>
          <a:p>
            <a:r>
              <a:rPr lang="en-US" sz="2400" dirty="0" smtClean="0"/>
              <a:t>Range B(emergency steady-state):107V-127V (RMS)</a:t>
            </a:r>
          </a:p>
          <a:p>
            <a:endParaRPr lang="en-US" sz="2400" dirty="0" smtClean="0"/>
          </a:p>
          <a:p>
            <a:r>
              <a:rPr lang="en-US" sz="24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Volt-VAR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contrast to the traditional operational methods, Volt-VAR Optimization controls multiple devices to achieve a global optimum.</a:t>
            </a:r>
          </a:p>
          <a:p>
            <a:endParaRPr lang="en-US" dirty="0"/>
          </a:p>
          <a:p>
            <a:r>
              <a:rPr lang="en-US" dirty="0" smtClean="0"/>
              <a:t>Volt-VAR Optimization, and the associated global optimum(s), exists in many forms.</a:t>
            </a:r>
          </a:p>
          <a:p>
            <a:endParaRPr lang="en-US" dirty="0" smtClean="0"/>
          </a:p>
          <a:p>
            <a:r>
              <a:rPr lang="en-US" dirty="0" smtClean="0"/>
              <a:t>The general principle is to control the voltage and reactive power on a distribution feeder so that load can be managed.</a:t>
            </a:r>
          </a:p>
          <a:p>
            <a:endParaRPr lang="en-US" dirty="0"/>
          </a:p>
          <a:p>
            <a:r>
              <a:rPr lang="en-US" dirty="0" smtClean="0"/>
              <a:t>One example of VVO:</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2161</TotalTime>
  <Words>1465</Words>
  <Application>Microsoft Office PowerPoint</Application>
  <PresentationFormat>On-screen Show (4:3)</PresentationFormat>
  <Paragraphs>248</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Equation</vt:lpstr>
      <vt:lpstr>Substation and Distribution Automation</vt:lpstr>
      <vt:lpstr>Module 6 Overview</vt:lpstr>
      <vt:lpstr>Part 1: Traditional Voltage Control</vt:lpstr>
      <vt:lpstr>Traditional Voltage Control (Regulators)</vt:lpstr>
      <vt:lpstr>Traditional Voltage Control (Regulators)</vt:lpstr>
      <vt:lpstr>Traditional Voltage Control (Capacitors)</vt:lpstr>
      <vt:lpstr>ANSI C84.1</vt:lpstr>
      <vt:lpstr>Operation of Voltage Control Devices</vt:lpstr>
      <vt:lpstr>Part 2: Volt-VAR Optimization</vt:lpstr>
      <vt:lpstr>Volt-VAR Optimization</vt:lpstr>
      <vt:lpstr>Volt-VAR Optimization cont.</vt:lpstr>
      <vt:lpstr>Borozan, Baran, and Novosel Implementation</vt:lpstr>
      <vt:lpstr>Borozan, Baran, and Novosel Implementation Cont.</vt:lpstr>
      <vt:lpstr>VVO-Regulators – Voltage Optimization</vt:lpstr>
      <vt:lpstr>VVO-Regulators – Voltage Optimization</vt:lpstr>
      <vt:lpstr>VVO-Regulators – Voltage Optimization</vt:lpstr>
      <vt:lpstr>VVO-Regulators – Voltage Optimization</vt:lpstr>
      <vt:lpstr>VVO-Capacitors – Reactive Power Optimization</vt:lpstr>
      <vt:lpstr>VVO-Capacitors – Reactive Power Optimization</vt:lpstr>
      <vt:lpstr>VVO-Capacitors – Reactive Power Optimization</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(continued)</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Case 1: Local Voltage Control</vt:lpstr>
      <vt:lpstr>Case 1: Local Voltage Control cont.</vt:lpstr>
      <vt:lpstr>Case 2: Coordinated Volt/VAR Control</vt:lpstr>
      <vt:lpstr>Module 6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Tuffner, Francis K</cp:lastModifiedBy>
  <cp:revision>177</cp:revision>
  <dcterms:created xsi:type="dcterms:W3CDTF">2006-08-16T00:00:00Z</dcterms:created>
  <dcterms:modified xsi:type="dcterms:W3CDTF">2011-12-01T16:25:38Z</dcterms:modified>
</cp:coreProperties>
</file>