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80" r:id="rId3"/>
    <p:sldId id="281" r:id="rId4"/>
    <p:sldId id="262" r:id="rId5"/>
    <p:sldId id="263" r:id="rId6"/>
    <p:sldId id="264" r:id="rId7"/>
    <p:sldId id="266" r:id="rId8"/>
    <p:sldId id="267" r:id="rId9"/>
    <p:sldId id="265" r:id="rId10"/>
    <p:sldId id="295" r:id="rId11"/>
    <p:sldId id="297" r:id="rId12"/>
    <p:sldId id="268" r:id="rId13"/>
    <p:sldId id="269" r:id="rId14"/>
    <p:sldId id="296" r:id="rId15"/>
    <p:sldId id="270" r:id="rId16"/>
    <p:sldId id="282" r:id="rId17"/>
    <p:sldId id="302" r:id="rId18"/>
    <p:sldId id="293" r:id="rId19"/>
    <p:sldId id="291" r:id="rId20"/>
    <p:sldId id="300" r:id="rId21"/>
    <p:sldId id="301" r:id="rId22"/>
    <p:sldId id="294" r:id="rId23"/>
    <p:sldId id="304" r:id="rId24"/>
    <p:sldId id="299" r:id="rId25"/>
    <p:sldId id="287" r:id="rId26"/>
    <p:sldId id="285" r:id="rId27"/>
    <p:sldId id="286" r:id="rId28"/>
    <p:sldId id="303" r:id="rId29"/>
    <p:sldId id="288" r:id="rId30"/>
    <p:sldId id="305" r:id="rId31"/>
    <p:sldId id="289" r:id="rId32"/>
    <p:sldId id="307" r:id="rId33"/>
    <p:sldId id="292" r:id="rId34"/>
    <p:sldId id="306" r:id="rId35"/>
    <p:sldId id="283" r:id="rId36"/>
    <p:sldId id="290" r:id="rId37"/>
    <p:sldId id="298" r:id="rId38"/>
    <p:sldId id="284" r:id="rId39"/>
    <p:sldId id="273" r:id="rId40"/>
    <p:sldId id="275" r:id="rId41"/>
    <p:sldId id="276" r:id="rId42"/>
    <p:sldId id="277" r:id="rId43"/>
    <p:sldId id="278" r:id="rId44"/>
    <p:sldId id="308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9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8501" r="60126" b="9332"/>
          <a:stretch>
            <a:fillRect/>
          </a:stretch>
        </p:blipFill>
        <p:spPr bwMode="auto">
          <a:xfrm>
            <a:off x="8172450" y="5903913"/>
            <a:ext cx="97155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d3p313\Desktop\academic-signature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143625"/>
            <a:ext cx="1905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97576-0625-4751-88DA-8FC883A7A3BD}" type="datetimeFigureOut">
              <a:rPr lang="en-US"/>
              <a:pPr>
                <a:defRPr/>
              </a:pPr>
              <a:t>12/29/2011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1EF6B-E170-4932-A66C-B11DE60C1E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4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627F8-2080-48C6-959F-828953E4EAD4}" type="datetimeFigureOut">
              <a:rPr lang="en-US"/>
              <a:pPr>
                <a:defRPr/>
              </a:pPr>
              <a:t>12/29/2011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1BA5B-7730-4338-A929-CCF4E62AD0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6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ACE6E-2FEA-42D8-BF87-87756AADFDAC}" type="datetimeFigureOut">
              <a:rPr lang="en-US"/>
              <a:pPr>
                <a:defRPr/>
              </a:pPr>
              <a:t>12/29/2011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F4CC6-FBC2-401F-B47B-6E15E8F7CD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1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2D1AF-EAED-4268-B8B1-767446E93AD6}" type="datetimeFigureOut">
              <a:rPr lang="en-US"/>
              <a:pPr>
                <a:defRPr/>
              </a:pPr>
              <a:t>12/29/2011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B1BE9-E31B-4FDF-91F5-0AE007E2AB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8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36563-9215-477A-8447-02A2BDA08C69}" type="datetimeFigureOut">
              <a:rPr lang="en-US"/>
              <a:pPr>
                <a:defRPr/>
              </a:pPr>
              <a:t>12/29/2011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E8C36-05B0-4F68-9820-2AAA6625F9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8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B25DE-9810-4F14-93EE-3EC0AD4622D4}" type="datetimeFigureOut">
              <a:rPr lang="en-US"/>
              <a:pPr>
                <a:defRPr/>
              </a:pPr>
              <a:t>12/29/2011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9604B-1444-40E0-B740-98CBDE5012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80243D86-7697-4D1C-B176-EE22A88D4B80}" type="datetimeFigureOut">
              <a:rPr lang="en-US"/>
              <a:pPr>
                <a:defRPr/>
              </a:pPr>
              <a:t>12/29/2011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F9CB647-E783-4232-BE98-1B8DE0B30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Substation and Distribution Automation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9: Automated Switching and Reconfiguration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types: expulsion </a:t>
            </a:r>
            <a:r>
              <a:rPr lang="en-US" dirty="0"/>
              <a:t>and current limiting </a:t>
            </a:r>
            <a:r>
              <a:rPr lang="en-US" dirty="0" smtClean="0"/>
              <a:t>fuses</a:t>
            </a:r>
          </a:p>
          <a:p>
            <a:r>
              <a:rPr lang="en-US" dirty="0" smtClean="0"/>
              <a:t>“Expulsion </a:t>
            </a:r>
            <a:r>
              <a:rPr lang="en-US" dirty="0"/>
              <a:t>fuses use gas generation and exhaust to remove conducting particles </a:t>
            </a:r>
            <a:r>
              <a:rPr lang="en-US" dirty="0" smtClean="0"/>
              <a:t>from the </a:t>
            </a:r>
            <a:r>
              <a:rPr lang="en-US" dirty="0"/>
              <a:t>arc column and allow the </a:t>
            </a:r>
            <a:r>
              <a:rPr lang="en-US"/>
              <a:t>fuse </a:t>
            </a:r>
            <a:r>
              <a:rPr lang="en-US" smtClean="0"/>
              <a:t>to interrupt </a:t>
            </a:r>
            <a:r>
              <a:rPr lang="en-US" dirty="0"/>
              <a:t>current at current </a:t>
            </a:r>
            <a:r>
              <a:rPr lang="en-US" dirty="0" smtClean="0"/>
              <a:t>zero”</a:t>
            </a:r>
          </a:p>
          <a:p>
            <a:r>
              <a:rPr lang="en-US" dirty="0" smtClean="0"/>
              <a:t>“Current </a:t>
            </a:r>
            <a:r>
              <a:rPr lang="en-US" dirty="0"/>
              <a:t>limiting fuses reduce </a:t>
            </a:r>
            <a:r>
              <a:rPr lang="en-US" dirty="0" smtClean="0"/>
              <a:t>the magnitude </a:t>
            </a:r>
            <a:r>
              <a:rPr lang="en-US" dirty="0"/>
              <a:t>and duration of the fault current by introducing a high resistance into the </a:t>
            </a:r>
            <a:r>
              <a:rPr lang="en-US" dirty="0" smtClean="0"/>
              <a:t>circuit”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6106180"/>
            <a:ext cx="37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19200"/>
            <a:ext cx="4572000" cy="516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8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Overcurrent Relays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447800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Overcurrent relays and fuses are the oldest</a:t>
            </a:r>
            <a:r>
              <a:rPr lang="en-US" dirty="0"/>
              <a:t>, least </a:t>
            </a:r>
            <a:r>
              <a:rPr lang="en-US" dirty="0" smtClean="0"/>
              <a:t>expensive, </a:t>
            </a:r>
            <a:r>
              <a:rPr lang="en-US" dirty="0"/>
              <a:t>and </a:t>
            </a:r>
            <a:r>
              <a:rPr lang="en-US" dirty="0" smtClean="0"/>
              <a:t>simplest</a:t>
            </a:r>
          </a:p>
          <a:p>
            <a:r>
              <a:rPr lang="en-US" dirty="0" smtClean="0"/>
              <a:t>Overcurrent relay responds </a:t>
            </a:r>
            <a:r>
              <a:rPr lang="en-US" dirty="0"/>
              <a:t>to </a:t>
            </a:r>
            <a:r>
              <a:rPr lang="en-US" dirty="0" smtClean="0"/>
              <a:t>current signals </a:t>
            </a:r>
            <a:r>
              <a:rPr lang="en-US" dirty="0"/>
              <a:t>from </a:t>
            </a:r>
            <a:r>
              <a:rPr lang="en-US" dirty="0" smtClean="0"/>
              <a:t>sensors </a:t>
            </a:r>
            <a:r>
              <a:rPr lang="en-US" dirty="0"/>
              <a:t>and </a:t>
            </a:r>
            <a:r>
              <a:rPr lang="en-US" dirty="0" smtClean="0"/>
              <a:t>operates a circuit breaker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28800"/>
            <a:ext cx="5074670" cy="381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14800" y="5520194"/>
            <a:ext cx="502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Inverse time-current characteristic of relay according to IEEE standard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1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and power line used for real-time thermal rating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2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6135469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/>
              <a:t>1</a:t>
            </a:r>
            <a:r>
              <a:rPr lang="en-US" sz="1200" dirty="0" smtClean="0"/>
              <a:t>: "IEEE </a:t>
            </a:r>
            <a:r>
              <a:rPr lang="en-US" sz="1200" dirty="0"/>
              <a:t>standard inverse-time characteristic equations for overcurrent relays," IEEE </a:t>
            </a:r>
            <a:r>
              <a:rPr lang="en-US" sz="1200" dirty="0" smtClean="0"/>
              <a:t>Trans. </a:t>
            </a:r>
            <a:r>
              <a:rPr lang="en-US" sz="1200" dirty="0"/>
              <a:t>on Power Delivery, </a:t>
            </a:r>
            <a:r>
              <a:rPr lang="en-US" sz="1200" dirty="0" smtClean="0"/>
              <a:t>Jul </a:t>
            </a:r>
            <a:r>
              <a:rPr lang="en-US" sz="1200" dirty="0"/>
              <a:t>1999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2: </a:t>
            </a:r>
            <a:r>
              <a:rPr lang="en-US" sz="1200" dirty="0"/>
              <a:t>M.W. Davis, "A new thermal rating approach: The real time thermal rating system for strategic overhead conductor transmission lines - Part I," IEEE Trans. on Power Apparatus and Systems, May 1977</a:t>
            </a:r>
          </a:p>
          <a:p>
            <a:pPr lvl="0"/>
            <a:endParaRPr lang="en-US" sz="12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922730"/>
              </p:ext>
            </p:extLst>
          </p:nvPr>
        </p:nvGraphicFramePr>
        <p:xfrm>
          <a:off x="990600" y="4114800"/>
          <a:ext cx="211357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4" imgW="1511300" imgH="431800" progId="Equation.DSMT4">
                  <p:embed/>
                </p:oleObj>
              </mc:Choice>
              <mc:Fallback>
                <p:oleObj name="Equation" r:id="rId4" imgW="15113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4800"/>
                        <a:ext cx="2113577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4750263"/>
            <a:ext cx="3581400" cy="1115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471796" y="5864423"/>
            <a:ext cx="1508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(Extracted from </a:t>
            </a:r>
            <a:r>
              <a:rPr lang="en-US" sz="1400" baseline="30000" dirty="0" smtClean="0"/>
              <a:t>1</a:t>
            </a:r>
            <a:r>
              <a:rPr lang="en-US" sz="1400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4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Reclosers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circuit breakers, but with more complex controls and the option for even more measurement and feedback.</a:t>
            </a:r>
          </a:p>
          <a:p>
            <a:r>
              <a:rPr lang="en-US" dirty="0"/>
              <a:t>Used for protection, especially for fault detection and disconnection.</a:t>
            </a:r>
          </a:p>
          <a:p>
            <a:r>
              <a:rPr lang="en-US" dirty="0" smtClean="0"/>
              <a:t>Trips and recloses to clear temporary faults 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tries to reconnect is user configurable, but is typically set for three attempts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4" r="6170" b="22553"/>
          <a:stretch/>
        </p:blipFill>
        <p:spPr>
          <a:xfrm>
            <a:off x="3810000" y="4038600"/>
            <a:ext cx="3352800" cy="2514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900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Reclosers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development of the Smart Grid, </a:t>
            </a:r>
            <a:r>
              <a:rPr lang="en-US" dirty="0" err="1"/>
              <a:t>reclosers</a:t>
            </a:r>
            <a:r>
              <a:rPr lang="en-US" dirty="0"/>
              <a:t> are starting to incorporate more advanced metering and reporting capabilities.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71650" y="3276600"/>
            <a:ext cx="5848350" cy="3200400"/>
            <a:chOff x="1771650" y="3048000"/>
            <a:chExt cx="6229350" cy="3429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1650" y="3048000"/>
              <a:ext cx="2571750" cy="3429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22900" y="3443862"/>
              <a:ext cx="2946400" cy="22098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cxnSp>
          <p:nvCxnSpPr>
            <p:cNvPr id="8" name="Straight Arrow Connector 7"/>
            <p:cNvCxnSpPr>
              <a:endCxn id="6" idx="2"/>
            </p:cNvCxnSpPr>
            <p:nvPr/>
          </p:nvCxnSpPr>
          <p:spPr>
            <a:xfrm flipV="1">
              <a:off x="3200400" y="4548762"/>
              <a:ext cx="2590800" cy="101383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60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Reclosers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ombines </a:t>
            </a:r>
            <a:r>
              <a:rPr lang="en-US" dirty="0"/>
              <a:t>the sensing, relaying, fault-interrupting, and </a:t>
            </a:r>
            <a:r>
              <a:rPr lang="en-US" dirty="0" smtClean="0"/>
              <a:t>reclosing functions</a:t>
            </a:r>
          </a:p>
          <a:p>
            <a:r>
              <a:rPr lang="en-US" dirty="0"/>
              <a:t>P</a:t>
            </a:r>
            <a:r>
              <a:rPr lang="en-US" dirty="0" smtClean="0"/>
              <a:t>laced </a:t>
            </a:r>
            <a:r>
              <a:rPr lang="en-US" dirty="0"/>
              <a:t>in substations or out on the distribution </a:t>
            </a:r>
            <a:r>
              <a:rPr lang="en-US" dirty="0" smtClean="0"/>
              <a:t>lines</a:t>
            </a:r>
          </a:p>
          <a:p>
            <a:r>
              <a:rPr lang="en-US" dirty="0" smtClean="0"/>
              <a:t>Modes of operation: </a:t>
            </a:r>
          </a:p>
          <a:p>
            <a:pPr lvl="1"/>
            <a:r>
              <a:rPr lang="en-US" dirty="0" smtClean="0"/>
              <a:t>single-phase trip</a:t>
            </a:r>
          </a:p>
          <a:p>
            <a:pPr lvl="1"/>
            <a:r>
              <a:rPr lang="en-US" dirty="0" smtClean="0"/>
              <a:t>single-phase lockout</a:t>
            </a:r>
          </a:p>
          <a:p>
            <a:pPr lvl="1"/>
            <a:r>
              <a:rPr lang="en-US" dirty="0" smtClean="0"/>
              <a:t>single-phase </a:t>
            </a:r>
            <a:r>
              <a:rPr lang="en-US" dirty="0"/>
              <a:t>trip three-phase </a:t>
            </a:r>
            <a:r>
              <a:rPr lang="en-US" dirty="0" smtClean="0"/>
              <a:t>lockout</a:t>
            </a:r>
            <a:endParaRPr lang="en-US" dirty="0"/>
          </a:p>
          <a:p>
            <a:pPr lvl="1"/>
            <a:r>
              <a:rPr lang="en-US" dirty="0" smtClean="0"/>
              <a:t>three-phase trip </a:t>
            </a:r>
            <a:r>
              <a:rPr lang="en-US" dirty="0"/>
              <a:t>three-phase lockout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Figures of reclose characteristics (from standard?)</a:t>
            </a:r>
            <a:endParaRPr lang="en-US" dirty="0"/>
          </a:p>
          <a:p>
            <a:r>
              <a:rPr lang="en-US" dirty="0"/>
              <a:t>Example of reclosing </a:t>
            </a:r>
            <a:r>
              <a:rPr lang="en-US" dirty="0" smtClean="0"/>
              <a:t>times (from book)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9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circuit breakers, but can not break fault current and </a:t>
            </a:r>
            <a:r>
              <a:rPr lang="en-US" dirty="0" smtClean="0"/>
              <a:t>have </a:t>
            </a:r>
            <a:r>
              <a:rPr lang="en-US" dirty="0"/>
              <a:t>more complex controls.</a:t>
            </a:r>
          </a:p>
          <a:p>
            <a:r>
              <a:rPr lang="en-US" dirty="0"/>
              <a:t>Used in conjunction with a recloser. 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recloser breaks the fault current, </a:t>
            </a:r>
            <a:r>
              <a:rPr lang="en-US" dirty="0" smtClean="0"/>
              <a:t>the </a:t>
            </a:r>
            <a:r>
              <a:rPr lang="en-US" dirty="0"/>
              <a:t>sectionalizer disconnects the faulted section from the feeder and the recloser reconnects the rest of the feeder to power</a:t>
            </a:r>
            <a:r>
              <a:rPr lang="en-US" dirty="0" smtClean="0"/>
              <a:t>.</a:t>
            </a:r>
          </a:p>
          <a:p>
            <a:r>
              <a:rPr lang="en-US" dirty="0"/>
              <a:t>With the development of the Smart Grid, sectionalizers are starting to incorporate more advanced metering and reporting capabilities.</a:t>
            </a:r>
            <a:r>
              <a:rPr lang="en-US" sz="1500" dirty="0"/>
              <a:t> 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7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Part 2: Protection Schemes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individual protection devices in the previous section can be combined into various protection schemes.</a:t>
            </a:r>
          </a:p>
          <a:p>
            <a:r>
              <a:rPr lang="en-US" dirty="0"/>
              <a:t>W</a:t>
            </a:r>
            <a:r>
              <a:rPr lang="en-US" dirty="0" smtClean="0"/>
              <a:t>hen the power flow is radial then the schemes are relatively simple, but bidirectional power flows can complicate protection schemes.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Overcurrent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</a:t>
            </a:r>
          </a:p>
          <a:p>
            <a:pPr lvl="1"/>
            <a:r>
              <a:rPr lang="en-US" dirty="0" smtClean="0"/>
              <a:t>Phase </a:t>
            </a:r>
            <a:r>
              <a:rPr lang="en-US" dirty="0"/>
              <a:t>overcurrent</a:t>
            </a:r>
          </a:p>
          <a:p>
            <a:pPr lvl="1"/>
            <a:r>
              <a:rPr lang="en-US" dirty="0" smtClean="0"/>
              <a:t>Ground </a:t>
            </a:r>
            <a:r>
              <a:rPr lang="en-US" dirty="0"/>
              <a:t>overcurrent</a:t>
            </a:r>
          </a:p>
          <a:p>
            <a:pPr lvl="1"/>
            <a:r>
              <a:rPr lang="en-US" dirty="0" smtClean="0"/>
              <a:t>Negative </a:t>
            </a:r>
            <a:r>
              <a:rPr lang="en-US" dirty="0"/>
              <a:t>sequence </a:t>
            </a:r>
            <a:r>
              <a:rPr lang="en-US" dirty="0" smtClean="0"/>
              <a:t>overcurrent</a:t>
            </a:r>
          </a:p>
          <a:p>
            <a:r>
              <a:rPr lang="en-US" dirty="0" smtClean="0"/>
              <a:t>Non-directional relay applied to radial distribution systems (one direction power flow)</a:t>
            </a:r>
          </a:p>
          <a:p>
            <a:r>
              <a:rPr lang="en-US" dirty="0" smtClean="0"/>
              <a:t>Directional relay applied to network or looped system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64740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628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of Protection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current calculation</a:t>
            </a:r>
          </a:p>
          <a:p>
            <a:pPr lvl="1"/>
            <a:r>
              <a:rPr lang="en-US" dirty="0" smtClean="0"/>
              <a:t>Balanced faults: short-circuit calculation considering contribution of all resources</a:t>
            </a:r>
          </a:p>
          <a:p>
            <a:pPr lvl="1"/>
            <a:r>
              <a:rPr lang="en-US" dirty="0" smtClean="0"/>
              <a:t>Unbalanced faults: short-circuit calculation using symmetrical components methods</a:t>
            </a:r>
          </a:p>
          <a:p>
            <a:r>
              <a:rPr lang="en-US" dirty="0" smtClean="0"/>
              <a:t>Coordination of protection schemes considers</a:t>
            </a:r>
          </a:p>
          <a:p>
            <a:pPr lvl="1"/>
            <a:r>
              <a:rPr lang="en-US" dirty="0" smtClean="0"/>
              <a:t>Intensity of fault currents</a:t>
            </a:r>
          </a:p>
          <a:p>
            <a:pPr lvl="1"/>
            <a:r>
              <a:rPr lang="en-US" dirty="0" smtClean="0"/>
              <a:t>Direction of fault currents</a:t>
            </a:r>
          </a:p>
          <a:p>
            <a:pPr lvl="1"/>
            <a:r>
              <a:rPr lang="en-US" dirty="0" smtClean="0"/>
              <a:t>Definition of primary protection and backup protections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2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Schemes in Radial Network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Two overcurrent devices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766" y="1295400"/>
            <a:ext cx="3910962" cy="5069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64740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8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9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/>
              <a:t>1</a:t>
            </a:r>
            <a:r>
              <a:rPr lang="en-US" dirty="0" smtClean="0"/>
              <a:t>: Switching and protective devices</a:t>
            </a:r>
          </a:p>
          <a:p>
            <a:endParaRPr lang="en-US" dirty="0" smtClean="0"/>
          </a:p>
          <a:p>
            <a:r>
              <a:rPr lang="en-US" dirty="0" smtClean="0"/>
              <a:t>Part 2: Protection schemes</a:t>
            </a:r>
          </a:p>
          <a:p>
            <a:endParaRPr lang="en-US" dirty="0" smtClean="0"/>
          </a:p>
          <a:p>
            <a:r>
              <a:rPr lang="en-US" dirty="0" smtClean="0"/>
              <a:t>Part 3: Reconfiguration</a:t>
            </a:r>
          </a:p>
          <a:p>
            <a:endParaRPr lang="en-US" dirty="0"/>
          </a:p>
          <a:p>
            <a:r>
              <a:rPr lang="en-US" dirty="0" smtClean="0"/>
              <a:t>Part 4: Switching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 </a:t>
            </a:r>
            <a:r>
              <a:rPr lang="en-US" dirty="0" smtClean="0"/>
              <a:t>Schemes </a:t>
            </a:r>
            <a:r>
              <a:rPr lang="en-US" dirty="0"/>
              <a:t>in </a:t>
            </a:r>
            <a:r>
              <a:rPr lang="en-US" dirty="0" smtClean="0"/>
              <a:t>Radial Network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Fuse</a:t>
            </a:r>
            <a:r>
              <a:rPr lang="en-US" dirty="0"/>
              <a:t>, </a:t>
            </a:r>
            <a:r>
              <a:rPr lang="en-US" dirty="0" err="1"/>
              <a:t>recloser</a:t>
            </a:r>
            <a:r>
              <a:rPr lang="en-US" dirty="0"/>
              <a:t>, and overcurrent relay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66800"/>
            <a:ext cx="4296673" cy="5386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65502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822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 </a:t>
            </a:r>
            <a:r>
              <a:rPr lang="en-US" dirty="0" smtClean="0"/>
              <a:t>Schemes </a:t>
            </a:r>
            <a:r>
              <a:rPr lang="en-US" dirty="0"/>
              <a:t>in </a:t>
            </a:r>
            <a:r>
              <a:rPr lang="en-US" dirty="0" smtClean="0"/>
              <a:t>Radial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Recloser</a:t>
            </a:r>
            <a:r>
              <a:rPr lang="en-US" dirty="0"/>
              <a:t> and </a:t>
            </a:r>
            <a:r>
              <a:rPr lang="en-US" dirty="0" smtClean="0"/>
              <a:t>fuses</a:t>
            </a:r>
          </a:p>
          <a:p>
            <a:r>
              <a:rPr lang="en-US" dirty="0" smtClean="0"/>
              <a:t>Fuse saving scheme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3581400" cy="147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066800"/>
            <a:ext cx="4343400" cy="537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64740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28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Schemes </a:t>
            </a:r>
            <a:r>
              <a:rPr lang="en-US" dirty="0"/>
              <a:t>in </a:t>
            </a:r>
            <a:r>
              <a:rPr lang="en-US" dirty="0" smtClean="0"/>
              <a:t>Radial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Recloser</a:t>
            </a:r>
            <a:r>
              <a:rPr lang="en-US" dirty="0" smtClean="0"/>
              <a:t> and fuses</a:t>
            </a:r>
          </a:p>
          <a:p>
            <a:r>
              <a:rPr lang="en-US" dirty="0" smtClean="0"/>
              <a:t>Fuse blowing scheme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64740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399"/>
            <a:ext cx="3886200" cy="1596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66799"/>
            <a:ext cx="4114800" cy="5319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8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 </a:t>
            </a:r>
            <a:r>
              <a:rPr lang="en-US" dirty="0" smtClean="0"/>
              <a:t>Schemes </a:t>
            </a:r>
            <a:r>
              <a:rPr lang="en-US" dirty="0"/>
              <a:t>in </a:t>
            </a:r>
            <a:r>
              <a:rPr lang="en-US" dirty="0" smtClean="0"/>
              <a:t>Radial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Fuse saving</a:t>
            </a:r>
          </a:p>
          <a:p>
            <a:r>
              <a:rPr lang="en-US" dirty="0" smtClean="0"/>
              <a:t>Low set instantaneous relay 50LS trips for any faults on the entire feeder</a:t>
            </a:r>
          </a:p>
          <a:p>
            <a:r>
              <a:rPr lang="en-US" dirty="0" smtClean="0"/>
              <a:t>For a permanent fault, after 2 or 3 reclosing attempts, the relay is blocked and the fuse is allowed to blow</a:t>
            </a:r>
          </a:p>
          <a:p>
            <a:r>
              <a:rPr lang="en-US" dirty="0" smtClean="0"/>
              <a:t>For temporary faults the fuse will be saved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71600"/>
            <a:ext cx="4876800" cy="4695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64740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850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Voltage sensing relay applications:</a:t>
            </a:r>
          </a:p>
          <a:p>
            <a:pPr lvl="1"/>
            <a:r>
              <a:rPr lang="en-US" dirty="0" smtClean="0"/>
              <a:t>“protect equipment </a:t>
            </a:r>
            <a:r>
              <a:rPr lang="en-US" dirty="0"/>
              <a:t>(e.g., power transformers) from </a:t>
            </a:r>
            <a:r>
              <a:rPr lang="en-US" dirty="0" smtClean="0"/>
              <a:t>damage” </a:t>
            </a:r>
          </a:p>
          <a:p>
            <a:pPr lvl="1"/>
            <a:r>
              <a:rPr lang="en-US" dirty="0" smtClean="0"/>
              <a:t>“determine </a:t>
            </a:r>
            <a:r>
              <a:rPr lang="en-US" dirty="0"/>
              <a:t>if a supply source is healthy or not (i.e</a:t>
            </a:r>
            <a:r>
              <a:rPr lang="en-US" dirty="0" smtClean="0"/>
              <a:t>., source </a:t>
            </a:r>
            <a:r>
              <a:rPr lang="en-US" dirty="0"/>
              <a:t>transfer schemes</a:t>
            </a:r>
            <a:r>
              <a:rPr lang="en-US" dirty="0" smtClean="0"/>
              <a:t>)”</a:t>
            </a:r>
          </a:p>
          <a:p>
            <a:pPr lvl="1"/>
            <a:r>
              <a:rPr lang="en-US" dirty="0" smtClean="0"/>
              <a:t>“detect </a:t>
            </a:r>
            <a:r>
              <a:rPr lang="en-US" dirty="0"/>
              <a:t>ground faults on normally ungrounded </a:t>
            </a:r>
            <a:r>
              <a:rPr lang="en-US" dirty="0" smtClean="0"/>
              <a:t>systems”</a:t>
            </a:r>
          </a:p>
          <a:p>
            <a:pPr lvl="1"/>
            <a:r>
              <a:rPr lang="en-US" dirty="0" smtClean="0"/>
              <a:t>“supervise automatic or </a:t>
            </a:r>
            <a:r>
              <a:rPr lang="en-US" dirty="0"/>
              <a:t>manual closing of circuit </a:t>
            </a:r>
            <a:r>
              <a:rPr lang="en-US" dirty="0" smtClean="0"/>
              <a:t>breakers”</a:t>
            </a:r>
          </a:p>
          <a:p>
            <a:pPr lvl="1"/>
            <a:r>
              <a:rPr lang="en-US" dirty="0" smtClean="0"/>
              <a:t>“determine </a:t>
            </a:r>
            <a:r>
              <a:rPr lang="en-US" dirty="0"/>
              <a:t>whether a single breaker pole is open or </a:t>
            </a:r>
            <a:r>
              <a:rPr lang="en-US" dirty="0" smtClean="0"/>
              <a:t>closed undesirably”</a:t>
            </a:r>
          </a:p>
          <a:p>
            <a:pPr lvl="1"/>
            <a:r>
              <a:rPr lang="en-US" dirty="0" smtClean="0"/>
              <a:t>“detect </a:t>
            </a:r>
            <a:r>
              <a:rPr lang="en-US" dirty="0"/>
              <a:t>unbalanced voltage due to a blown </a:t>
            </a:r>
            <a:r>
              <a:rPr lang="en-US" dirty="0" smtClean="0"/>
              <a:t>fuse”</a:t>
            </a:r>
          </a:p>
          <a:p>
            <a:pPr lvl="1"/>
            <a:r>
              <a:rPr lang="en-US" dirty="0" smtClean="0"/>
              <a:t>“supervise </a:t>
            </a:r>
            <a:r>
              <a:rPr lang="en-US" dirty="0"/>
              <a:t>or restrain </a:t>
            </a:r>
            <a:r>
              <a:rPr lang="en-US" dirty="0" smtClean="0"/>
              <a:t>overcurrent elements </a:t>
            </a:r>
            <a:r>
              <a:rPr lang="en-US" dirty="0"/>
              <a:t>for fault detection near generation </a:t>
            </a:r>
            <a:r>
              <a:rPr lang="en-US" dirty="0" smtClean="0"/>
              <a:t>sources”</a:t>
            </a:r>
          </a:p>
          <a:p>
            <a:r>
              <a:rPr lang="en-US" dirty="0" smtClean="0"/>
              <a:t>Over- and under-voltage sensing</a:t>
            </a:r>
          </a:p>
          <a:p>
            <a:r>
              <a:rPr lang="en-US" dirty="0" smtClean="0"/>
              <a:t>Phase-to-phase and phase-to-ground sensing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62454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707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Overcurrent Protection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Most common protection scheme in distribution substations is over current protection for prevention against feeder faults.</a:t>
            </a:r>
          </a:p>
          <a:p>
            <a:r>
              <a:rPr lang="en-US" dirty="0"/>
              <a:t>The figure shows the co-ordination between different instantaneous tripping elements in the substation.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322497"/>
            <a:ext cx="4038600" cy="30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943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Differential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6" y="2209800"/>
            <a:ext cx="4193953" cy="224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691" y="1905000"/>
            <a:ext cx="4376762" cy="3118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1574" y="6172200"/>
            <a:ext cx="80639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"Exploring the IEEE C37.234 Guide for Protective Relay Application to Power System Buses</a:t>
            </a:r>
            <a:r>
              <a:rPr lang="en-US" sz="1400" dirty="0" smtClean="0"/>
              <a:t>,"</a:t>
            </a:r>
            <a:r>
              <a:rPr lang="en-US" sz="1400" i="1" dirty="0" smtClean="0"/>
              <a:t> Annual </a:t>
            </a:r>
            <a:r>
              <a:rPr lang="en-US" sz="1400" i="1" dirty="0"/>
              <a:t>Conference for</a:t>
            </a:r>
            <a:r>
              <a:rPr lang="en-US" sz="1400" dirty="0"/>
              <a:t> </a:t>
            </a:r>
            <a:r>
              <a:rPr lang="en-US" sz="1400" i="1" dirty="0"/>
              <a:t>Protective Relay Engineers</a:t>
            </a:r>
            <a:r>
              <a:rPr lang="en-US" sz="1400" dirty="0" smtClean="0"/>
              <a:t>, April </a:t>
            </a:r>
            <a:r>
              <a:rPr lang="en-US" sz="1400" dirty="0"/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14377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 Differential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Most commonly applied for 10MVA transformer and higher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47800"/>
            <a:ext cx="5182374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" y="6321623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IEEE Guide for Protective Relay Applications to Power Transformers," </a:t>
            </a:r>
            <a:r>
              <a:rPr lang="en-US" sz="1400" i="1" dirty="0"/>
              <a:t>ANSI/IEEE </a:t>
            </a:r>
            <a:r>
              <a:rPr lang="en-US" sz="1400" i="1" dirty="0" err="1"/>
              <a:t>Std</a:t>
            </a:r>
            <a:r>
              <a:rPr lang="en-US" sz="1400" i="1" dirty="0"/>
              <a:t> C37.91-1985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943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of </a:t>
            </a:r>
            <a:r>
              <a:rPr lang="en-US" dirty="0" err="1" smtClean="0"/>
              <a:t>Recloser</a:t>
            </a:r>
            <a:r>
              <a:rPr lang="en-US" dirty="0" smtClean="0"/>
              <a:t> and Large Transformer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Coordination of fast curve and slow curves of </a:t>
            </a:r>
            <a:r>
              <a:rPr lang="en-US" dirty="0" err="1" smtClean="0"/>
              <a:t>recloser</a:t>
            </a:r>
            <a:r>
              <a:rPr lang="en-US" dirty="0" smtClean="0"/>
              <a:t> with transformer damage curve and inrush current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36605"/>
            <a:ext cx="3153760" cy="150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649" y="1156494"/>
            <a:ext cx="3816151" cy="52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57200" y="63978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243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09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Part 1: Switching and Protective Devices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C:\PNNL Work\Current Projects\FOA-152 WSU\Photos\Reclosers\IMG_0126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NNL Work\Current Projects\FOA-152 WSU\Photos\Switches\Switch 26 kV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8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Scheme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Normally open (N.O.) </a:t>
            </a:r>
            <a:r>
              <a:rPr lang="en-US" dirty="0" err="1" smtClean="0"/>
              <a:t>recloser</a:t>
            </a:r>
            <a:r>
              <a:rPr lang="en-US" dirty="0" smtClean="0"/>
              <a:t> between two circuits</a:t>
            </a:r>
          </a:p>
          <a:p>
            <a:r>
              <a:rPr lang="en-US" dirty="0" smtClean="0"/>
              <a:t>Normally closed sectionalizing </a:t>
            </a:r>
            <a:r>
              <a:rPr lang="en-US" dirty="0" err="1" smtClean="0"/>
              <a:t>recloser</a:t>
            </a:r>
            <a:r>
              <a:rPr lang="en-US" dirty="0" smtClean="0"/>
              <a:t> on each circuit </a:t>
            </a:r>
          </a:p>
          <a:p>
            <a:r>
              <a:rPr lang="en-US" dirty="0" smtClean="0"/>
              <a:t>Example of operation:</a:t>
            </a:r>
          </a:p>
          <a:p>
            <a:pPr lvl="1"/>
            <a:r>
              <a:rPr lang="en-US" dirty="0" smtClean="0"/>
              <a:t>CB1 </a:t>
            </a:r>
            <a:r>
              <a:rPr lang="en-US" dirty="0"/>
              <a:t>(circuit breaker 1) opens for a fault </a:t>
            </a:r>
            <a:r>
              <a:rPr lang="en-US" dirty="0" smtClean="0"/>
              <a:t>between devices </a:t>
            </a:r>
            <a:r>
              <a:rPr lang="en-US" dirty="0"/>
              <a:t>CB1 and LS1. </a:t>
            </a:r>
            <a:endParaRPr lang="en-US" dirty="0" smtClean="0"/>
          </a:p>
          <a:p>
            <a:pPr lvl="1"/>
            <a:r>
              <a:rPr lang="en-US" dirty="0" smtClean="0"/>
              <a:t>LS1 sense </a:t>
            </a:r>
            <a:r>
              <a:rPr lang="en-US" dirty="0"/>
              <a:t>a loss of </a:t>
            </a:r>
            <a:r>
              <a:rPr lang="en-US" dirty="0" smtClean="0"/>
              <a:t>voltage and opens</a:t>
            </a:r>
          </a:p>
          <a:p>
            <a:pPr lvl="1"/>
            <a:r>
              <a:rPr lang="en-US" dirty="0" smtClean="0"/>
              <a:t>TIE </a:t>
            </a:r>
            <a:r>
              <a:rPr lang="en-US" dirty="0" err="1"/>
              <a:t>recloser</a:t>
            </a:r>
            <a:r>
              <a:rPr lang="en-US" dirty="0"/>
              <a:t> </a:t>
            </a:r>
            <a:r>
              <a:rPr lang="en-US" dirty="0" smtClean="0"/>
              <a:t>also </a:t>
            </a:r>
            <a:r>
              <a:rPr lang="en-US" dirty="0"/>
              <a:t>sense loss </a:t>
            </a:r>
            <a:r>
              <a:rPr lang="en-US" dirty="0" smtClean="0"/>
              <a:t>of voltage</a:t>
            </a:r>
            <a:r>
              <a:rPr lang="en-US" dirty="0"/>
              <a:t>, and </a:t>
            </a:r>
            <a:r>
              <a:rPr lang="en-US" dirty="0" smtClean="0"/>
              <a:t> </a:t>
            </a:r>
            <a:r>
              <a:rPr lang="en-US" dirty="0"/>
              <a:t>close after the LS1 </a:t>
            </a:r>
            <a:r>
              <a:rPr lang="en-US" dirty="0" smtClean="0"/>
              <a:t>opens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Automatically restoration of portion of Distribution </a:t>
            </a:r>
            <a:r>
              <a:rPr lang="en-US" dirty="0"/>
              <a:t>Circuit 1. </a:t>
            </a:r>
            <a:endParaRPr lang="en-US" dirty="0" smtClean="0"/>
          </a:p>
          <a:p>
            <a:pPr lvl="1"/>
            <a:r>
              <a:rPr lang="en-US" dirty="0" smtClean="0"/>
              <a:t>Note: </a:t>
            </a:r>
            <a:r>
              <a:rPr lang="en-US" dirty="0"/>
              <a:t>protection settings at the SUB Main Breaker and at the CB and </a:t>
            </a:r>
            <a:r>
              <a:rPr lang="en-US" dirty="0" smtClean="0"/>
              <a:t>LS should </a:t>
            </a:r>
            <a:r>
              <a:rPr lang="en-US" dirty="0"/>
              <a:t>be set to account for the maximum load added when the tie </a:t>
            </a:r>
            <a:r>
              <a:rPr lang="en-US" dirty="0" err="1"/>
              <a:t>recloser</a:t>
            </a:r>
            <a:r>
              <a:rPr lang="en-US" dirty="0"/>
              <a:t> </a:t>
            </a:r>
            <a:r>
              <a:rPr lang="en-US" dirty="0" smtClean="0"/>
              <a:t>closes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57400"/>
            <a:ext cx="4477285" cy="209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63978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81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Coordination in Meshed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Radial circuits </a:t>
            </a:r>
          </a:p>
          <a:p>
            <a:pPr lvl="1"/>
            <a:r>
              <a:rPr lang="en-US" dirty="0" err="1" smtClean="0"/>
              <a:t>Prot</a:t>
            </a:r>
            <a:r>
              <a:rPr lang="en-US" dirty="0" smtClean="0"/>
              <a:t> relaying.  </a:t>
            </a:r>
          </a:p>
          <a:p>
            <a:r>
              <a:rPr lang="en-US" dirty="0" smtClean="0"/>
              <a:t>Meshed circuits and bidirectional power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 Overcurrent Relays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bibliography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6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Schemes for Bidirectional Power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Bidirectional power flows occur when there distributed resources contribute  are allowed to contribute to fault current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5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Schemes with Distributed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Fault F2 will cause reverse current through </a:t>
            </a:r>
            <a:r>
              <a:rPr lang="en-US" dirty="0" err="1" smtClean="0"/>
              <a:t>recloser</a:t>
            </a:r>
            <a:r>
              <a:rPr lang="en-US" dirty="0" smtClean="0"/>
              <a:t> 1. One solution is to coordinate DR protection with </a:t>
            </a:r>
            <a:r>
              <a:rPr lang="en-US" dirty="0" err="1" smtClean="0"/>
              <a:t>Recloser</a:t>
            </a:r>
            <a:r>
              <a:rPr lang="en-US" dirty="0" smtClean="0"/>
              <a:t> 1 to trip DR before </a:t>
            </a:r>
            <a:r>
              <a:rPr lang="en-US" dirty="0" err="1" smtClean="0"/>
              <a:t>Recloser</a:t>
            </a:r>
            <a:r>
              <a:rPr lang="en-US" dirty="0" smtClean="0"/>
              <a:t> 1 operates</a:t>
            </a:r>
          </a:p>
          <a:p>
            <a:r>
              <a:rPr lang="en-US" dirty="0" smtClean="0"/>
              <a:t>Fault F3 causes reverse current in CB2. If CB2 is not coordinated with CB1 =&gt; unnecessary trip of circuit 2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33800"/>
            <a:ext cx="5843588" cy="273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64740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956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Part </a:t>
            </a:r>
            <a:r>
              <a:rPr lang="en-US" dirty="0">
                <a:latin typeface="Times New Roman" pitchFamily="-80" charset="0"/>
                <a:cs typeface="Times New Roman" pitchFamily="-80" charset="0"/>
              </a:rPr>
              <a:t>3</a:t>
            </a:r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: Reconfiguration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in topology of the distribution network to achieve one of the following objectives</a:t>
            </a:r>
          </a:p>
          <a:p>
            <a:pPr lvl="1"/>
            <a:r>
              <a:rPr lang="en-US" dirty="0" smtClean="0"/>
              <a:t>Minimize losses</a:t>
            </a:r>
          </a:p>
          <a:p>
            <a:pPr lvl="1"/>
            <a:r>
              <a:rPr lang="en-US" dirty="0" smtClean="0"/>
              <a:t>Reduce losses and relieve line overloads</a:t>
            </a:r>
          </a:p>
          <a:p>
            <a:pPr lvl="1"/>
            <a:r>
              <a:rPr lang="en-US" dirty="0" smtClean="0"/>
              <a:t>Improve </a:t>
            </a:r>
            <a:r>
              <a:rPr lang="en-US" dirty="0"/>
              <a:t>v</a:t>
            </a:r>
            <a:r>
              <a:rPr lang="en-US" dirty="0" smtClean="0"/>
              <a:t>oltage stability</a:t>
            </a:r>
          </a:p>
          <a:p>
            <a:pPr lvl="1"/>
            <a:r>
              <a:rPr lang="en-US" dirty="0" smtClean="0"/>
              <a:t>Reduce losses and improve the voltage profile</a:t>
            </a:r>
            <a:endParaRPr lang="en-US" dirty="0"/>
          </a:p>
          <a:p>
            <a:pPr lvl="1"/>
            <a:r>
              <a:rPr lang="en-US" dirty="0" smtClean="0"/>
              <a:t>Restore portions of a feeder by routing around a fault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Reconfiguration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Switches are opened and closed to reconfigure the circuit, maintaining radial configuration</a:t>
            </a:r>
          </a:p>
          <a:p>
            <a:r>
              <a:rPr lang="en-US" dirty="0" smtClean="0"/>
              <a:t>Example: close switch 21 and open switch 7 (radial structure is maintained). More combinations are possible.</a:t>
            </a:r>
          </a:p>
          <a:p>
            <a:r>
              <a:rPr lang="en-US" dirty="0" smtClean="0"/>
              <a:t>Objectives: load reduction and relieve line overloads</a:t>
            </a:r>
          </a:p>
          <a:p>
            <a:r>
              <a:rPr lang="en-US" dirty="0" smtClean="0"/>
              <a:t>Optimization problem: Find “spanning tree” that minimizes an objective function, while satisfying voltage constraints, capacity constraints, and reliability constraints</a:t>
            </a:r>
          </a:p>
          <a:p>
            <a:r>
              <a:rPr lang="en-US" dirty="0" smtClean="0"/>
              <a:t>Combinatorial optimization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47"/>
          <a:stretch/>
        </p:blipFill>
        <p:spPr bwMode="auto">
          <a:xfrm>
            <a:off x="4467439" y="1752600"/>
            <a:ext cx="4477617" cy="204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647699" y="3962400"/>
            <a:ext cx="3782639" cy="1754326"/>
            <a:chOff x="5029524" y="3962400"/>
            <a:chExt cx="3782639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5029524" y="3962400"/>
              <a:ext cx="378263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1,2,…, 22: branches</a:t>
              </a:r>
            </a:p>
            <a:p>
              <a:r>
                <a:rPr lang="en-US" dirty="0" smtClean="0"/>
                <a:t>SS1, SS2: substations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:  switch</a:t>
              </a:r>
            </a:p>
            <a:p>
              <a:r>
                <a:rPr lang="en-US" dirty="0" smtClean="0"/>
                <a:t>    :  load</a:t>
              </a:r>
            </a:p>
            <a:p>
              <a:r>
                <a:rPr lang="en-US" dirty="0"/>
                <a:t>Solid </a:t>
              </a:r>
              <a:r>
                <a:rPr lang="en-US" dirty="0" smtClean="0"/>
                <a:t>lines: base </a:t>
              </a:r>
              <a:r>
                <a:rPr lang="en-US" dirty="0"/>
                <a:t>radial </a:t>
              </a:r>
              <a:r>
                <a:rPr lang="en-US" dirty="0" smtClean="0"/>
                <a:t>configuration</a:t>
              </a:r>
            </a:p>
            <a:p>
              <a:r>
                <a:rPr lang="en-US" dirty="0"/>
                <a:t>Dashed </a:t>
              </a:r>
              <a:r>
                <a:rPr lang="en-US" dirty="0" smtClean="0"/>
                <a:t>lines: lines </a:t>
              </a:r>
              <a:r>
                <a:rPr lang="en-US" dirty="0"/>
                <a:t>with open </a:t>
              </a:r>
              <a:r>
                <a:rPr lang="en-US" dirty="0" smtClean="0"/>
                <a:t>switches</a:t>
              </a:r>
              <a:endParaRPr lang="en-US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724" y="4608731"/>
              <a:ext cx="190500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724" y="4885730"/>
              <a:ext cx="161925" cy="161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609600" y="618238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M.E. </a:t>
            </a:r>
            <a:r>
              <a:rPr lang="en-US" sz="1400" dirty="0" err="1"/>
              <a:t>Baran</a:t>
            </a:r>
            <a:r>
              <a:rPr lang="en-US" sz="1400" dirty="0"/>
              <a:t> and F.F.  </a:t>
            </a:r>
            <a:r>
              <a:rPr lang="en-US" sz="1400" dirty="0" smtClean="0"/>
              <a:t>Wu, </a:t>
            </a:r>
            <a:r>
              <a:rPr lang="en-US" sz="1400" dirty="0"/>
              <a:t>"Network reconfiguration in distribution systems for loss reduction and load balancing</a:t>
            </a:r>
            <a:r>
              <a:rPr lang="en-US" sz="1400" dirty="0" smtClean="0"/>
              <a:t>,"</a:t>
            </a:r>
            <a:r>
              <a:rPr lang="en-US" sz="1400" i="1" dirty="0" smtClean="0"/>
              <a:t> </a:t>
            </a:r>
            <a:r>
              <a:rPr lang="en-US" sz="1400" i="1" dirty="0"/>
              <a:t>IEEE Transactions on</a:t>
            </a:r>
            <a:r>
              <a:rPr lang="en-US" sz="1400" dirty="0"/>
              <a:t> </a:t>
            </a:r>
            <a:r>
              <a:rPr lang="en-US" sz="1400" i="1" dirty="0"/>
              <a:t>Power Delivery</a:t>
            </a:r>
            <a:r>
              <a:rPr lang="en-US" sz="1400" dirty="0" smtClean="0"/>
              <a:t>, April </a:t>
            </a:r>
            <a:r>
              <a:rPr lang="en-US" sz="1400" dirty="0"/>
              <a:t>1989</a:t>
            </a:r>
          </a:p>
        </p:txBody>
      </p:sp>
    </p:spTree>
    <p:extLst>
      <p:ext uri="{BB962C8B-B14F-4D97-AF65-F5344CB8AC3E}">
        <p14:creationId xmlns:p14="http://schemas.microsoft.com/office/powerpoint/2010/main" val="411116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of Reconfiguration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Combinatorial nonlinear problem</a:t>
            </a:r>
          </a:p>
          <a:p>
            <a:r>
              <a:rPr lang="en-US" dirty="0" smtClean="0"/>
              <a:t>Heuristic solutions:</a:t>
            </a:r>
          </a:p>
          <a:p>
            <a:pPr lvl="1"/>
            <a:r>
              <a:rPr lang="en-US" dirty="0" smtClean="0"/>
              <a:t>Branch exchanges </a:t>
            </a:r>
            <a:r>
              <a:rPr lang="en-US" baseline="30000" dirty="0" smtClean="0"/>
              <a:t>1</a:t>
            </a:r>
            <a:endParaRPr lang="en-US" dirty="0" smtClean="0"/>
          </a:p>
          <a:p>
            <a:pPr lvl="1"/>
            <a:r>
              <a:rPr lang="en-US" dirty="0" smtClean="0"/>
              <a:t>Fuzzy multi-objective approach incorporating heuristic rules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Evolutionary algorithms:</a:t>
            </a:r>
          </a:p>
          <a:p>
            <a:pPr lvl="1"/>
            <a:r>
              <a:rPr lang="en-US" dirty="0" smtClean="0"/>
              <a:t>Variable scaling </a:t>
            </a:r>
            <a:r>
              <a:rPr lang="en-US" dirty="0"/>
              <a:t>hybrid differential evolution, hybrid differential </a:t>
            </a:r>
            <a:r>
              <a:rPr lang="en-US" dirty="0" smtClean="0"/>
              <a:t>evolution, genetic algorithms, </a:t>
            </a:r>
            <a:r>
              <a:rPr lang="en-US" dirty="0"/>
              <a:t>and simulated </a:t>
            </a:r>
            <a:r>
              <a:rPr lang="en-US" dirty="0" smtClean="0"/>
              <a:t>annealing</a:t>
            </a:r>
            <a:r>
              <a:rPr lang="en-US" baseline="30000" dirty="0" smtClean="0"/>
              <a:t>3</a:t>
            </a:r>
            <a:endParaRPr lang="en-US" dirty="0"/>
          </a:p>
          <a:p>
            <a:r>
              <a:rPr lang="en-US" dirty="0" smtClean="0"/>
              <a:t>Switches modeled as </a:t>
            </a:r>
            <a:r>
              <a:rPr lang="en-US" dirty="0"/>
              <a:t>adjustable current </a:t>
            </a:r>
            <a:r>
              <a:rPr lang="en-US" dirty="0" smtClean="0"/>
              <a:t>sources</a:t>
            </a:r>
            <a:r>
              <a:rPr lang="en-US" baseline="30000" dirty="0" smtClean="0"/>
              <a:t>4</a:t>
            </a:r>
            <a:r>
              <a:rPr lang="en-US" dirty="0" smtClean="0"/>
              <a:t>: iterative process where switch with lowest adjusted current is open until radial configuration is achieved 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5638800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aseline="30000" dirty="0"/>
              <a:t>1 </a:t>
            </a:r>
            <a:r>
              <a:rPr lang="en-US" sz="1200" dirty="0" smtClean="0"/>
              <a:t>:</a:t>
            </a:r>
            <a:r>
              <a:rPr lang="en-US" sz="1200" dirty="0"/>
              <a:t> </a:t>
            </a:r>
            <a:r>
              <a:rPr lang="en-US" sz="1200" dirty="0" smtClean="0"/>
              <a:t>M. </a:t>
            </a:r>
            <a:r>
              <a:rPr lang="en-US" sz="1200" dirty="0" err="1" smtClean="0"/>
              <a:t>Baran</a:t>
            </a:r>
            <a:r>
              <a:rPr lang="en-US" sz="1200" dirty="0" smtClean="0"/>
              <a:t>, </a:t>
            </a:r>
            <a:r>
              <a:rPr lang="en-US" sz="1200" dirty="0"/>
              <a:t>F</a:t>
            </a:r>
            <a:r>
              <a:rPr lang="en-US" sz="1200" dirty="0" smtClean="0"/>
              <a:t>. Wu, </a:t>
            </a:r>
            <a:r>
              <a:rPr lang="en-US" sz="1200" dirty="0"/>
              <a:t>"Network reconfiguration in distribution systems for loss reduction and load balancing</a:t>
            </a:r>
            <a:r>
              <a:rPr lang="en-US" sz="1200" dirty="0" smtClean="0"/>
              <a:t>,"</a:t>
            </a:r>
            <a:r>
              <a:rPr lang="en-US" sz="1200" i="1" dirty="0" smtClean="0"/>
              <a:t> </a:t>
            </a:r>
            <a:r>
              <a:rPr lang="en-US" sz="1200" i="1" dirty="0"/>
              <a:t>IEEE </a:t>
            </a:r>
            <a:r>
              <a:rPr lang="en-US" sz="1200" i="1" dirty="0" smtClean="0"/>
              <a:t>Trans. Power </a:t>
            </a:r>
            <a:r>
              <a:rPr lang="en-US" sz="1200" i="1" dirty="0"/>
              <a:t>Delivery</a:t>
            </a:r>
            <a:r>
              <a:rPr lang="en-US" sz="1200" dirty="0" smtClean="0"/>
              <a:t>, 1989</a:t>
            </a:r>
          </a:p>
          <a:p>
            <a:r>
              <a:rPr lang="en-US" sz="1200" baseline="30000" dirty="0" smtClean="0"/>
              <a:t>2 </a:t>
            </a:r>
            <a:r>
              <a:rPr lang="en-US" sz="1200" dirty="0"/>
              <a:t>: </a:t>
            </a:r>
            <a:r>
              <a:rPr lang="en-US" sz="1200" dirty="0" smtClean="0"/>
              <a:t>Das</a:t>
            </a:r>
            <a:r>
              <a:rPr lang="en-US" sz="1200" dirty="0"/>
              <a:t>, D.; , "A fuzzy </a:t>
            </a:r>
            <a:r>
              <a:rPr lang="en-US" sz="1200" dirty="0" err="1"/>
              <a:t>multiobjective</a:t>
            </a:r>
            <a:r>
              <a:rPr lang="en-US" sz="1200" dirty="0"/>
              <a:t> approach for network reconfiguration of distribution systems," </a:t>
            </a:r>
            <a:r>
              <a:rPr lang="en-US" sz="1200" i="1" dirty="0"/>
              <a:t>IEEE </a:t>
            </a:r>
            <a:r>
              <a:rPr lang="en-US" sz="1200" i="1" dirty="0" smtClean="0"/>
              <a:t>Trans. </a:t>
            </a:r>
            <a:r>
              <a:rPr lang="en-US" sz="1200" i="1" dirty="0"/>
              <a:t>on</a:t>
            </a:r>
            <a:r>
              <a:rPr lang="en-US" sz="1200" dirty="0"/>
              <a:t> </a:t>
            </a:r>
            <a:r>
              <a:rPr lang="en-US" sz="1200" i="1" dirty="0" smtClean="0"/>
              <a:t>Power Delivery,</a:t>
            </a:r>
            <a:r>
              <a:rPr lang="en-US" sz="1200" dirty="0" smtClean="0"/>
              <a:t> 2006</a:t>
            </a:r>
          </a:p>
          <a:p>
            <a:r>
              <a:rPr lang="en-US" sz="1200" baseline="30000" dirty="0" smtClean="0"/>
              <a:t>3 </a:t>
            </a:r>
            <a:r>
              <a:rPr lang="en-US" sz="1200" dirty="0"/>
              <a:t>: </a:t>
            </a:r>
            <a:r>
              <a:rPr lang="en-US" sz="1200" dirty="0" err="1" smtClean="0"/>
              <a:t>Ji-Pyng</a:t>
            </a:r>
            <a:r>
              <a:rPr lang="en-US" sz="1200" dirty="0" smtClean="0"/>
              <a:t> </a:t>
            </a:r>
            <a:r>
              <a:rPr lang="en-US" sz="1200" dirty="0" err="1" smtClean="0"/>
              <a:t>Chiou</a:t>
            </a:r>
            <a:r>
              <a:rPr lang="en-US" sz="1200" dirty="0" smtClean="0"/>
              <a:t>, </a:t>
            </a:r>
            <a:r>
              <a:rPr lang="en-US" sz="1200" dirty="0"/>
              <a:t>Chung-Fu </a:t>
            </a:r>
            <a:r>
              <a:rPr lang="en-US" sz="1200" dirty="0" smtClean="0"/>
              <a:t>Chang, </a:t>
            </a:r>
            <a:r>
              <a:rPr lang="en-US" sz="1200" dirty="0" err="1"/>
              <a:t>Ching-Tzong</a:t>
            </a:r>
            <a:r>
              <a:rPr lang="en-US" sz="1200" dirty="0"/>
              <a:t> </a:t>
            </a:r>
            <a:r>
              <a:rPr lang="en-US" sz="1200" dirty="0" smtClean="0"/>
              <a:t>Su </a:t>
            </a:r>
            <a:r>
              <a:rPr lang="en-US" sz="1200" dirty="0"/>
              <a:t>"Variable scaling hybrid differential evolution for solving network reconfiguration of distribution systems</a:t>
            </a:r>
            <a:r>
              <a:rPr lang="en-US" sz="1200" dirty="0" smtClean="0"/>
              <a:t>,"</a:t>
            </a:r>
            <a:r>
              <a:rPr lang="en-US" sz="1200" i="1" dirty="0" smtClean="0"/>
              <a:t> </a:t>
            </a:r>
            <a:r>
              <a:rPr lang="en-US" sz="1200" i="1" dirty="0"/>
              <a:t>IEEE </a:t>
            </a:r>
            <a:r>
              <a:rPr lang="en-US" sz="1200" i="1" dirty="0" smtClean="0"/>
              <a:t>Trans. </a:t>
            </a:r>
            <a:r>
              <a:rPr lang="en-US" sz="1200" i="1" dirty="0"/>
              <a:t>on</a:t>
            </a:r>
            <a:r>
              <a:rPr lang="en-US" sz="1200" dirty="0"/>
              <a:t> </a:t>
            </a:r>
            <a:r>
              <a:rPr lang="en-US" sz="1200" i="1" dirty="0"/>
              <a:t>Power Systems</a:t>
            </a:r>
            <a:r>
              <a:rPr lang="en-US" sz="1200" dirty="0" smtClean="0"/>
              <a:t>, 2005</a:t>
            </a:r>
          </a:p>
          <a:p>
            <a:r>
              <a:rPr lang="en-US" sz="1200" baseline="30000" dirty="0" smtClean="0"/>
              <a:t>4 </a:t>
            </a:r>
            <a:r>
              <a:rPr lang="en-US" sz="1200" dirty="0"/>
              <a:t>: </a:t>
            </a:r>
            <a:r>
              <a:rPr lang="en-US" sz="1200" dirty="0" smtClean="0"/>
              <a:t>D. </a:t>
            </a:r>
            <a:r>
              <a:rPr lang="en-US" sz="1200" dirty="0" err="1" smtClean="0"/>
              <a:t>Shirmohammadi</a:t>
            </a:r>
            <a:r>
              <a:rPr lang="en-US" sz="1200" dirty="0"/>
              <a:t>,</a:t>
            </a:r>
            <a:r>
              <a:rPr lang="en-US" sz="1200" dirty="0" smtClean="0"/>
              <a:t> </a:t>
            </a:r>
            <a:r>
              <a:rPr lang="en-US" sz="1200" dirty="0"/>
              <a:t>H</a:t>
            </a:r>
            <a:r>
              <a:rPr lang="en-US" sz="1200" dirty="0" smtClean="0"/>
              <a:t>. Hong, </a:t>
            </a:r>
            <a:r>
              <a:rPr lang="en-US" sz="1200" dirty="0"/>
              <a:t>"Reconfiguration of electric distribution networks for resistive line losses reduction," </a:t>
            </a:r>
            <a:r>
              <a:rPr lang="en-US" sz="1200" i="1" dirty="0" smtClean="0"/>
              <a:t>IEEE Trans. </a:t>
            </a:r>
            <a:r>
              <a:rPr lang="en-US" sz="1200" i="1" dirty="0"/>
              <a:t>on</a:t>
            </a:r>
            <a:r>
              <a:rPr lang="en-US" sz="1200" dirty="0"/>
              <a:t> </a:t>
            </a:r>
            <a:r>
              <a:rPr lang="en-US" sz="1200" i="1" dirty="0"/>
              <a:t>Power Delivery</a:t>
            </a:r>
            <a:r>
              <a:rPr lang="en-US" sz="1200" i="1" dirty="0" smtClean="0"/>
              <a:t>,</a:t>
            </a:r>
            <a:r>
              <a:rPr lang="en-US" sz="1200" dirty="0" smtClean="0"/>
              <a:t> 1989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041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Part 4: Switching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6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800600" y="1073289"/>
            <a:ext cx="403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711-741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recloser between nodes 730 and 709 opens.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sectionalizer between nodes 738 and 711 opens and disconnects the fault.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sectionalizer between nodes 708 and 733 remains closed as it delays long enough to let the downstream sectionalizer open first.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recloser closes and the fault is disconnected from the system.</a:t>
            </a:r>
          </a:p>
        </p:txBody>
      </p:sp>
      <p:sp>
        <p:nvSpPr>
          <p:cNvPr id="8" name="Down Arrow 7"/>
          <p:cNvSpPr/>
          <p:nvPr/>
        </p:nvSpPr>
        <p:spPr>
          <a:xfrm rot="2197378">
            <a:off x="3571987" y="4884468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80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and Protective Devices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</a:p>
          <a:p>
            <a:r>
              <a:rPr lang="en-US" dirty="0" smtClean="0"/>
              <a:t>Circuit Breakers</a:t>
            </a:r>
          </a:p>
          <a:p>
            <a:r>
              <a:rPr lang="en-US" dirty="0" smtClean="0"/>
              <a:t>Fuses</a:t>
            </a:r>
          </a:p>
          <a:p>
            <a:r>
              <a:rPr lang="en-US" dirty="0" smtClean="0"/>
              <a:t>Overcurrent Relays</a:t>
            </a:r>
          </a:p>
          <a:p>
            <a:r>
              <a:rPr lang="en-US" dirty="0" smtClean="0"/>
              <a:t>Reclosers</a:t>
            </a:r>
            <a:endParaRPr lang="en-US" dirty="0"/>
          </a:p>
          <a:p>
            <a:r>
              <a:rPr lang="en-US" dirty="0"/>
              <a:t>Sectionalizers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304800" y="501992"/>
            <a:ext cx="4267200" cy="5975008"/>
          </a:xfrm>
        </p:spPr>
      </p:pic>
      <p:sp>
        <p:nvSpPr>
          <p:cNvPr id="5" name="Rectangle 4"/>
          <p:cNvSpPr/>
          <p:nvPr/>
        </p:nvSpPr>
        <p:spPr>
          <a:xfrm>
            <a:off x="4572000" y="1143000"/>
            <a:ext cx="4495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Fault on line 710-735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between nodes 730 and 709 opens.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708 and 733 remains closed as it delays long enough to let the downstream sectionalizer open first.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738 and 711 does not open as it does not sense fault current.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708 and 733 opens and disconnects the fault.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closes and the fault is disconnected from the system.</a:t>
            </a:r>
          </a:p>
        </p:txBody>
      </p:sp>
      <p:sp>
        <p:nvSpPr>
          <p:cNvPr id="6" name="Down Arrow 5"/>
          <p:cNvSpPr/>
          <p:nvPr/>
        </p:nvSpPr>
        <p:spPr>
          <a:xfrm rot="15681868">
            <a:off x="186177" y="5298160"/>
            <a:ext cx="297985" cy="5179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9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724400" y="1061621"/>
            <a:ext cx="426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775-709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Assume no protection on the transformer.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between nodes 730 and 709 opens.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stays open.  The recloser has now disconnected the fault from the system.</a:t>
            </a:r>
            <a:endParaRPr lang="en-US" sz="24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 rot="7153161">
            <a:off x="2416365" y="4262876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4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800600" y="1073289"/>
            <a:ext cx="403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705-712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fuse between nodes 702 and 705 blows and removes the fault from the system.</a:t>
            </a:r>
          </a:p>
        </p:txBody>
      </p:sp>
      <p:sp>
        <p:nvSpPr>
          <p:cNvPr id="8" name="Down Arrow 7"/>
          <p:cNvSpPr/>
          <p:nvPr/>
        </p:nvSpPr>
        <p:spPr>
          <a:xfrm rot="19650586">
            <a:off x="840849" y="661920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584" y="618329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Scenario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Example Scenarios 1-3, </a:t>
            </a:r>
            <a:r>
              <a:rPr lang="en-US" dirty="0"/>
              <a:t>a crew is dispatched to clear the </a:t>
            </a:r>
            <a:r>
              <a:rPr lang="en-US" dirty="0" smtClean="0"/>
              <a:t>fault.</a:t>
            </a:r>
          </a:p>
          <a:p>
            <a:pPr lvl="1"/>
            <a:r>
              <a:rPr lang="en-US" sz="2400" dirty="0" smtClean="0"/>
              <a:t>The protective </a:t>
            </a:r>
            <a:r>
              <a:rPr lang="en-US" sz="2400" dirty="0"/>
              <a:t>devices are </a:t>
            </a:r>
            <a:r>
              <a:rPr lang="en-US" sz="2400" dirty="0" smtClean="0"/>
              <a:t>reset </a:t>
            </a:r>
            <a:r>
              <a:rPr lang="en-US" sz="2400" dirty="0"/>
              <a:t>either remotely or locally.  </a:t>
            </a:r>
            <a:endParaRPr lang="en-US" sz="2400" dirty="0" smtClean="0"/>
          </a:p>
          <a:p>
            <a:pPr lvl="1"/>
            <a:endParaRPr lang="en-US" dirty="0"/>
          </a:p>
          <a:p>
            <a:r>
              <a:rPr lang="en-US" dirty="0" smtClean="0"/>
              <a:t>In Example Scenario 4, </a:t>
            </a:r>
            <a:r>
              <a:rPr lang="en-US" dirty="0"/>
              <a:t>a crew is dispatched to clear the fault </a:t>
            </a:r>
            <a:endParaRPr lang="en-US" dirty="0" smtClean="0"/>
          </a:p>
          <a:p>
            <a:pPr lvl="1"/>
            <a:r>
              <a:rPr lang="en-US" sz="2400" dirty="0" smtClean="0"/>
              <a:t>The fuse is replaced.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Substation and Distribution Automation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Conclusion of Module 9: Automated Switching and Reconfiguration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0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3886200" cy="1676400"/>
          </a:xfrm>
        </p:spPr>
        <p:txBody>
          <a:bodyPr/>
          <a:lstStyle/>
          <a:p>
            <a:r>
              <a:rPr lang="en-US" dirty="0"/>
              <a:t>Switches are simple devices that typically do not have any controls or communication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4" t="10922" b="3546"/>
          <a:stretch/>
        </p:blipFill>
        <p:spPr>
          <a:xfrm>
            <a:off x="4343400" y="1447800"/>
            <a:ext cx="4427706" cy="30134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6" t="11631" r="12553"/>
          <a:stretch/>
        </p:blipFill>
        <p:spPr>
          <a:xfrm>
            <a:off x="533400" y="3962400"/>
            <a:ext cx="3009090" cy="2589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959556" y="4921348"/>
            <a:ext cx="4955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switch can not break fault current.</a:t>
            </a:r>
          </a:p>
        </p:txBody>
      </p:sp>
    </p:spTree>
    <p:extLst>
      <p:ext uri="{BB962C8B-B14F-4D97-AF65-F5344CB8AC3E}">
        <p14:creationId xmlns:p14="http://schemas.microsoft.com/office/powerpoint/2010/main" val="408972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724400" cy="4525963"/>
          </a:xfrm>
        </p:spPr>
        <p:txBody>
          <a:bodyPr/>
          <a:lstStyle/>
          <a:p>
            <a:r>
              <a:rPr lang="en-US" dirty="0"/>
              <a:t>Used to: </a:t>
            </a:r>
          </a:p>
          <a:p>
            <a:pPr lvl="1"/>
            <a:r>
              <a:rPr lang="en-US" dirty="0"/>
              <a:t>Disconnect portions of a feeder or equipment </a:t>
            </a:r>
          </a:p>
          <a:p>
            <a:pPr lvl="1"/>
            <a:r>
              <a:rPr lang="en-US" dirty="0"/>
              <a:t>Reconfigure the feeder</a:t>
            </a:r>
          </a:p>
          <a:p>
            <a:pPr lvl="1"/>
            <a:r>
              <a:rPr lang="en-US" dirty="0"/>
              <a:t>Bypass portions of a feeder or equipment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8" b="23262"/>
          <a:stretch/>
        </p:blipFill>
        <p:spPr>
          <a:xfrm>
            <a:off x="5772150" y="1066800"/>
            <a:ext cx="2667000" cy="33293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3543300"/>
            <a:ext cx="4114800" cy="3086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067300" y="4770256"/>
            <a:ext cx="4076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Portions of the feeder or equipment may be disconnected and taken out of service for maintenance or repair. </a:t>
            </a:r>
          </a:p>
        </p:txBody>
      </p:sp>
    </p:spTree>
    <p:extLst>
      <p:ext uri="{BB962C8B-B14F-4D97-AF65-F5344CB8AC3E}">
        <p14:creationId xmlns:p14="http://schemas.microsoft.com/office/powerpoint/2010/main" val="201514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switches, but have the ability to break fault current and work autonomously.</a:t>
            </a:r>
          </a:p>
          <a:p>
            <a:r>
              <a:rPr lang="en-US" dirty="0"/>
              <a:t>Do not need to be replaced like fuses and can generally be reset/closed.</a:t>
            </a:r>
          </a:p>
          <a:p>
            <a:r>
              <a:rPr lang="en-US" dirty="0"/>
              <a:t>Typically used for protection rather than a simple disconnect.</a:t>
            </a:r>
          </a:p>
          <a:p>
            <a:r>
              <a:rPr lang="en-US" dirty="0"/>
              <a:t>Older models don’t have communications or complex controls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210050"/>
            <a:ext cx="3124200" cy="2343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181475"/>
            <a:ext cx="3200400" cy="2400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00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Newer models have the option to have communications and more complex controls.</a:t>
            </a:r>
          </a:p>
          <a:p>
            <a:r>
              <a:rPr lang="en-US" dirty="0"/>
              <a:t>Given the ability to control remotely and provide feedback to the control center, circuit breakers are becoming more prevalent for feeder reconfiguration and </a:t>
            </a:r>
            <a:r>
              <a:rPr lang="en-US" dirty="0" smtClean="0"/>
              <a:t>as bypass components.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4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Protection device </a:t>
            </a: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break fault </a:t>
            </a:r>
            <a:r>
              <a:rPr lang="en-US" dirty="0" smtClean="0"/>
              <a:t>current.</a:t>
            </a:r>
          </a:p>
          <a:p>
            <a:r>
              <a:rPr lang="en-US" dirty="0" smtClean="0"/>
              <a:t>Removes </a:t>
            </a:r>
            <a:r>
              <a:rPr lang="en-US" dirty="0"/>
              <a:t>faulted </a:t>
            </a:r>
            <a:r>
              <a:rPr lang="en-US" dirty="0" smtClean="0"/>
              <a:t>sections of a feeder from the system.</a:t>
            </a:r>
            <a:endParaRPr lang="en-US" dirty="0"/>
          </a:p>
          <a:p>
            <a:r>
              <a:rPr lang="en-US" dirty="0"/>
              <a:t>Need to be manually replaced </a:t>
            </a:r>
            <a:r>
              <a:rPr lang="en-US" dirty="0" smtClean="0"/>
              <a:t>because </a:t>
            </a:r>
            <a:r>
              <a:rPr lang="en-US" dirty="0"/>
              <a:t>the fuse sacrifices itself to protect the feeder and its components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Fuse designed to ‘blow’ within specified time for given value of fault current.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8" r="10531"/>
          <a:stretch/>
        </p:blipFill>
        <p:spPr>
          <a:xfrm>
            <a:off x="4892387" y="1600200"/>
            <a:ext cx="3550225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50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10467</TotalTime>
  <Words>2073</Words>
  <Application>Microsoft Office PowerPoint</Application>
  <PresentationFormat>On-screen Show (4:3)</PresentationFormat>
  <Paragraphs>248</Paragraphs>
  <Slides>44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1_Office Theme</vt:lpstr>
      <vt:lpstr>Equation</vt:lpstr>
      <vt:lpstr>Substation and Distribution Automation</vt:lpstr>
      <vt:lpstr>Module 9 Overview</vt:lpstr>
      <vt:lpstr>Part 1: Switching and Protective Devices</vt:lpstr>
      <vt:lpstr>Switching and Protective Devices</vt:lpstr>
      <vt:lpstr>Switches</vt:lpstr>
      <vt:lpstr>Switches</vt:lpstr>
      <vt:lpstr>Circuit Breakers</vt:lpstr>
      <vt:lpstr>Circuit Breakers</vt:lpstr>
      <vt:lpstr>Fuses</vt:lpstr>
      <vt:lpstr>Fuses</vt:lpstr>
      <vt:lpstr>Overcurrent Relays</vt:lpstr>
      <vt:lpstr>Reclosers</vt:lpstr>
      <vt:lpstr>Reclosers</vt:lpstr>
      <vt:lpstr>Reclosers</vt:lpstr>
      <vt:lpstr>Sectionalizers</vt:lpstr>
      <vt:lpstr>Part 2: Protection Schemes</vt:lpstr>
      <vt:lpstr>Overcurrent schemes</vt:lpstr>
      <vt:lpstr>Coordination of Protection Schemes</vt:lpstr>
      <vt:lpstr>Coordination Schemes in Radial Network</vt:lpstr>
      <vt:lpstr>Coordination Schemes in Radial Network</vt:lpstr>
      <vt:lpstr>Coordination Schemes in Radial Network</vt:lpstr>
      <vt:lpstr>Coordination Schemes in Radial Network</vt:lpstr>
      <vt:lpstr>Coordination Schemes in Radial Network</vt:lpstr>
      <vt:lpstr>Voltage Scheme</vt:lpstr>
      <vt:lpstr>Overcurrent Protection Schemes</vt:lpstr>
      <vt:lpstr>Bus Differential</vt:lpstr>
      <vt:lpstr>Transformer Differential</vt:lpstr>
      <vt:lpstr>Coordination of Recloser and Large Transformer</vt:lpstr>
      <vt:lpstr>Zone Protection</vt:lpstr>
      <vt:lpstr>Loop Scheme</vt:lpstr>
      <vt:lpstr>Protection Coordination in Meshed Circuits</vt:lpstr>
      <vt:lpstr>Directional Overcurrent Relays</vt:lpstr>
      <vt:lpstr>Protection Schemes for Bidirectional Power Flow</vt:lpstr>
      <vt:lpstr>Protection Schemes with Distributed Resources</vt:lpstr>
      <vt:lpstr>Part 3: Reconfiguration</vt:lpstr>
      <vt:lpstr>Radial Reconfiguration Problem</vt:lpstr>
      <vt:lpstr>Solution of Reconfiguration Problem</vt:lpstr>
      <vt:lpstr>Part 4: Switching Examples</vt:lpstr>
      <vt:lpstr>Example Scenario 1</vt:lpstr>
      <vt:lpstr>Example Scenario 2</vt:lpstr>
      <vt:lpstr>Example Scenario 3</vt:lpstr>
      <vt:lpstr>Example Scenario 4</vt:lpstr>
      <vt:lpstr>Example Scenario Solutions</vt:lpstr>
      <vt:lpstr>Substation and Distribution Automation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Substation and Distribution Automation</dc:title>
  <dc:creator>Kevin Schneider; Staff</dc:creator>
  <cp:lastModifiedBy>Tuffner, Francis K</cp:lastModifiedBy>
  <cp:revision>92</cp:revision>
  <dcterms:created xsi:type="dcterms:W3CDTF">2011-09-15T16:25:35Z</dcterms:created>
  <dcterms:modified xsi:type="dcterms:W3CDTF">2011-12-29T21:13:54Z</dcterms:modified>
</cp:coreProperties>
</file>