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512">
          <p15:clr>
            <a:srgbClr val="A4A3A4"/>
          </p15:clr>
        </p15:guide>
        <p15:guide id="3" pos="29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512"/>
        <p:guide pos="29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SemiBold-italic.fntdata"/><Relationship Id="rId1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7fbc5d1c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77fbc5d1c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7fbc5d1c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7fbc5d1c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77fbc5d1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77fbc5d1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7fbc5d1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77fbc5d1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7fbc5d1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7fbc5d1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7fbc5d1c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7fbc5d1c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7fbc5d1c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7fbc5d1c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7fbc5d1c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7fbc5d1c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7fbc5d1c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7fbc5d1c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7fbc5d1c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7fbc5d1c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62000" y="2935100"/>
            <a:ext cx="393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Startup Pitch</a:t>
            </a:r>
            <a:endParaRPr sz="27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727975" y="24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2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RoadMap</a:t>
            </a:r>
            <a:endParaRPr sz="182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37" name="Google Shape;137;p22"/>
          <p:cNvCxnSpPr/>
          <p:nvPr/>
        </p:nvCxnSpPr>
        <p:spPr>
          <a:xfrm flipH="1" rot="10800000">
            <a:off x="812750" y="1989800"/>
            <a:ext cx="8401800" cy="6900"/>
          </a:xfrm>
          <a:prstGeom prst="straightConnector1">
            <a:avLst/>
          </a:prstGeom>
          <a:noFill/>
          <a:ln cap="flat" cmpd="sng" w="114300">
            <a:solidFill>
              <a:srgbClr val="562C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2"/>
          <p:cNvCxnSpPr/>
          <p:nvPr/>
        </p:nvCxnSpPr>
        <p:spPr>
          <a:xfrm rot="10800000">
            <a:off x="812750" y="1728575"/>
            <a:ext cx="0" cy="338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9" name="Google Shape;139;p22"/>
          <p:cNvCxnSpPr>
            <a:stCxn id="140" idx="2"/>
          </p:cNvCxnSpPr>
          <p:nvPr/>
        </p:nvCxnSpPr>
        <p:spPr>
          <a:xfrm>
            <a:off x="3025383" y="1940375"/>
            <a:ext cx="0" cy="345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1" name="Google Shape;141;p22"/>
          <p:cNvCxnSpPr>
            <a:stCxn id="142" idx="0"/>
          </p:cNvCxnSpPr>
          <p:nvPr/>
        </p:nvCxnSpPr>
        <p:spPr>
          <a:xfrm rot="10800000">
            <a:off x="5477874" y="1728450"/>
            <a:ext cx="0" cy="323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3" name="Google Shape;143;p22"/>
          <p:cNvSpPr txBox="1"/>
          <p:nvPr/>
        </p:nvSpPr>
        <p:spPr>
          <a:xfrm>
            <a:off x="246925" y="1262975"/>
            <a:ext cx="242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MVP и начало тестирования на ЦА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246925" y="2051550"/>
            <a:ext cx="124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Декабрь 2022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2614683" y="1601675"/>
            <a:ext cx="82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Май 2023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1815325" y="2438425"/>
            <a:ext cx="273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Изучение результатов тестирования и добавления функционала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4998774" y="2051550"/>
            <a:ext cx="95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Август 2023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4386175" y="1262975"/>
            <a:ext cx="218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Представление продукта потенциальным инвесторам 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812750" y="1150050"/>
            <a:ext cx="8019600" cy="3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Спасибо!</a:t>
            </a:r>
            <a:endParaRPr sz="25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</a:t>
            </a:r>
            <a:r>
              <a:rPr lang="ru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v.lopatkin1@g.nsu.ru</a:t>
            </a:r>
            <a:endParaRPr sz="1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750" y="3735975"/>
            <a:ext cx="258225" cy="2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726725" y="254000"/>
            <a:ext cx="8105700" cy="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2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Проблемы</a:t>
            </a:r>
            <a:endParaRPr sz="182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853700" y="1645300"/>
            <a:ext cx="296400" cy="296400"/>
          </a:xfrm>
          <a:prstGeom prst="ellipse">
            <a:avLst/>
          </a:prstGeom>
          <a:solidFill>
            <a:srgbClr val="562CEF"/>
          </a:solidFill>
          <a:ln cap="flat" cmpd="sng" w="9525">
            <a:solidFill>
              <a:srgbClr val="562C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53700" y="3129825"/>
            <a:ext cx="296400" cy="296400"/>
          </a:xfrm>
          <a:prstGeom prst="ellipse">
            <a:avLst/>
          </a:prstGeom>
          <a:solidFill>
            <a:srgbClr val="562CEF"/>
          </a:solidFill>
          <a:ln cap="flat" cmpd="sng" w="9525">
            <a:solidFill>
              <a:srgbClr val="562C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770950" y="1645300"/>
            <a:ext cx="296400" cy="296400"/>
          </a:xfrm>
          <a:prstGeom prst="ellipse">
            <a:avLst/>
          </a:prstGeom>
          <a:solidFill>
            <a:srgbClr val="562CEF"/>
          </a:solidFill>
          <a:ln cap="flat" cmpd="sng" w="9525">
            <a:solidFill>
              <a:srgbClr val="562C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770950" y="3129825"/>
            <a:ext cx="296400" cy="296400"/>
          </a:xfrm>
          <a:prstGeom prst="ellipse">
            <a:avLst/>
          </a:prstGeom>
          <a:solidFill>
            <a:srgbClr val="562CEF"/>
          </a:solidFill>
          <a:ln cap="flat" cmpd="sng" w="9525">
            <a:solidFill>
              <a:srgbClr val="562C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853700" y="1645300"/>
            <a:ext cx="29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 sz="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53700" y="3124125"/>
            <a:ext cx="29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endParaRPr sz="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770950" y="1645300"/>
            <a:ext cx="29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endParaRPr sz="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770950" y="3124125"/>
            <a:ext cx="29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  <a:endParaRPr sz="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213525" y="1651000"/>
            <a:ext cx="270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Регистрация в различных сервисах для одноразового пользования, но там нужно оставлять свой номер телефона или почту.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307175" y="198967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213525" y="3124125"/>
            <a:ext cx="270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Единоразовое общение с другим человеком, </a:t>
            </a: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которому</a:t>
            </a: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не хочется оставлять возможность пообщаться с вами еще раз.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140675" y="1651000"/>
            <a:ext cx="270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Не все сервисы предоставляют возможность создания подменного номера при публикации ваших контактов в сети. 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140675" y="3084600"/>
            <a:ext cx="270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Спам и нежелательные звонки после публикации своих контактов.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727975" y="24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2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Решение</a:t>
            </a:r>
            <a:endParaRPr sz="182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762000" y="1178275"/>
            <a:ext cx="39624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Анонимные визитки.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Пользователям будет дана возможность создавать анонимные визитки, куда человек сможет вписывать подменные контактные данные.</a:t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2823" l="34750" r="32026" t="46932"/>
          <a:stretch/>
        </p:blipFill>
        <p:spPr>
          <a:xfrm>
            <a:off x="4804825" y="-70550"/>
            <a:ext cx="3527773" cy="664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735025" y="28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00">
                <a:solidFill>
                  <a:srgbClr val="CCCC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Vision</a:t>
            </a:r>
            <a:endParaRPr sz="1800">
              <a:solidFill>
                <a:srgbClr val="CCCCC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776100" y="863550"/>
            <a:ext cx="39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Contact Proxy </a:t>
            </a:r>
            <a:r>
              <a:rPr lang="ru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сервис для анонимизации ваших контактных данных. </a:t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Мы хотим предоставить вам возможность создавать подменные номера телефонов и </a:t>
            </a:r>
            <a:r>
              <a:rPr lang="ru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аккаунты</a:t>
            </a:r>
            <a:r>
              <a:rPr lang="ru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в соц сетях для распространения их в сети без страха утечки личной информации.</a:t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800" y="388575"/>
            <a:ext cx="3464200" cy="634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040450" y="1595075"/>
            <a:ext cx="536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Анализ Рынка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740825" y="1152475"/>
            <a:ext cx="355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Готовы давать свои личные  контакты (номер телефона, соц.сети) для разового общения?</a:t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225" y="445023"/>
            <a:ext cx="4614149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5867000" y="1017725"/>
            <a:ext cx="8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39%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5051775" y="2772825"/>
            <a:ext cx="5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61%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7521225" y="1855600"/>
            <a:ext cx="261000" cy="261000"/>
          </a:xfrm>
          <a:prstGeom prst="ellipse">
            <a:avLst/>
          </a:prstGeom>
          <a:solidFill>
            <a:srgbClr val="562CEF"/>
          </a:solidFill>
          <a:ln cap="flat" cmpd="sng" w="9525">
            <a:solidFill>
              <a:srgbClr val="562C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7521225" y="2159000"/>
            <a:ext cx="261000" cy="261000"/>
          </a:xfrm>
          <a:prstGeom prst="ellipse">
            <a:avLst/>
          </a:prstGeom>
          <a:solidFill>
            <a:srgbClr val="90A8F7"/>
          </a:solidFill>
          <a:ln cap="flat" cmpd="sng" w="9525">
            <a:solidFill>
              <a:srgbClr val="90A8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754950" y="1152475"/>
            <a:ext cx="255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Готовы ли вы давать контакты своих социальных сетей заинтересованным лицам?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465" y="318025"/>
            <a:ext cx="5758160" cy="3717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4251275" y="1088275"/>
            <a:ext cx="8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15</a:t>
            </a:r>
            <a:r>
              <a:rPr lang="ru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%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5189625" y="1382625"/>
            <a:ext cx="8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21</a:t>
            </a:r>
            <a:r>
              <a:rPr lang="ru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%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4019825" y="2801700"/>
            <a:ext cx="8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64</a:t>
            </a:r>
            <a:r>
              <a:rPr lang="ru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%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740825" y="1152475"/>
            <a:ext cx="333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Сталкивались ли вы с ситуацией массового обзвона после публикации своих контактов  на каких-то электронных ресурсах?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100" y="651600"/>
            <a:ext cx="4641200" cy="34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7725850" y="2194275"/>
            <a:ext cx="261000" cy="261000"/>
          </a:xfrm>
          <a:prstGeom prst="ellipse">
            <a:avLst/>
          </a:prstGeom>
          <a:solidFill>
            <a:srgbClr val="562CEF"/>
          </a:solidFill>
          <a:ln cap="flat" cmpd="sng" w="9525">
            <a:solidFill>
              <a:srgbClr val="562C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7725850" y="2504650"/>
            <a:ext cx="261000" cy="261000"/>
          </a:xfrm>
          <a:prstGeom prst="ellipse">
            <a:avLst/>
          </a:prstGeom>
          <a:solidFill>
            <a:srgbClr val="90A8F7"/>
          </a:solidFill>
          <a:ln cap="flat" cmpd="sng" w="9525">
            <a:solidFill>
              <a:srgbClr val="90A8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5782325" y="1152475"/>
            <a:ext cx="8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40</a:t>
            </a:r>
            <a:r>
              <a:rPr lang="ru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%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5222125" y="3364375"/>
            <a:ext cx="8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60</a:t>
            </a:r>
            <a:r>
              <a:rPr lang="ru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%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740825" y="606625"/>
            <a:ext cx="3069300" cy="22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1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Какие способы общения вы предпочитаете для связи с клиентами/покупателями/партнерами/заинтересованными лицами?</a:t>
            </a:r>
            <a:endParaRPr sz="3013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499" y="2641649"/>
            <a:ext cx="4468251" cy="167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2825" y="247025"/>
            <a:ext cx="5731126" cy="232472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740825" y="2815175"/>
            <a:ext cx="3654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Какие социальные сети/мессенджеры вы используете?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E2C2C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