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12">
          <p15:clr>
            <a:srgbClr val="A4A3A4"/>
          </p15:clr>
        </p15:guide>
        <p15:guide id="3" pos="2976">
          <p15:clr>
            <a:srgbClr val="9AA0A6"/>
          </p15:clr>
        </p15:guide>
        <p15:guide id="4" pos="5443">
          <p15:clr>
            <a:srgbClr val="9AA0A6"/>
          </p15:clr>
        </p15:guide>
        <p15:guide id="5" orient="horz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12"/>
        <p:guide pos="2976"/>
        <p:guide pos="5443"/>
        <p:guide pos="29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7fbc5d1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7fbc5d1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7fbc5d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7fbc5d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7fbc5d1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7fbc5d1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7fbc5d1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7fbc5d1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76e1577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76e1577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76e1577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76e1577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76e1577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76e1577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7fbc5d1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7fbc5d1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76e1577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76e1577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0" y="2935100"/>
            <a:ext cx="3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Startup Pitch</a:t>
            </a:r>
            <a:endParaRPr sz="2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2750" y="1150050"/>
            <a:ext cx="8019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Спасибо!</a:t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tg: @DFCZok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+7 (913) 919-96-67   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v.lopatkin1@g.nsu.ru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6725" y="254000"/>
            <a:ext cx="81057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Проблемы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53700" y="101780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53700" y="2557175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70950" y="101780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724400" y="2557175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53700" y="99665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53700" y="2536025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70950" y="99665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24400" y="2536025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13525" y="1017800"/>
            <a:ext cx="306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в различных сервисах для одноразового пользования, но там нужно оставлять свой номер телефона или почту.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07175" y="13621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213525" y="2517650"/>
            <a:ext cx="306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Единоразовое общение с другим человеком, </a:t>
            </a: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которому</a:t>
            </a: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не хочется оставлять возможность пообщаться с вами еще раз.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140675" y="1023500"/>
            <a:ext cx="335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все сервисы предоставляют возможность создания подменного номера при публикации ваших контактов в сети.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94125" y="2511950"/>
            <a:ext cx="34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Спам и нежелательные звонки после публикации своих контактов.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Решение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62000" y="1178275"/>
            <a:ext cx="39624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Анонимные визитки.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 простое! мы не будем давать свои настоящие контакты!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Пользователям будет дана возможность создавать анонимные визитки, куда человек сможет вписывать подменные контактные данные.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2823" l="34750" r="32026" t="46932"/>
          <a:stretch/>
        </p:blipFill>
        <p:spPr>
          <a:xfrm>
            <a:off x="4804825" y="-70550"/>
            <a:ext cx="3527773" cy="66463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Анализ рынка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005700" y="600175"/>
            <a:ext cx="3437400" cy="3437400"/>
          </a:xfrm>
          <a:prstGeom prst="ellipse">
            <a:avLst/>
          </a:prstGeom>
          <a:solidFill>
            <a:srgbClr val="CCBEED"/>
          </a:solidFill>
          <a:ln cap="flat" cmpd="sng" w="9525">
            <a:solidFill>
              <a:srgbClr val="CCB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883125" y="900275"/>
            <a:ext cx="15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560100" y="900275"/>
            <a:ext cx="232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TAM - 3.5 млрд рублей 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334950" y="1258675"/>
            <a:ext cx="2778900" cy="2778900"/>
          </a:xfrm>
          <a:prstGeom prst="ellipse">
            <a:avLst/>
          </a:prstGeom>
          <a:solidFill>
            <a:srgbClr val="9C77F2"/>
          </a:solidFill>
          <a:ln cap="flat" cmpd="sng" w="9525">
            <a:solidFill>
              <a:srgbClr val="9C77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491550" y="1778875"/>
            <a:ext cx="24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SAM</a:t>
            </a: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 - 1.05 млрд рублей</a:t>
            </a: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57050" y="2102875"/>
            <a:ext cx="1934700" cy="19347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643950" y="2870125"/>
            <a:ext cx="21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Medium"/>
                <a:ea typeface="Montserrat Medium"/>
                <a:cs typeface="Montserrat Medium"/>
                <a:sym typeface="Montserrat Medium"/>
              </a:rPr>
              <a:t>SOM - 65 млн рублей</a:t>
            </a: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Наш продукт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62000" y="1178275"/>
            <a:ext cx="2972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Удобное мобильное и веб приложение для доступа с любого устройства из любой точки мира, где есть интернет.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00" y="1214550"/>
            <a:ext cx="3166251" cy="195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951" y="813100"/>
            <a:ext cx="1815824" cy="332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Бизнес-модель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62000" y="1178275"/>
            <a:ext cx="39624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Ежемесячная подписка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Начальная подписка: 100 рублей в месяц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Единоразовая покупка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Покупка расширения функционала.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Трекшн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53700" y="101780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53700" y="99665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853700" y="1891988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53700" y="1870838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53700" y="2778575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853700" y="2757425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150100" y="962625"/>
            <a:ext cx="74544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Участники акселератора стартапов NSU.catalyst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150100" y="1822825"/>
            <a:ext cx="74544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Проект является преддипломной практикой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150100" y="2719013"/>
            <a:ext cx="74544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Ведется разработка MVP версии сервиса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RoadMap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7" name="Google Shape;137;p20"/>
          <p:cNvCxnSpPr/>
          <p:nvPr/>
        </p:nvCxnSpPr>
        <p:spPr>
          <a:xfrm flipH="1" rot="10800000">
            <a:off x="812750" y="1989800"/>
            <a:ext cx="8401800" cy="6900"/>
          </a:xfrm>
          <a:prstGeom prst="straightConnector1">
            <a:avLst/>
          </a:prstGeom>
          <a:noFill/>
          <a:ln cap="flat" cmpd="sng" w="114300">
            <a:solidFill>
              <a:srgbClr val="562C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3606300" y="1728575"/>
            <a:ext cx="0" cy="33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5342483" y="1942875"/>
            <a:ext cx="0" cy="34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7460424" y="1736375"/>
            <a:ext cx="0" cy="323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1" name="Google Shape;141;p20"/>
          <p:cNvSpPr txBox="1"/>
          <p:nvPr/>
        </p:nvSpPr>
        <p:spPr>
          <a:xfrm>
            <a:off x="2671650" y="1262975"/>
            <a:ext cx="18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Готовое MVP и 3000 клиентов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352500" y="2051550"/>
            <a:ext cx="12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060558" y="1604175"/>
            <a:ext cx="8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103550" y="2325450"/>
            <a:ext cx="273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Выпуск версии для 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юридических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лиц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217399" y="2051550"/>
            <a:ext cx="95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288100" y="1354925"/>
            <a:ext cx="24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Партнерство с лидерами рынка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8491800" y="4555700"/>
            <a:ext cx="2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 rot="10800000">
            <a:off x="812750" y="1728575"/>
            <a:ext cx="0" cy="33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0" name="Google Shape;150;p20"/>
          <p:cNvSpPr txBox="1"/>
          <p:nvPr/>
        </p:nvSpPr>
        <p:spPr>
          <a:xfrm>
            <a:off x="340275" y="2051550"/>
            <a:ext cx="12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Август </a:t>
            </a: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40275" y="1354925"/>
            <a:ext cx="186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Старт проекта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52058" y="1942875"/>
            <a:ext cx="0" cy="34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3" name="Google Shape;153;p20"/>
          <p:cNvSpPr txBox="1"/>
          <p:nvPr/>
        </p:nvSpPr>
        <p:spPr>
          <a:xfrm>
            <a:off x="1574700" y="1604175"/>
            <a:ext cx="11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Осень </a:t>
            </a: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117350" y="2333900"/>
            <a:ext cx="20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Подтверждена проблема и найдены первые потенциальные клиенты,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начата разработка MVP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Команда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8491800" y="457685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8464800" y="4555700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50" y="670650"/>
            <a:ext cx="967800" cy="96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50" y="1889775"/>
            <a:ext cx="967800" cy="96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50" y="3108900"/>
            <a:ext cx="967800" cy="96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670650"/>
            <a:ext cx="967800" cy="96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827338" y="57617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Лопаткин Василий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783688" y="179687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Гуляев Тимур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783688" y="301757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Рыбалко Константин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738963" y="57617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Горин Игорь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5738963" y="1796875"/>
            <a:ext cx="28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Путинцева Александра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827350" y="777100"/>
            <a:ext cx="276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CEO + full stack, студент ФИТ НГУ.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Год опыта работы. Участник 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олимпиад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по компьютерному зрению.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780575" y="2028363"/>
            <a:ext cx="276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студент ФИТ НГУ.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торое место на чемпионате корпораций junior skills в Москве.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Бронзовый призер соревнований по робототехнике.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780575" y="3228588"/>
            <a:ext cx="276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студент ФИТ НГУ.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Год опыта работы. Выпускник лаборатории Сберлаб НГУ. Средний балл диплома - 4.7.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738975" y="777088"/>
            <a:ext cx="276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студент ФИТ НГУ.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Неоднократный призер олимпиад по спортивному программированию. 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Резидент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ШИФТ лаб ЦФТ. Средний балл диплома - 4.5.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738975" y="2028376"/>
            <a:ext cx="276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manager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студент ММФ НГУ.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Пройден курс основ проектной деятельности. Опыт менеджера проекта. Участник мастер классов по организации работы в команде и управлению ею. Средний балл диплома - 4.7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1177" y="1896538"/>
            <a:ext cx="954300" cy="95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E2C2C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