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7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E89EA3-154B-4E45-BAAC-6511274350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D0BBB-53FB-4115-9B6E-BAE6276070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3CB8-C6A7-49FB-95FB-A0AA698383FA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FDD33-7B87-4F45-A197-6B893D2E1D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6702C-1355-4B30-8D11-328142A0B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E4ED-16CE-4C34-AB18-84F90C14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77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3908C-0303-45D5-A6C3-208B31587D62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1728F-E501-4137-BC1B-F25924AA2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48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3D75-8C12-4F3E-8ED4-54EA9A4C9461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7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DE1A-BE36-4EBA-A94F-4BA08F79F7F0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26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BC0-F2CF-4D87-B0B9-073F3561EEFE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09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C19C-230F-45A8-A627-76397C90775B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0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7C67-19AF-42E5-91CD-69A48CB8E4AD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501B-F10E-4DCA-B11A-314026FCDF3B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73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1FE-CCA9-42B7-8AC0-E6869FA57FFE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6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2CB-866A-4BD1-AFF4-1AB66A96CEDA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80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C85C-84CE-4D51-B085-FDB41652BD2D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97DD4B-8C9C-4A3B-84C7-275B1C316083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75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03BC-1BA9-44EF-AF63-9536789EBDC4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0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B597BF-20F1-47C5-A0C7-1510B712E9B2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M. Calavaro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121EA9-E554-4DD7-B1B7-88EC53A89345}" type="slidenum">
              <a:rPr lang="it-IT" smtClean="0"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3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C38FD-16D2-462A-9FE9-0804A278A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Case study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F5B114-03B5-4A48-BB27-F71E309C0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Credit Card (CC) Transaction for a Bank 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796CF-6165-4DAC-93E2-2D90250D1562}"/>
              </a:ext>
            </a:extLst>
          </p:cNvPr>
          <p:cNvSpPr txBox="1"/>
          <p:nvPr/>
        </p:nvSpPr>
        <p:spPr>
          <a:xfrm>
            <a:off x="9655370" y="5729128"/>
            <a:ext cx="1469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Marco Calavaro</a:t>
            </a:r>
          </a:p>
          <a:p>
            <a:r>
              <a:rPr lang="it-IT" sz="1400" dirty="0"/>
              <a:t>0295233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6426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AFC-9B72-4A8F-8F6B-24894353222E}"/>
              </a:ext>
            </a:extLst>
          </p:cNvPr>
          <p:cNvSpPr txBox="1">
            <a:spLocks/>
          </p:cNvSpPr>
          <p:nvPr/>
        </p:nvSpPr>
        <p:spPr>
          <a:xfrm>
            <a:off x="416145" y="151310"/>
            <a:ext cx="10058400" cy="71643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TCO </a:t>
            </a:r>
            <a:r>
              <a:rPr lang="en-GB"/>
              <a:t>Comparison on 5 years </a:t>
            </a:r>
            <a:r>
              <a:rPr lang="en-GB" sz="3600"/>
              <a:t>(small workload)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772B-3170-4529-A3E1-87CD2A00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AD5A3-D79B-41D9-8090-FF9C5107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867747"/>
            <a:ext cx="11668125" cy="2561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EF7BF-6967-4208-87AE-C92B490E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3759358"/>
            <a:ext cx="5638625" cy="2355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BD5AC-FCC2-4705-8A76-D56CA3B6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96" y="3759358"/>
            <a:ext cx="4104920" cy="23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7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82D9C-0428-4E9C-ACC1-05894855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Impact of TPS on TCO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2FF1-1BC0-4493-A2F4-60E781B8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M. Calavaro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D4DC5-136A-4FBD-84CC-8651BFB38CA3}"/>
              </a:ext>
            </a:extLst>
          </p:cNvPr>
          <p:cNvSpPr txBox="1"/>
          <p:nvPr/>
        </p:nvSpPr>
        <p:spPr>
          <a:xfrm>
            <a:off x="623058" y="4120314"/>
            <a:ext cx="6305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fifth years TCO for x86 and </a:t>
            </a:r>
            <a:r>
              <a:rPr lang="en-US" dirty="0" err="1"/>
              <a:t>LinuxONE</a:t>
            </a:r>
            <a:r>
              <a:rPr lang="en-US" dirty="0"/>
              <a:t> architectures as the TPS changes: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For a limited number of TPS (&lt; 300) x86 is cheaper than </a:t>
            </a:r>
            <a:r>
              <a:rPr lang="en-GB" dirty="0" err="1"/>
              <a:t>LinuxONE</a:t>
            </a:r>
            <a:endParaRPr lang="en-GB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But for higher values ​​it is the other way around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311F10-94A4-4913-8D9C-098FD3307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 b="1291"/>
          <a:stretch/>
        </p:blipFill>
        <p:spPr>
          <a:xfrm>
            <a:off x="944736" y="579155"/>
            <a:ext cx="5355393" cy="32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BAF2-61A3-4A4A-BFDE-13B5428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research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F40B-D71D-434E-BE1D-FCA8FEA2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96536" cy="4371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The system </a:t>
            </a:r>
            <a:r>
              <a:rPr lang="en-US" dirty="0"/>
              <a:t>is</a:t>
            </a:r>
            <a:r>
              <a:rPr lang="it-IT" dirty="0"/>
              <a:t> </a:t>
            </a:r>
            <a:r>
              <a:rPr lang="en-US" dirty="0"/>
              <a:t>modelized</a:t>
            </a:r>
            <a:r>
              <a:rPr lang="it-IT" dirty="0"/>
              <a:t> over-provisioning the </a:t>
            </a:r>
            <a:r>
              <a:rPr lang="en-US" dirty="0"/>
              <a:t>workload (2000 TPS), the supposed average value is 500 TPS: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value is also high in a real bank system relying on EBC study, according to that the total number of transaction in European Union during 2019 was about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 billions (that means an average 1500 TPS)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general, is not easy to find information about hardware and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price: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depends on company policy with costumers, some are very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and allow them to customize the system and immediately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the total price, other company prefer to do this job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themselves and invite the customer to contact them, showing on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only few information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70454-0B74-41F9-A016-6E766597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91D9F93-6514-4764-BE67-632D37D07B48}"/>
              </a:ext>
            </a:extLst>
          </p:cNvPr>
          <p:cNvCxnSpPr/>
          <p:nvPr/>
        </p:nvCxnSpPr>
        <p:spPr>
          <a:xfrm>
            <a:off x="11011803" y="2747534"/>
            <a:ext cx="658715" cy="416030"/>
          </a:xfrm>
          <a:prstGeom prst="bentConnector3">
            <a:avLst>
              <a:gd name="adj1" fmla="val 100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F14B21-4B1B-41E3-9BEE-3FF80378CE9A}"/>
              </a:ext>
            </a:extLst>
          </p:cNvPr>
          <p:cNvSpPr txBox="1"/>
          <p:nvPr/>
        </p:nvSpPr>
        <p:spPr>
          <a:xfrm>
            <a:off x="7962039" y="5810248"/>
            <a:ext cx="4023773" cy="22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https://www.ecb.europa.eu/press/pr/stats/paysec/html/ecb.pis2019~71119b94d1.en.html</a:t>
            </a:r>
          </a:p>
        </p:txBody>
      </p:sp>
      <p:pic>
        <p:nvPicPr>
          <p:cNvPr id="6" name="Immagine 1">
            <a:extLst>
              <a:ext uri="{FF2B5EF4-FFF2-40B4-BE49-F238E27FC236}">
                <a16:creationId xmlns:a16="http://schemas.microsoft.com/office/drawing/2014/main" id="{3FB4D9C2-7B12-439A-90A9-649D9776B0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98" y="3167061"/>
            <a:ext cx="4023773" cy="2643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9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C13B7-8129-40AC-9DD8-5ECACD51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the environment  UC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91458-A6D8-442E-A12C-1BFF30B7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i="0" u="sng" strike="noStrike" baseline="0" dirty="0">
                <a:solidFill>
                  <a:srgbClr val="000000"/>
                </a:solidFill>
              </a:rPr>
              <a:t>Use Case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Credit Card (CC) Transaction for a Bank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br>
              <a:rPr lang="en-GB" sz="1800" b="0" i="0" u="sng" strike="noStrike" baseline="0" dirty="0">
                <a:solidFill>
                  <a:srgbClr val="000000"/>
                </a:solidFill>
              </a:rPr>
            </a:br>
            <a:r>
              <a:rPr lang="en-GB" sz="1800" b="1" i="0" u="sng" strike="noStrike" baseline="0" dirty="0">
                <a:solidFill>
                  <a:srgbClr val="000000"/>
                </a:solidFill>
              </a:rPr>
              <a:t>Every CC transaction</a:t>
            </a:r>
            <a:r>
              <a:rPr lang="en-GB" sz="1800" b="0" i="0" u="sng" strike="noStrike" baseline="0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hecking the CC is valid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Checking the POS is valid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Checking the money amount is valid: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That the specific CC is within single transaction limits, daily limits and monthly limits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Checking if the transaction is suspect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Check if the POS type requires a second step identification: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so, run that step and check complete successfully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At the end of the transaction, issue OK or abort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Store all the information about the transaction whatever is the exit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06E4A-3FF8-4487-BE64-79C04BC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2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DFB37B-77A2-44E5-A8D1-66A7AA12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the environment  NFR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75F780-1AB3-4619-92FC-63871191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800" b="1" u="sng" dirty="0"/>
              <a:t>Non-Functional Requirements are: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The average number of transactions per second (TPS) is 500: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90% of the time the peak is below double of the average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The maximum peak that the system must handle is the double of the 90% peak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The system must ensure a HA at 99.999%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 case of a disaster the DS recovery plan is: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Restore 100% of Production and Non-Production capabilities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Restore, at least, 50% of the Dev and Test Capabilities.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The size of Dev environment is half the size of the full Production environment, Test has the same size of Dev environment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Before putting in production any new release of software: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Run a complete round of functional test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Run a complete round of performance test with the system at TPS peaks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Software and Database are specified in the TCO.xlsx file </a:t>
            </a:r>
          </a:p>
          <a:p>
            <a:pPr marL="749808" lvl="1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DEE731F7-16FF-4415-A55A-B47ACB8A793B}"/>
              </a:ext>
            </a:extLst>
          </p:cNvPr>
          <p:cNvSpPr/>
          <p:nvPr/>
        </p:nvSpPr>
        <p:spPr>
          <a:xfrm>
            <a:off x="9289176" y="2150729"/>
            <a:ext cx="296856" cy="758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1DD38C-0BD2-4E77-A147-AD2BF1CCF5A6}"/>
              </a:ext>
            </a:extLst>
          </p:cNvPr>
          <p:cNvSpPr txBox="1"/>
          <p:nvPr/>
        </p:nvSpPr>
        <p:spPr>
          <a:xfrm>
            <a:off x="9722542" y="2314479"/>
            <a:ext cx="1478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Modeled in a workload of 2000 TPS</a:t>
            </a:r>
            <a:endParaRPr lang="it-IT" sz="11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FEE5-6B6D-4A34-9B75-A32472F6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03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356CE-93D2-4285-A193-7B265B13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63A63F-185E-465B-B5F5-66FDB7C20F2D}"/>
              </a:ext>
            </a:extLst>
          </p:cNvPr>
          <p:cNvSpPr txBox="1"/>
          <p:nvPr/>
        </p:nvSpPr>
        <p:spPr>
          <a:xfrm>
            <a:off x="1097280" y="378592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workload provided is that the system must support up to 2000 TPS: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Based on the literature we supposed that a x86 core can process, on average, 20* TPS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With the same supposition a </a:t>
            </a:r>
            <a:r>
              <a:rPr lang="en-US" dirty="0" err="1"/>
              <a:t>LinuxOne</a:t>
            </a:r>
            <a:r>
              <a:rPr lang="en-US" dirty="0"/>
              <a:t> core can process 200 TPS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55A772-4269-47EB-9910-5B9728ED0C88}"/>
              </a:ext>
            </a:extLst>
          </p:cNvPr>
          <p:cNvSpPr txBox="1"/>
          <p:nvPr/>
        </p:nvSpPr>
        <p:spPr>
          <a:xfrm>
            <a:off x="1097280" y="5139708"/>
            <a:ext cx="100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value depends on the precise configuration of x86 server, but this differences does not impact the global view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16894-B923-4942-A3D1-F68657AB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46A1C-AE3F-4753-830E-CBFFFC66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5041"/>
            <a:ext cx="10058401" cy="13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FFEBB6A-B5F9-45AF-BA36-D293FAB075C0}"/>
              </a:ext>
            </a:extLst>
          </p:cNvPr>
          <p:cNvCxnSpPr/>
          <p:nvPr/>
        </p:nvCxnSpPr>
        <p:spPr>
          <a:xfrm flipH="1">
            <a:off x="5248478" y="4451987"/>
            <a:ext cx="3757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182B9E-48B8-499C-94ED-1EA2836BFD28}"/>
              </a:ext>
            </a:extLst>
          </p:cNvPr>
          <p:cNvCxnSpPr/>
          <p:nvPr/>
        </p:nvCxnSpPr>
        <p:spPr>
          <a:xfrm flipH="1">
            <a:off x="5240183" y="2031511"/>
            <a:ext cx="3757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5ADF861-961D-401E-8505-FB411790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Architectures for the two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1EA812-225A-4EA1-B3DB-71F9110295AD}"/>
              </a:ext>
            </a:extLst>
          </p:cNvPr>
          <p:cNvGrpSpPr/>
          <p:nvPr/>
        </p:nvGrpSpPr>
        <p:grpSpPr>
          <a:xfrm>
            <a:off x="2660624" y="4187034"/>
            <a:ext cx="2587854" cy="1933848"/>
            <a:chOff x="2660624" y="4187034"/>
            <a:chExt cx="2587854" cy="193384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4084D1-3DFA-474A-9AE2-08974C642EA9}"/>
                </a:ext>
              </a:extLst>
            </p:cNvPr>
            <p:cNvSpPr/>
            <p:nvPr/>
          </p:nvSpPr>
          <p:spPr>
            <a:xfrm>
              <a:off x="2660624" y="4187034"/>
              <a:ext cx="2587854" cy="19338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2A9729-0B0A-4E5A-8FE3-0BAB1858B9D1}"/>
                </a:ext>
              </a:extLst>
            </p:cNvPr>
            <p:cNvGrpSpPr/>
            <p:nvPr/>
          </p:nvGrpSpPr>
          <p:grpSpPr>
            <a:xfrm>
              <a:off x="3585141" y="4267321"/>
              <a:ext cx="738820" cy="1370972"/>
              <a:chOff x="3513473" y="4718331"/>
              <a:chExt cx="738820" cy="137097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6D6DBF6-7562-43C5-8B0A-04D7DD93D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1109" y="5087663"/>
                <a:ext cx="324255" cy="100164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D47512-5D15-4C3A-B43E-D851A4AE23EA}"/>
                  </a:ext>
                </a:extLst>
              </p:cNvPr>
              <p:cNvSpPr txBox="1"/>
              <p:nvPr/>
            </p:nvSpPr>
            <p:spPr>
              <a:xfrm>
                <a:off x="3513473" y="4718331"/>
                <a:ext cx="738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Site 1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2C5E5F-9E3E-4357-82EB-5EA4354B90D6}"/>
              </a:ext>
            </a:extLst>
          </p:cNvPr>
          <p:cNvGrpSpPr/>
          <p:nvPr/>
        </p:nvGrpSpPr>
        <p:grpSpPr>
          <a:xfrm>
            <a:off x="2660624" y="1937141"/>
            <a:ext cx="2587854" cy="2117010"/>
            <a:chOff x="2660624" y="1937141"/>
            <a:chExt cx="2587854" cy="209560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511712-B253-455E-AB62-23EF8CF49BF5}"/>
                </a:ext>
              </a:extLst>
            </p:cNvPr>
            <p:cNvSpPr/>
            <p:nvPr/>
          </p:nvSpPr>
          <p:spPr>
            <a:xfrm>
              <a:off x="2660624" y="1937141"/>
              <a:ext cx="2587854" cy="20956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FBF84BF-480D-4F06-B546-B3C28C3FD161}"/>
                </a:ext>
              </a:extLst>
            </p:cNvPr>
            <p:cNvGrpSpPr/>
            <p:nvPr/>
          </p:nvGrpSpPr>
          <p:grpSpPr>
            <a:xfrm>
              <a:off x="3036380" y="1998030"/>
              <a:ext cx="1776160" cy="1415883"/>
              <a:chOff x="6433239" y="1999403"/>
              <a:chExt cx="1776160" cy="1415883"/>
            </a:xfrm>
          </p:grpSpPr>
          <p:pic>
            <p:nvPicPr>
              <p:cNvPr id="28" name="Segnaposto contenuto 4">
                <a:extLst>
                  <a:ext uri="{FF2B5EF4-FFF2-40B4-BE49-F238E27FC236}">
                    <a16:creationId xmlns:a16="http://schemas.microsoft.com/office/drawing/2014/main" id="{82347F41-35C0-452B-9A27-BB404AFF8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39" y="2349704"/>
                <a:ext cx="324255" cy="1053337"/>
              </a:xfrm>
              <a:prstGeom prst="rect">
                <a:avLst/>
              </a:prstGeom>
            </p:spPr>
          </p:pic>
          <p:pic>
            <p:nvPicPr>
              <p:cNvPr id="29" name="Immagine 6">
                <a:extLst>
                  <a:ext uri="{FF2B5EF4-FFF2-40B4-BE49-F238E27FC236}">
                    <a16:creationId xmlns:a16="http://schemas.microsoft.com/office/drawing/2014/main" id="{688393DC-D7DE-461D-936D-5AD984F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4003" y="2349704"/>
                <a:ext cx="324255" cy="1053337"/>
              </a:xfrm>
              <a:prstGeom prst="rect">
                <a:avLst/>
              </a:prstGeom>
            </p:spPr>
          </p:pic>
          <p:pic>
            <p:nvPicPr>
              <p:cNvPr id="30" name="Immagine 8">
                <a:extLst>
                  <a:ext uri="{FF2B5EF4-FFF2-40B4-BE49-F238E27FC236}">
                    <a16:creationId xmlns:a16="http://schemas.microsoft.com/office/drawing/2014/main" id="{3276228D-91D9-4FF7-9C10-2120CE54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380" y="2361949"/>
                <a:ext cx="324255" cy="1053337"/>
              </a:xfrm>
              <a:prstGeom prst="rect">
                <a:avLst/>
              </a:prstGeom>
            </p:spPr>
          </p:pic>
          <p:pic>
            <p:nvPicPr>
              <p:cNvPr id="31" name="Immagine 6">
                <a:extLst>
                  <a:ext uri="{FF2B5EF4-FFF2-40B4-BE49-F238E27FC236}">
                    <a16:creationId xmlns:a16="http://schemas.microsoft.com/office/drawing/2014/main" id="{7160B07B-884C-47F7-B054-9A3A04A96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5144" y="2349704"/>
                <a:ext cx="324255" cy="1053337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DE1281-8605-449F-BA1C-8F59B5C26399}"/>
                  </a:ext>
                </a:extLst>
              </p:cNvPr>
              <p:cNvSpPr txBox="1"/>
              <p:nvPr/>
            </p:nvSpPr>
            <p:spPr>
              <a:xfrm>
                <a:off x="6755122" y="1999403"/>
                <a:ext cx="1135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Site 1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4D2F47-083C-4665-8DE1-D35C3EAA1798}"/>
              </a:ext>
            </a:extLst>
          </p:cNvPr>
          <p:cNvGrpSpPr/>
          <p:nvPr/>
        </p:nvGrpSpPr>
        <p:grpSpPr>
          <a:xfrm>
            <a:off x="5829259" y="1946005"/>
            <a:ext cx="2587854" cy="2117010"/>
            <a:chOff x="2660624" y="1937141"/>
            <a:chExt cx="2587854" cy="2095602"/>
          </a:xfrm>
          <a:solidFill>
            <a:schemeClr val="bg1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273B8E-86DA-422E-BA6F-DCE2E46D1FAE}"/>
                </a:ext>
              </a:extLst>
            </p:cNvPr>
            <p:cNvSpPr/>
            <p:nvPr/>
          </p:nvSpPr>
          <p:spPr>
            <a:xfrm>
              <a:off x="2660624" y="1937141"/>
              <a:ext cx="2587854" cy="209560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36C0AE-FA75-4B8E-BB64-623CB53C2C33}"/>
                </a:ext>
              </a:extLst>
            </p:cNvPr>
            <p:cNvGrpSpPr/>
            <p:nvPr/>
          </p:nvGrpSpPr>
          <p:grpSpPr>
            <a:xfrm>
              <a:off x="3031139" y="1998030"/>
              <a:ext cx="1777401" cy="1413874"/>
              <a:chOff x="6427998" y="1999403"/>
              <a:chExt cx="1777401" cy="1413874"/>
            </a:xfrm>
            <a:grpFill/>
          </p:grpSpPr>
          <p:pic>
            <p:nvPicPr>
              <p:cNvPr id="53" name="Segnaposto contenuto 4">
                <a:extLst>
                  <a:ext uri="{FF2B5EF4-FFF2-40B4-BE49-F238E27FC236}">
                    <a16:creationId xmlns:a16="http://schemas.microsoft.com/office/drawing/2014/main" id="{6E5C0326-0CD9-488D-844C-B4D4C87E3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7998" y="2351144"/>
                <a:ext cx="324255" cy="1053337"/>
              </a:xfrm>
              <a:prstGeom prst="rect">
                <a:avLst/>
              </a:prstGeom>
              <a:grpFill/>
            </p:spPr>
          </p:pic>
          <p:pic>
            <p:nvPicPr>
              <p:cNvPr id="54" name="Immagine 6">
                <a:extLst>
                  <a:ext uri="{FF2B5EF4-FFF2-40B4-BE49-F238E27FC236}">
                    <a16:creationId xmlns:a16="http://schemas.microsoft.com/office/drawing/2014/main" id="{7CDA8E7E-F8BA-4CB0-98C5-1623D2293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6762" y="2359940"/>
                <a:ext cx="324255" cy="1053337"/>
              </a:xfrm>
              <a:prstGeom prst="rect">
                <a:avLst/>
              </a:prstGeom>
              <a:grpFill/>
            </p:spPr>
          </p:pic>
          <p:pic>
            <p:nvPicPr>
              <p:cNvPr id="55" name="Immagine 8">
                <a:extLst>
                  <a:ext uri="{FF2B5EF4-FFF2-40B4-BE49-F238E27FC236}">
                    <a16:creationId xmlns:a16="http://schemas.microsoft.com/office/drawing/2014/main" id="{08BF226B-67EE-4F0A-90D3-7E6F58586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380" y="2359940"/>
                <a:ext cx="324255" cy="1053337"/>
              </a:xfrm>
              <a:prstGeom prst="rect">
                <a:avLst/>
              </a:prstGeom>
              <a:grpFill/>
            </p:spPr>
          </p:pic>
          <p:pic>
            <p:nvPicPr>
              <p:cNvPr id="56" name="Immagine 6">
                <a:extLst>
                  <a:ext uri="{FF2B5EF4-FFF2-40B4-BE49-F238E27FC236}">
                    <a16:creationId xmlns:a16="http://schemas.microsoft.com/office/drawing/2014/main" id="{2A28529D-8122-47FC-8DBF-EE01C5F33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1144" y="2347492"/>
                <a:ext cx="324255" cy="1053337"/>
              </a:xfrm>
              <a:prstGeom prst="rect">
                <a:avLst/>
              </a:prstGeom>
              <a:grpFill/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01E37C-92E3-4370-B514-1E8E7F5A0F8B}"/>
                  </a:ext>
                </a:extLst>
              </p:cNvPr>
              <p:cNvSpPr txBox="1"/>
              <p:nvPr/>
            </p:nvSpPr>
            <p:spPr>
              <a:xfrm>
                <a:off x="6750253" y="1999403"/>
                <a:ext cx="113526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Site 2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E28B22B-C86E-42CE-AB1A-D52982B9B895}"/>
              </a:ext>
            </a:extLst>
          </p:cNvPr>
          <p:cNvGrpSpPr/>
          <p:nvPr/>
        </p:nvGrpSpPr>
        <p:grpSpPr>
          <a:xfrm>
            <a:off x="5829259" y="4193195"/>
            <a:ext cx="2587854" cy="1933848"/>
            <a:chOff x="2660624" y="4187034"/>
            <a:chExt cx="2587854" cy="193384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A44786-2D15-4909-9E1B-611B311785C5}"/>
                </a:ext>
              </a:extLst>
            </p:cNvPr>
            <p:cNvSpPr/>
            <p:nvPr/>
          </p:nvSpPr>
          <p:spPr>
            <a:xfrm>
              <a:off x="2660624" y="4187034"/>
              <a:ext cx="2587854" cy="19338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941148-38CE-415B-AB73-D93C3CA2624E}"/>
                </a:ext>
              </a:extLst>
            </p:cNvPr>
            <p:cNvGrpSpPr/>
            <p:nvPr/>
          </p:nvGrpSpPr>
          <p:grpSpPr>
            <a:xfrm>
              <a:off x="3585141" y="4267321"/>
              <a:ext cx="738820" cy="1370972"/>
              <a:chOff x="3513473" y="4718331"/>
              <a:chExt cx="738820" cy="1370972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4F1D7A8D-3D13-4FA1-B272-26960D453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1109" y="5087663"/>
                <a:ext cx="324255" cy="100164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F5AB68-047C-4F24-8522-C1925527C82C}"/>
                  </a:ext>
                </a:extLst>
              </p:cNvPr>
              <p:cNvSpPr txBox="1"/>
              <p:nvPr/>
            </p:nvSpPr>
            <p:spPr>
              <a:xfrm>
                <a:off x="3513473" y="4718331"/>
                <a:ext cx="738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Site 2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51879EB-13A8-4A15-8A73-82D169EF18DF}"/>
              </a:ext>
            </a:extLst>
          </p:cNvPr>
          <p:cNvSpPr txBox="1"/>
          <p:nvPr/>
        </p:nvSpPr>
        <p:spPr>
          <a:xfrm>
            <a:off x="2836866" y="3441652"/>
            <a:ext cx="748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Prod</a:t>
            </a:r>
            <a:r>
              <a:rPr lang="it-IT" sz="1100" dirty="0"/>
              <a:t>:</a:t>
            </a:r>
          </a:p>
          <a:p>
            <a:pPr algn="ctr"/>
            <a:r>
              <a:rPr lang="it-IT" sz="1100" dirty="0"/>
              <a:t>5 server</a:t>
            </a:r>
          </a:p>
          <a:p>
            <a:pPr algn="ctr"/>
            <a:r>
              <a:rPr lang="it-IT" sz="1100" dirty="0"/>
              <a:t>132 cores</a:t>
            </a:r>
            <a:endParaRPr lang="en-GB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F4ABFC-B111-4CED-B561-A92E1644F964}"/>
              </a:ext>
            </a:extLst>
          </p:cNvPr>
          <p:cNvSpPr txBox="1"/>
          <p:nvPr/>
        </p:nvSpPr>
        <p:spPr>
          <a:xfrm>
            <a:off x="3580511" y="3446446"/>
            <a:ext cx="7508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Pre</a:t>
            </a:r>
            <a:r>
              <a:rPr lang="it-IT" sz="1100" dirty="0"/>
              <a:t> </a:t>
            </a:r>
            <a:r>
              <a:rPr lang="it-IT" sz="1100" dirty="0" err="1"/>
              <a:t>Prod</a:t>
            </a:r>
            <a:r>
              <a:rPr lang="it-IT" sz="1100" dirty="0"/>
              <a:t>:</a:t>
            </a:r>
          </a:p>
          <a:p>
            <a:pPr algn="ctr"/>
            <a:r>
              <a:rPr lang="it-IT" sz="1100" dirty="0"/>
              <a:t>4 server</a:t>
            </a:r>
          </a:p>
          <a:p>
            <a:pPr algn="ctr"/>
            <a:r>
              <a:rPr lang="it-IT" sz="1100" dirty="0"/>
              <a:t>100 cores</a:t>
            </a:r>
            <a:endParaRPr lang="en-GB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756448-4BB9-4F2D-8805-05BA19F9DFC5}"/>
              </a:ext>
            </a:extLst>
          </p:cNvPr>
          <p:cNvSpPr txBox="1"/>
          <p:nvPr/>
        </p:nvSpPr>
        <p:spPr>
          <a:xfrm>
            <a:off x="4450611" y="3441139"/>
            <a:ext cx="6786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Dev:</a:t>
            </a:r>
          </a:p>
          <a:p>
            <a:pPr algn="ctr"/>
            <a:r>
              <a:rPr lang="it-IT" sz="1100" dirty="0"/>
              <a:t>2 server</a:t>
            </a:r>
          </a:p>
          <a:p>
            <a:pPr algn="ctr"/>
            <a:r>
              <a:rPr lang="it-IT" sz="1100" dirty="0"/>
              <a:t>50 cores</a:t>
            </a:r>
            <a:endParaRPr lang="en-GB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2D6DDB-450F-45EE-94DB-E49CAAE99419}"/>
              </a:ext>
            </a:extLst>
          </p:cNvPr>
          <p:cNvSpPr txBox="1"/>
          <p:nvPr/>
        </p:nvSpPr>
        <p:spPr>
          <a:xfrm>
            <a:off x="6281838" y="3447175"/>
            <a:ext cx="6786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Test:</a:t>
            </a:r>
          </a:p>
          <a:p>
            <a:pPr algn="ctr"/>
            <a:r>
              <a:rPr lang="it-IT" sz="1100" dirty="0"/>
              <a:t>2 server</a:t>
            </a:r>
          </a:p>
          <a:p>
            <a:pPr algn="ctr"/>
            <a:r>
              <a:rPr lang="it-IT" sz="1100" dirty="0"/>
              <a:t>50 cores</a:t>
            </a:r>
            <a:endParaRPr lang="en-GB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2A7B96-B577-4AF5-BD53-EADAE311AAF0}"/>
              </a:ext>
            </a:extLst>
          </p:cNvPr>
          <p:cNvSpPr txBox="1"/>
          <p:nvPr/>
        </p:nvSpPr>
        <p:spPr>
          <a:xfrm>
            <a:off x="7355347" y="3427767"/>
            <a:ext cx="807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DR:</a:t>
            </a:r>
          </a:p>
          <a:p>
            <a:pPr algn="ctr"/>
            <a:r>
              <a:rPr lang="it-IT" sz="1100" dirty="0"/>
              <a:t>8 server</a:t>
            </a:r>
          </a:p>
          <a:p>
            <a:pPr algn="ctr"/>
            <a:r>
              <a:rPr lang="it-IT" sz="1100" dirty="0"/>
              <a:t>232 cores</a:t>
            </a:r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494F48-7957-4EFD-B020-6211F83AFA85}"/>
              </a:ext>
            </a:extLst>
          </p:cNvPr>
          <p:cNvSpPr txBox="1"/>
          <p:nvPr/>
        </p:nvSpPr>
        <p:spPr>
          <a:xfrm>
            <a:off x="4346062" y="4636653"/>
            <a:ext cx="853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1 </a:t>
            </a:r>
            <a:r>
              <a:rPr lang="it-IT" sz="1100" dirty="0" err="1"/>
              <a:t>LinuxONE</a:t>
            </a:r>
            <a:r>
              <a:rPr lang="it-IT" sz="1100" dirty="0"/>
              <a:t> server</a:t>
            </a:r>
            <a:endParaRPr lang="en-GB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998DCD-AE1E-4D7B-82D3-ECCD1BD89493}"/>
              </a:ext>
            </a:extLst>
          </p:cNvPr>
          <p:cNvSpPr txBox="1"/>
          <p:nvPr/>
        </p:nvSpPr>
        <p:spPr>
          <a:xfrm>
            <a:off x="7453303" y="4604011"/>
            <a:ext cx="92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1 </a:t>
            </a:r>
            <a:r>
              <a:rPr lang="it-IT" sz="1100" dirty="0" err="1"/>
              <a:t>LinuxONE</a:t>
            </a:r>
            <a:r>
              <a:rPr lang="it-IT" sz="1100" dirty="0"/>
              <a:t> server</a:t>
            </a:r>
            <a:endParaRPr lang="en-GB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1569B-A0B5-433B-8098-3033BD190480}"/>
              </a:ext>
            </a:extLst>
          </p:cNvPr>
          <p:cNvSpPr txBox="1"/>
          <p:nvPr/>
        </p:nvSpPr>
        <p:spPr>
          <a:xfrm>
            <a:off x="2754187" y="5662080"/>
            <a:ext cx="67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Prod</a:t>
            </a:r>
            <a:r>
              <a:rPr lang="it-IT" sz="1100" dirty="0"/>
              <a:t>:</a:t>
            </a:r>
          </a:p>
          <a:p>
            <a:pPr algn="ctr"/>
            <a:r>
              <a:rPr lang="it-IT" sz="1100" dirty="0"/>
              <a:t>10 cores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C5B2F-B42F-4456-8BFD-2C746E1C5D22}"/>
              </a:ext>
            </a:extLst>
          </p:cNvPr>
          <p:cNvSpPr txBox="1"/>
          <p:nvPr/>
        </p:nvSpPr>
        <p:spPr>
          <a:xfrm>
            <a:off x="3515521" y="5664144"/>
            <a:ext cx="67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Dev:</a:t>
            </a:r>
          </a:p>
          <a:p>
            <a:pPr algn="ctr"/>
            <a:r>
              <a:rPr lang="it-IT" sz="1100" dirty="0"/>
              <a:t>5 cores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C82DA-050F-4BE7-8FC3-FFFF2FB2063C}"/>
              </a:ext>
            </a:extLst>
          </p:cNvPr>
          <p:cNvSpPr txBox="1"/>
          <p:nvPr/>
        </p:nvSpPr>
        <p:spPr>
          <a:xfrm>
            <a:off x="4377461" y="5664144"/>
            <a:ext cx="67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Spare</a:t>
            </a:r>
            <a:r>
              <a:rPr lang="it-IT" sz="1100" dirty="0"/>
              <a:t>:</a:t>
            </a:r>
          </a:p>
          <a:p>
            <a:pPr algn="ctr"/>
            <a:r>
              <a:rPr lang="it-IT" sz="1100" dirty="0"/>
              <a:t>11 cores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83B10-6C4C-4621-84D4-466C3247EC18}"/>
              </a:ext>
            </a:extLst>
          </p:cNvPr>
          <p:cNvSpPr txBox="1"/>
          <p:nvPr/>
        </p:nvSpPr>
        <p:spPr>
          <a:xfrm>
            <a:off x="6150678" y="5664681"/>
            <a:ext cx="803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Pre</a:t>
            </a:r>
            <a:r>
              <a:rPr lang="it-IT" sz="1100" dirty="0"/>
              <a:t> </a:t>
            </a:r>
            <a:r>
              <a:rPr lang="it-IT" sz="1100" dirty="0" err="1"/>
              <a:t>Prod</a:t>
            </a:r>
            <a:r>
              <a:rPr lang="it-IT" sz="1100" dirty="0"/>
              <a:t>:</a:t>
            </a:r>
          </a:p>
          <a:p>
            <a:pPr algn="ctr"/>
            <a:r>
              <a:rPr lang="it-IT" sz="1100" dirty="0"/>
              <a:t>10 cores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CD90D0-3B39-4073-AEE8-B5FD2DA0198D}"/>
              </a:ext>
            </a:extLst>
          </p:cNvPr>
          <p:cNvSpPr txBox="1"/>
          <p:nvPr/>
        </p:nvSpPr>
        <p:spPr>
          <a:xfrm>
            <a:off x="6992066" y="5664144"/>
            <a:ext cx="67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Test:</a:t>
            </a:r>
          </a:p>
          <a:p>
            <a:pPr algn="ctr"/>
            <a:r>
              <a:rPr lang="it-IT" sz="1100" dirty="0"/>
              <a:t>5 cores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2763CE-D3E4-4828-B3E1-F5FA81A9BF6F}"/>
              </a:ext>
            </a:extLst>
          </p:cNvPr>
          <p:cNvSpPr txBox="1"/>
          <p:nvPr/>
        </p:nvSpPr>
        <p:spPr>
          <a:xfrm>
            <a:off x="7849930" y="5662079"/>
            <a:ext cx="67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Spare</a:t>
            </a:r>
            <a:r>
              <a:rPr lang="it-IT" sz="1100" dirty="0"/>
              <a:t>:</a:t>
            </a:r>
          </a:p>
          <a:p>
            <a:pPr algn="ctr"/>
            <a:r>
              <a:rPr lang="it-IT" sz="1100" dirty="0"/>
              <a:t>11 cores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5DC9DB-9C6E-4468-B138-DB36CA2E6263}"/>
              </a:ext>
            </a:extLst>
          </p:cNvPr>
          <p:cNvSpPr txBox="1"/>
          <p:nvPr/>
        </p:nvSpPr>
        <p:spPr>
          <a:xfrm>
            <a:off x="647996" y="1937108"/>
            <a:ext cx="1738634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Inputs:</a:t>
            </a:r>
          </a:p>
          <a:p>
            <a:r>
              <a:rPr lang="en-US" dirty="0"/>
              <a:t>Workload</a:t>
            </a:r>
            <a:r>
              <a:rPr lang="it-IT" dirty="0"/>
              <a:t> =</a:t>
            </a:r>
          </a:p>
          <a:p>
            <a:r>
              <a:rPr lang="it-IT" dirty="0"/>
              <a:t>2000TPS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DE5F57-2997-4497-A26F-599BB730A11E}"/>
              </a:ext>
            </a:extLst>
          </p:cNvPr>
          <p:cNvSpPr txBox="1"/>
          <p:nvPr/>
        </p:nvSpPr>
        <p:spPr>
          <a:xfrm>
            <a:off x="8967223" y="1878710"/>
            <a:ext cx="2587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/>
              <a:t>Case 1</a:t>
            </a:r>
          </a:p>
          <a:p>
            <a:r>
              <a:rPr lang="en-GB" sz="1600" dirty="0"/>
              <a:t>x86 server:</a:t>
            </a:r>
          </a:p>
          <a:p>
            <a:r>
              <a:rPr lang="en-GB" sz="1600" dirty="0"/>
              <a:t> Xeon® Gold 5218 2.3G, 16C/32T </a:t>
            </a:r>
          </a:p>
          <a:p>
            <a:r>
              <a:rPr lang="en-GB" sz="1600" dirty="0"/>
              <a:t>(2 Chips, 32 core)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Servers: 21</a:t>
            </a:r>
          </a:p>
          <a:p>
            <a:r>
              <a:rPr lang="en-GB" sz="1600" dirty="0"/>
              <a:t>Cores allocated: 564</a:t>
            </a:r>
          </a:p>
          <a:p>
            <a:r>
              <a:rPr lang="en-GB" sz="1600" dirty="0"/>
              <a:t>Cores available: 672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AE4CC5-30D0-4F0A-A8B6-9C61A1B98A2D}"/>
              </a:ext>
            </a:extLst>
          </p:cNvPr>
          <p:cNvSpPr txBox="1"/>
          <p:nvPr/>
        </p:nvSpPr>
        <p:spPr>
          <a:xfrm>
            <a:off x="9006189" y="4267321"/>
            <a:ext cx="2397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/>
              <a:t>Case 2</a:t>
            </a:r>
          </a:p>
          <a:p>
            <a:r>
              <a:rPr lang="en-GB" sz="1600" dirty="0" err="1"/>
              <a:t>LinuxOne</a:t>
            </a:r>
            <a:r>
              <a:rPr lang="en-GB" sz="1600" dirty="0"/>
              <a:t> server</a:t>
            </a:r>
          </a:p>
          <a:p>
            <a:endParaRPr lang="en-GB" sz="1600" dirty="0"/>
          </a:p>
          <a:p>
            <a:r>
              <a:rPr lang="en-GB" sz="1600" dirty="0"/>
              <a:t>Servers: 2</a:t>
            </a:r>
          </a:p>
          <a:p>
            <a:r>
              <a:rPr lang="en-GB" sz="1600" dirty="0"/>
              <a:t>Cores: 30</a:t>
            </a:r>
          </a:p>
          <a:p>
            <a:r>
              <a:rPr lang="en-GB" sz="1600" dirty="0"/>
              <a:t>Spare: 22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39C2C-72CC-44ED-A864-AE5B9CFA8F1C}"/>
              </a:ext>
            </a:extLst>
          </p:cNvPr>
          <p:cNvSpPr txBox="1"/>
          <p:nvPr/>
        </p:nvSpPr>
        <p:spPr>
          <a:xfrm>
            <a:off x="647996" y="3183208"/>
            <a:ext cx="1739875" cy="286232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Construction that guarantee:</a:t>
            </a:r>
          </a:p>
          <a:p>
            <a:endParaRPr lang="en-US" dirty="0"/>
          </a:p>
          <a:p>
            <a:r>
              <a:rPr lang="en-US" dirty="0"/>
              <a:t>100% Prod and </a:t>
            </a:r>
            <a:r>
              <a:rPr lang="en-US" dirty="0" err="1"/>
              <a:t>PreProd</a:t>
            </a:r>
            <a:r>
              <a:rPr lang="en-US" dirty="0"/>
              <a:t>,</a:t>
            </a:r>
          </a:p>
          <a:p>
            <a:r>
              <a:rPr lang="en-US" dirty="0"/>
              <a:t>50 % Dev and Test</a:t>
            </a:r>
          </a:p>
          <a:p>
            <a:r>
              <a:rPr lang="en-US" dirty="0"/>
              <a:t>In case of DR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A969CF9-E66A-4DC9-9098-9670AEB63E8E}"/>
              </a:ext>
            </a:extLst>
          </p:cNvPr>
          <p:cNvCxnSpPr>
            <a:cxnSpLocks/>
          </p:cNvCxnSpPr>
          <p:nvPr/>
        </p:nvCxnSpPr>
        <p:spPr>
          <a:xfrm rot="5400000">
            <a:off x="8421014" y="4465200"/>
            <a:ext cx="367468" cy="341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A957DFB-79CC-429E-B514-3CA4854E2BFC}"/>
              </a:ext>
            </a:extLst>
          </p:cNvPr>
          <p:cNvCxnSpPr/>
          <p:nvPr/>
        </p:nvCxnSpPr>
        <p:spPr>
          <a:xfrm rot="5400000">
            <a:off x="8397287" y="2051950"/>
            <a:ext cx="367468" cy="341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3F7A2D29-5C1F-4126-BFE1-95EB502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36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AFC-9B72-4A8F-8F6B-24894353222E}"/>
              </a:ext>
            </a:extLst>
          </p:cNvPr>
          <p:cNvSpPr txBox="1">
            <a:spLocks/>
          </p:cNvSpPr>
          <p:nvPr/>
        </p:nvSpPr>
        <p:spPr>
          <a:xfrm>
            <a:off x="416145" y="151310"/>
            <a:ext cx="10058400" cy="71643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TCO </a:t>
            </a:r>
            <a:r>
              <a:rPr lang="en-GB" dirty="0"/>
              <a:t>Comparison on 5 years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934E9-A651-4C82-8DE8-C0D65F13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8" y="914490"/>
            <a:ext cx="11644605" cy="2774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CA5D6-03B4-41D0-BCEC-E061CBE4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8" y="3733034"/>
            <a:ext cx="5612331" cy="2579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5706D5-0FA2-46AA-930F-BF1574B7D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71" y="3734532"/>
            <a:ext cx="4077781" cy="258124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772B-3170-4529-A3E1-87CD2A00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3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DA9-02D7-4771-9BA7-4456D193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x86 TCO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2F8C-F8D0-4772-856E-CF087122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42803"/>
            <a:ext cx="4937760" cy="546122"/>
          </a:xfrm>
        </p:spPr>
        <p:txBody>
          <a:bodyPr/>
          <a:lstStyle/>
          <a:p>
            <a:r>
              <a:rPr lang="it-IT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B5128-8CCC-485D-89E3-4A467BC89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49490"/>
            <a:ext cx="4937760" cy="1232713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Rack Server with</a:t>
            </a:r>
            <a:r>
              <a:rPr lang="en-GB" sz="2000" dirty="0"/>
              <a:t> Xeon® Gold 5218 2.3GHz,</a:t>
            </a:r>
            <a:br>
              <a:rPr lang="en-GB" sz="2000" dirty="0"/>
            </a:br>
            <a:r>
              <a:rPr lang="en-GB" sz="2000" dirty="0"/>
              <a:t>16C/32T, 2 Chips, 128 RAM, 1U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Acquisition cost: 8K$ - 37% discount including 3 years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for following years is 20% of purchase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Consumption: 0,450 kW per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0557E-B5ED-494E-AC75-5142FC23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742803"/>
            <a:ext cx="4937760" cy="546122"/>
          </a:xfrm>
        </p:spPr>
        <p:txBody>
          <a:bodyPr/>
          <a:lstStyle/>
          <a:p>
            <a:r>
              <a:rPr lang="it-IT" dirty="0"/>
              <a:t>Software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36728-3A4F-41E4-95BF-FD87991E4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199262"/>
            <a:ext cx="4937760" cy="313546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OS: </a:t>
            </a:r>
            <a:r>
              <a:rPr lang="en-GB" dirty="0"/>
              <a:t>subscription 2000$/year 20% discount per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VM: license @5000$/socket 20% discount, maintenance 20% of purchase price from second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Application Server: license 25000$/socket, maintenance 20% of purchase price from fifth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DB: license 40.000$ for 2 cores, 75% discount, maintenance 20% of purchase price from second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Replication Tools: subscription 3000$/year, 75% discount per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Monitoring Tools: license 5.000$/server, 40% discount, maintenance 20% of purchase price from second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Security Tools: license 5.000$/server, 40% discount, maintenance 20% of purchase price from second year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DF11D5-703D-413B-87B0-5B2ADCA7C263}"/>
              </a:ext>
            </a:extLst>
          </p:cNvPr>
          <p:cNvSpPr txBox="1">
            <a:spLocks/>
          </p:cNvSpPr>
          <p:nvPr/>
        </p:nvSpPr>
        <p:spPr>
          <a:xfrm>
            <a:off x="1097280" y="3245400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Network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559933B-C330-41F5-B335-E0831A8740EF}"/>
              </a:ext>
            </a:extLst>
          </p:cNvPr>
          <p:cNvSpPr txBox="1">
            <a:spLocks/>
          </p:cNvSpPr>
          <p:nvPr/>
        </p:nvSpPr>
        <p:spPr>
          <a:xfrm>
            <a:off x="1097280" y="3656982"/>
            <a:ext cx="4937760" cy="662405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7000$ per Server 30% 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From second year maintenance cost is 10% of purchase price  </a:t>
            </a:r>
            <a:r>
              <a:rPr lang="en-GB" sz="1800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33154E-75E0-4FA7-8F16-3C84BC9B5C1A}"/>
              </a:ext>
            </a:extLst>
          </p:cNvPr>
          <p:cNvSpPr txBox="1">
            <a:spLocks/>
          </p:cNvSpPr>
          <p:nvPr/>
        </p:nvSpPr>
        <p:spPr>
          <a:xfrm>
            <a:off x="1097280" y="4140103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People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EFD5B94-D95E-4EFF-B310-E34136692F84}"/>
              </a:ext>
            </a:extLst>
          </p:cNvPr>
          <p:cNvSpPr txBox="1">
            <a:spLocks/>
          </p:cNvSpPr>
          <p:nvPr/>
        </p:nvSpPr>
        <p:spPr>
          <a:xfrm>
            <a:off x="1097280" y="4533080"/>
            <a:ext cx="4937760" cy="75722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One FTE covers 30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Average yearly fully loaded costs of IT Staff: 100K$</a:t>
            </a:r>
            <a:endParaRPr lang="en-GB" sz="18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1210A73-AAB8-4958-BE54-8972FA3253DC}"/>
              </a:ext>
            </a:extLst>
          </p:cNvPr>
          <p:cNvSpPr txBox="1">
            <a:spLocks/>
          </p:cNvSpPr>
          <p:nvPr/>
        </p:nvSpPr>
        <p:spPr>
          <a:xfrm>
            <a:off x="6217920" y="5202273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Electricity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631AAA-D34B-4369-9B74-3442E1CD7AC9}"/>
              </a:ext>
            </a:extLst>
          </p:cNvPr>
          <p:cNvSpPr txBox="1">
            <a:spLocks/>
          </p:cNvSpPr>
          <p:nvPr/>
        </p:nvSpPr>
        <p:spPr>
          <a:xfrm>
            <a:off x="1097280" y="5199833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Space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EC25E54-A35E-462A-ACE2-163337AB0943}"/>
              </a:ext>
            </a:extLst>
          </p:cNvPr>
          <p:cNvSpPr txBox="1">
            <a:spLocks/>
          </p:cNvSpPr>
          <p:nvPr/>
        </p:nvSpPr>
        <p:spPr>
          <a:xfrm>
            <a:off x="1097280" y="5638884"/>
            <a:ext cx="4937760" cy="54612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Fully loaded cost of space per Sq. meter: 2.800$</a:t>
            </a:r>
            <a:endParaRPr lang="en-GB" sz="18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F03CA57-4CE1-4590-B14E-5DE6F1898DAE}"/>
              </a:ext>
            </a:extLst>
          </p:cNvPr>
          <p:cNvSpPr txBox="1">
            <a:spLocks/>
          </p:cNvSpPr>
          <p:nvPr/>
        </p:nvSpPr>
        <p:spPr>
          <a:xfrm>
            <a:off x="6096000" y="5608960"/>
            <a:ext cx="4937760" cy="76191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Cost per kWh = 0,31 $ (Italy 0,26 €/kWh)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Additional cost for cooling, UPS and other peripherals: 66%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2BCA254-DFF4-4D3A-AA56-DCC89F94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00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FD50-86CC-49FC-80BA-D4BAE369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LinuxONE</a:t>
            </a:r>
            <a:r>
              <a:rPr lang="en-GB" dirty="0"/>
              <a:t> TCO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139E-7FC1-4D05-941D-FCBE040C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2935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Hardware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EDD9-7F8D-4ECA-A48A-2F6FE09FC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27919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software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A9F4A3-B4F5-4AA6-90B4-F3DA1C1C1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49490"/>
            <a:ext cx="4937760" cy="114881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 err="1"/>
              <a:t>LinuxONE</a:t>
            </a:r>
            <a:r>
              <a:rPr lang="en-GB" sz="1400" dirty="0"/>
              <a:t> servers configured as 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Acquisition cost: 1050K$ (for 3 years)- 30% 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Maintenance: 10% of purchase price from fourth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Consumption: 15K kW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44EEE88-031E-4B9C-9AAF-F08CD5FD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149490"/>
            <a:ext cx="4937760" cy="3052783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OS: </a:t>
            </a:r>
            <a:r>
              <a:rPr lang="en-GB" dirty="0"/>
              <a:t>subscription 2000$/year 20% discount per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VM: license @5000$/socket 20% discount, maintenance 20% of purchase price from second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Application Server: license 25000$/socket, maintenance 20% of purchase price from fifth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DB: license 40.000$ for 2 cores, 75% discount, maintenance 20% of purchase price from second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Replication Tools: subscription 3000$/year, 75% discount per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Monitoring Tools: license 5.000$/server, 40% discount, maintenance 20% of purchase price from second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Security Tools: license 5.000$/server, 40% discount, maintenance 20% of purchase price from second year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8F62B5-BC99-4DAB-AF3D-F684E0A74E74}"/>
              </a:ext>
            </a:extLst>
          </p:cNvPr>
          <p:cNvSpPr txBox="1">
            <a:spLocks/>
          </p:cNvSpPr>
          <p:nvPr/>
        </p:nvSpPr>
        <p:spPr>
          <a:xfrm>
            <a:off x="1097280" y="3155939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Network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7DBE15B-2B11-41BB-8A77-6FAAF8FEADEE}"/>
              </a:ext>
            </a:extLst>
          </p:cNvPr>
          <p:cNvSpPr txBox="1">
            <a:spLocks/>
          </p:cNvSpPr>
          <p:nvPr/>
        </p:nvSpPr>
        <p:spPr>
          <a:xfrm>
            <a:off x="1097280" y="3537080"/>
            <a:ext cx="4937760" cy="75722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14K$ per Server, 30% 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From second year maintenance cost is 10% of purchase price  </a:t>
            </a:r>
            <a:r>
              <a:rPr lang="en-GB" sz="1800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94AEEE-308E-4625-B085-B36CC02CFCE4}"/>
              </a:ext>
            </a:extLst>
          </p:cNvPr>
          <p:cNvSpPr txBox="1">
            <a:spLocks/>
          </p:cNvSpPr>
          <p:nvPr/>
        </p:nvSpPr>
        <p:spPr>
          <a:xfrm>
            <a:off x="1097280" y="4140103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People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601AD9-E185-48AD-B1A4-BE10E9E45DD6}"/>
              </a:ext>
            </a:extLst>
          </p:cNvPr>
          <p:cNvSpPr txBox="1">
            <a:spLocks/>
          </p:cNvSpPr>
          <p:nvPr/>
        </p:nvSpPr>
        <p:spPr>
          <a:xfrm>
            <a:off x="1097280" y="4533080"/>
            <a:ext cx="4937760" cy="75722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One FTE covers 10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Average yearly fully loaded costs of IT Staff: 100K$</a:t>
            </a:r>
            <a:endParaRPr lang="en-GB" sz="18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95E84E-3E3C-4259-A9F3-1585BCBA0B3B}"/>
              </a:ext>
            </a:extLst>
          </p:cNvPr>
          <p:cNvSpPr txBox="1">
            <a:spLocks/>
          </p:cNvSpPr>
          <p:nvPr/>
        </p:nvSpPr>
        <p:spPr>
          <a:xfrm>
            <a:off x="6217920" y="5202273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Electricity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513DF5C-6AAB-4D90-BB2C-49BD4577F8F3}"/>
              </a:ext>
            </a:extLst>
          </p:cNvPr>
          <p:cNvSpPr txBox="1">
            <a:spLocks/>
          </p:cNvSpPr>
          <p:nvPr/>
        </p:nvSpPr>
        <p:spPr>
          <a:xfrm>
            <a:off x="1097280" y="5199833"/>
            <a:ext cx="4937760" cy="5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Space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E7A4E64-A7AB-4357-B5C6-2288EB3E911B}"/>
              </a:ext>
            </a:extLst>
          </p:cNvPr>
          <p:cNvSpPr txBox="1">
            <a:spLocks/>
          </p:cNvSpPr>
          <p:nvPr/>
        </p:nvSpPr>
        <p:spPr>
          <a:xfrm>
            <a:off x="1097280" y="5638884"/>
            <a:ext cx="4937760" cy="54612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Fully loaded cost of space per Sq. meter: 2.800$</a:t>
            </a:r>
            <a:endParaRPr lang="en-GB" sz="1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DA96A07-A948-406B-B57D-1B05EE26FF47}"/>
              </a:ext>
            </a:extLst>
          </p:cNvPr>
          <p:cNvSpPr txBox="1">
            <a:spLocks/>
          </p:cNvSpPr>
          <p:nvPr/>
        </p:nvSpPr>
        <p:spPr>
          <a:xfrm>
            <a:off x="6096000" y="5638884"/>
            <a:ext cx="4937760" cy="76191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Cost per kWh = 0,31 $ (Italy 0,26 €/kWh)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Additional cost for cooling, UPS and other peripherals: 66%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68B43083-C1C4-4631-B9B2-2719CB8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5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BBE8-0172-4B65-AD42-9B529E40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TCO final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FBB5-E75C-43AD-A46D-D07D280B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impactful cost during a five years period for both system is the software 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the elevate number of core in the x86 system leads to a large gap between the architecture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8.786.100$ for x86 (great impact from Disaster recovery [3.542.400$]) and 3.456.600$ for </a:t>
            </a:r>
            <a:r>
              <a:rPr lang="en-US" dirty="0" err="1"/>
              <a:t>LinuxONE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2000 TPS workload the </a:t>
            </a:r>
            <a:r>
              <a:rPr lang="en-US" dirty="0" err="1"/>
              <a:t>LinuxONE</a:t>
            </a:r>
            <a:r>
              <a:rPr lang="en-US" dirty="0"/>
              <a:t> architecture is the most affordable, apart from hardware cost (which is 90% higher compared to x86):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LinuxOne</a:t>
            </a:r>
            <a:r>
              <a:rPr lang="en-US" dirty="0"/>
              <a:t> server are made with more sophisticate and advance hardware that guarantee more reliability and utilization, thanks to this outlay the TCO has a great gain (Saving 42% of money)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LinuxONE</a:t>
            </a:r>
            <a:r>
              <a:rPr lang="en-US" dirty="0"/>
              <a:t> architecture has a very small expenditure for disaster recovery environments: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Thanks to the investment in spere cores (cost included in hardware)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Active – active architectures saves on the number of expected servers for DR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 small workload (350 TPS) the two architecture have the same cost (next slide comparison)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E223C-0A38-431A-991F-9BA68B51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M. Calavaro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4446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1420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Retrospettivo</vt:lpstr>
      <vt:lpstr>Case study</vt:lpstr>
      <vt:lpstr>Description of the environment  UC</vt:lpstr>
      <vt:lpstr>Description of the environment  NFR</vt:lpstr>
      <vt:lpstr>Sizing</vt:lpstr>
      <vt:lpstr>Technical Architectures for the two cases</vt:lpstr>
      <vt:lpstr>PowerPoint Presentation</vt:lpstr>
      <vt:lpstr>x86 TCO Assumptions</vt:lpstr>
      <vt:lpstr>LinuxONE TCO Assumptions</vt:lpstr>
      <vt:lpstr>TCO final consideration</vt:lpstr>
      <vt:lpstr>PowerPoint Presentation</vt:lpstr>
      <vt:lpstr>Impact of TPS on TCO</vt:lpstr>
      <vt:lpstr>Data research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marco calavaro</dc:creator>
  <cp:lastModifiedBy>marco calavaro</cp:lastModifiedBy>
  <cp:revision>50</cp:revision>
  <dcterms:created xsi:type="dcterms:W3CDTF">2021-04-01T10:09:55Z</dcterms:created>
  <dcterms:modified xsi:type="dcterms:W3CDTF">2021-04-03T09:56:27Z</dcterms:modified>
</cp:coreProperties>
</file>