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1" r:id="rId13"/>
    <p:sldId id="267" r:id="rId14"/>
    <p:sldId id="268" r:id="rId15"/>
    <p:sldId id="30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303" r:id="rId25"/>
    <p:sldId id="277" r:id="rId26"/>
    <p:sldId id="304" r:id="rId27"/>
    <p:sldId id="278" r:id="rId28"/>
    <p:sldId id="305" r:id="rId29"/>
    <p:sldId id="279" r:id="rId30"/>
    <p:sldId id="280" r:id="rId31"/>
    <p:sldId id="281" r:id="rId32"/>
    <p:sldId id="282" r:id="rId33"/>
    <p:sldId id="283" r:id="rId34"/>
    <p:sldId id="306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307" r:id="rId48"/>
    <p:sldId id="296" r:id="rId49"/>
    <p:sldId id="308" r:id="rId50"/>
    <p:sldId id="297" r:id="rId51"/>
    <p:sldId id="309" r:id="rId52"/>
    <p:sldId id="298" r:id="rId53"/>
    <p:sldId id="310" r:id="rId54"/>
    <p:sldId id="299" r:id="rId55"/>
    <p:sldId id="311" r:id="rId56"/>
    <p:sldId id="300" r:id="rId57"/>
    <p:sldId id="312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3"/>
    <p:restoredTop sz="86423"/>
  </p:normalViewPr>
  <p:slideViewPr>
    <p:cSldViewPr snapToGrid="0" snapToObjects="1">
      <p:cViewPr varScale="1">
        <p:scale>
          <a:sx n="102" d="100"/>
          <a:sy n="102" d="100"/>
        </p:scale>
        <p:origin x="22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24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76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Intro: who you are, what this project is, and what the audience will see.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the main insight and impact on feature selection.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the main insight and impact on feature selection.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the main insight and impact on feature selection.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the main insight and impact on feature selection.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the main insight and impact on feature selection.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Refer to appendix for full query snippets.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Bridge toward modeling.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State model, key hyperparameters, and rationale.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High-level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State model, key hyperparameters, and rationale.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State model, key hyperparameters, and rationale.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State model, key hyperparameters, and rationale.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Interpret FP/FN, ROC/PR, or error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Interpret FP/FN, ROC/PR, or error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how Callback supports user interaction or reporting.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how Outputdiv supports user interaction or reporting.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how RecessionReportGraphs supports user interaction or reporting.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Keep the roadmap short.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Summarize trends and their implications.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Make the case for adoption.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Click to play if co-located. Otherwise, see submission 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Click to play if co-located. Otherwise, see submission 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Transparency earns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Actionable, time-bound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Ensure citations are consistent with course expectations.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Supplementary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Supplementary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Supplementary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Supplementary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Supplementary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Supplementary 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Make it specific and measurable.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Tie to grading rubric.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Clarify boundaries.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the main insight and impact on feature selection.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Decision%20Tree%20Presentation%20Gianluca%20Contegno.mov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KNN%20Contegno%20.mov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Applied Data Science Capstone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Gianluca Contegno • 19 August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EDA Output • VisualizationFinal-P1-GianlucaContegno 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280160"/>
            <a:ext cx="4724370" cy="46782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br>
              <a:rPr dirty="0"/>
            </a:br>
            <a:r>
              <a:rPr sz="1000" dirty="0" err="1">
                <a:latin typeface="Courier New"/>
              </a:rPr>
              <a:t>df_line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df.groupby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df</a:t>
            </a:r>
            <a:r>
              <a:rPr sz="1000" dirty="0">
                <a:latin typeface="Courier New"/>
              </a:rPr>
              <a:t>['Year'])['</a:t>
            </a:r>
            <a:r>
              <a:rPr sz="1000" dirty="0" err="1">
                <a:latin typeface="Courier New"/>
              </a:rPr>
              <a:t>Automobile_Sales</a:t>
            </a:r>
            <a:r>
              <a:rPr sz="1000" dirty="0">
                <a:latin typeface="Courier New"/>
              </a:rPr>
              <a:t>'].mean()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sz="1000" dirty="0" err="1">
                <a:latin typeface="Courier New"/>
              </a:rPr>
              <a:t>plt.figure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figsize</a:t>
            </a:r>
            <a:r>
              <a:rPr sz="1000" dirty="0">
                <a:latin typeface="Courier New"/>
              </a:rPr>
              <a:t>=(10, 6))</a:t>
            </a:r>
            <a:br>
              <a:rPr dirty="0"/>
            </a:br>
            <a:r>
              <a:rPr sz="1000" dirty="0" err="1">
                <a:latin typeface="Courier New"/>
              </a:rPr>
              <a:t>df_line.plot</a:t>
            </a:r>
            <a:r>
              <a:rPr sz="1000" dirty="0">
                <a:latin typeface="Courier New"/>
              </a:rPr>
              <a:t>(kind='line')</a:t>
            </a:r>
            <a:br>
              <a:rPr dirty="0"/>
            </a:br>
            <a:r>
              <a:rPr sz="1000" dirty="0" err="1">
                <a:latin typeface="Courier New"/>
              </a:rPr>
              <a:t>plt.xticks</a:t>
            </a:r>
            <a:r>
              <a:rPr sz="1000" dirty="0">
                <a:latin typeface="Courier New"/>
              </a:rPr>
              <a:t>(list(range(1980, 2024)), rotation=75)</a:t>
            </a:r>
            <a:br>
              <a:rPr dirty="0"/>
            </a:br>
            <a:r>
              <a:rPr sz="1000" dirty="0" err="1">
                <a:latin typeface="Courier New"/>
              </a:rPr>
              <a:t>plt.xlabel</a:t>
            </a:r>
            <a:r>
              <a:rPr sz="1000" dirty="0">
                <a:latin typeface="Courier New"/>
              </a:rPr>
              <a:t>('Year')</a:t>
            </a:r>
            <a:br>
              <a:rPr dirty="0"/>
            </a:br>
            <a:r>
              <a:rPr sz="1000" dirty="0" err="1">
                <a:latin typeface="Courier New"/>
              </a:rPr>
              <a:t>plt.ylabel</a:t>
            </a:r>
            <a:r>
              <a:rPr sz="1000" dirty="0">
                <a:latin typeface="Courier New"/>
              </a:rPr>
              <a:t>('Average Automobile Sales')</a:t>
            </a:r>
            <a:br>
              <a:rPr dirty="0"/>
            </a:br>
            <a:r>
              <a:rPr sz="1000" dirty="0" err="1">
                <a:latin typeface="Courier New"/>
              </a:rPr>
              <a:t>plt.title</a:t>
            </a:r>
            <a:r>
              <a:rPr sz="1000" dirty="0">
                <a:latin typeface="Courier New"/>
              </a:rPr>
              <a:t>('Automobile Sales during Recession')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sz="1000" dirty="0" err="1">
                <a:latin typeface="Courier New"/>
              </a:rPr>
              <a:t>plt.text</a:t>
            </a:r>
            <a:r>
              <a:rPr sz="1000" dirty="0">
                <a:latin typeface="Courier New"/>
              </a:rPr>
              <a:t>(1982, 650, '1981-82 Recession')</a:t>
            </a:r>
            <a:br>
              <a:rPr dirty="0"/>
            </a:br>
            <a:r>
              <a:rPr sz="1000" dirty="0" err="1">
                <a:latin typeface="Courier New"/>
              </a:rPr>
              <a:t>plt.text</a:t>
            </a:r>
            <a:r>
              <a:rPr sz="1000" dirty="0">
                <a:latin typeface="Courier New"/>
              </a:rPr>
              <a:t>(2009, 500, '2007-09 Recession')</a:t>
            </a:r>
            <a:br>
              <a:rPr dirty="0"/>
            </a:br>
            <a:br>
              <a:rPr dirty="0"/>
            </a:br>
            <a:r>
              <a:rPr sz="1000" dirty="0" err="1">
                <a:latin typeface="Courier New"/>
              </a:rPr>
              <a:t>plt.legend</a:t>
            </a:r>
            <a:r>
              <a:rPr sz="1000" dirty="0">
                <a:latin typeface="Courier New"/>
              </a:rPr>
              <a:t>(['</a:t>
            </a:r>
            <a:r>
              <a:rPr sz="1000" dirty="0" err="1">
                <a:latin typeface="Courier New"/>
              </a:rPr>
              <a:t>Avg</a:t>
            </a:r>
            <a:r>
              <a:rPr sz="1000" dirty="0">
                <a:latin typeface="Courier New"/>
              </a:rPr>
              <a:t> Sales'])</a:t>
            </a:r>
            <a:br>
              <a:rPr dirty="0"/>
            </a:br>
            <a:r>
              <a:rPr sz="1000" dirty="0" err="1">
                <a:latin typeface="Courier New"/>
              </a:rPr>
              <a:t>plt.grid</a:t>
            </a:r>
            <a:r>
              <a:rPr sz="1000" dirty="0">
                <a:latin typeface="Courier New"/>
              </a:rPr>
              <a:t>(True)</a:t>
            </a:r>
            <a:br>
              <a:rPr dirty="0"/>
            </a:br>
            <a:r>
              <a:rPr sz="1000" dirty="0" err="1">
                <a:latin typeface="Courier New"/>
              </a:rPr>
              <a:t>plt.savefig</a:t>
            </a:r>
            <a:r>
              <a:rPr sz="1000" dirty="0">
                <a:latin typeface="Courier New"/>
              </a:rPr>
              <a:t>('Line_Plot_1.png')  </a:t>
            </a:r>
            <a:br>
              <a:rPr dirty="0"/>
            </a:br>
            <a:r>
              <a:rPr sz="1000" dirty="0" err="1">
                <a:latin typeface="Courier New"/>
              </a:rPr>
              <a:t>plt.show</a:t>
            </a:r>
            <a:r>
              <a:rPr sz="1000" dirty="0">
                <a:latin typeface="Courier New"/>
              </a:rPr>
              <a:t>()</a:t>
            </a:r>
            <a:endParaRPr lang="en-US" sz="1000" dirty="0">
              <a:latin typeface="Courier New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Code highlights </a:t>
            </a:r>
            <a:r>
              <a:rPr lang="en-US" sz="1000" b="1" dirty="0"/>
              <a:t>recession periods</a:t>
            </a:r>
            <a:r>
              <a:rPr lang="en-US" sz="1000" dirty="0"/>
              <a:t> directly on the sales chart.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Sales visibly </a:t>
            </a:r>
            <a:r>
              <a:rPr lang="en-US" sz="1000" b="1" dirty="0"/>
              <a:t>drop during 1981–82 and 2007–09 recessions</a:t>
            </a:r>
            <a:r>
              <a:rPr lang="en-US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Confirms </a:t>
            </a:r>
            <a:r>
              <a:rPr lang="en-US" sz="1000" b="1" dirty="0"/>
              <a:t>economic downturns strongly impact car sales</a:t>
            </a:r>
            <a:r>
              <a:rPr lang="en-US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Annotations and legend make the pattern easy to interpret.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sz="1000" dirty="0">
              <a:latin typeface="Courier New"/>
            </a:endParaRPr>
          </a:p>
        </p:txBody>
      </p:sp>
      <p:pic>
        <p:nvPicPr>
          <p:cNvPr id="4" name="Picture 3" descr="VisualizationFinal-P1-GianlucaContegno_1_c6_o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25138"/>
            <a:ext cx="3862425" cy="25674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EDA Output • VisualizationFinal-P1-GianlucaContegno 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533" y="1301181"/>
            <a:ext cx="9187130" cy="29854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br>
              <a:rPr dirty="0"/>
            </a:br>
            <a:r>
              <a:rPr sz="1000" dirty="0" err="1">
                <a:latin typeface="Courier New"/>
              </a:rPr>
              <a:t>df_rec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df</a:t>
            </a:r>
            <a:r>
              <a:rPr sz="1000" dirty="0">
                <a:latin typeface="Courier New"/>
              </a:rPr>
              <a:t>[</a:t>
            </a:r>
            <a:r>
              <a:rPr sz="1000" dirty="0" err="1">
                <a:latin typeface="Courier New"/>
              </a:rPr>
              <a:t>df</a:t>
            </a:r>
            <a:r>
              <a:rPr sz="1000" dirty="0">
                <a:latin typeface="Courier New"/>
              </a:rPr>
              <a:t>['Recession'] == 1]</a:t>
            </a:r>
            <a:br>
              <a:rPr dirty="0"/>
            </a:br>
            <a:r>
              <a:rPr sz="1000" dirty="0" err="1">
                <a:latin typeface="Courier New"/>
              </a:rPr>
              <a:t>df_Mline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df_rec.groupby</a:t>
            </a:r>
            <a:r>
              <a:rPr sz="1000" dirty="0">
                <a:latin typeface="Courier New"/>
              </a:rPr>
              <a:t>(['Year', '</a:t>
            </a:r>
            <a:r>
              <a:rPr sz="1000" dirty="0" err="1">
                <a:latin typeface="Courier New"/>
              </a:rPr>
              <a:t>Vehicle_Type</a:t>
            </a:r>
            <a:r>
              <a:rPr sz="1000" dirty="0">
                <a:latin typeface="Courier New"/>
              </a:rPr>
              <a:t>'], </a:t>
            </a:r>
            <a:r>
              <a:rPr sz="1000" dirty="0" err="1">
                <a:latin typeface="Courier New"/>
              </a:rPr>
              <a:t>as_index</a:t>
            </a:r>
            <a:r>
              <a:rPr sz="1000" dirty="0">
                <a:latin typeface="Courier New"/>
              </a:rPr>
              <a:t>=False)['</a:t>
            </a:r>
            <a:r>
              <a:rPr sz="1000" dirty="0" err="1">
                <a:latin typeface="Courier New"/>
              </a:rPr>
              <a:t>Automobile_Sales</a:t>
            </a:r>
            <a:r>
              <a:rPr sz="1000" dirty="0">
                <a:latin typeface="Courier New"/>
              </a:rPr>
              <a:t>'].mean()</a:t>
            </a:r>
            <a:br>
              <a:rPr dirty="0"/>
            </a:br>
            <a:r>
              <a:rPr sz="1000" dirty="0" err="1">
                <a:latin typeface="Courier New"/>
              </a:rPr>
              <a:t>df_Mline</a:t>
            </a:r>
            <a:r>
              <a:rPr sz="1000" dirty="0">
                <a:latin typeface="Courier New"/>
              </a:rPr>
              <a:t>['</a:t>
            </a:r>
            <a:r>
              <a:rPr sz="1000" dirty="0" err="1">
                <a:latin typeface="Courier New"/>
              </a:rPr>
              <a:t>Normalized_Sales</a:t>
            </a:r>
            <a:r>
              <a:rPr sz="1000" dirty="0">
                <a:latin typeface="Courier New"/>
              </a:rPr>
              <a:t>'] = </a:t>
            </a:r>
            <a:r>
              <a:rPr sz="1000" dirty="0" err="1">
                <a:latin typeface="Courier New"/>
              </a:rPr>
              <a:t>df_Mline.groupby</a:t>
            </a:r>
            <a:r>
              <a:rPr sz="1000" dirty="0">
                <a:latin typeface="Courier New"/>
              </a:rPr>
              <a:t>('</a:t>
            </a:r>
            <a:r>
              <a:rPr sz="1000" dirty="0" err="1">
                <a:latin typeface="Courier New"/>
              </a:rPr>
              <a:t>Vehicle_Type</a:t>
            </a:r>
            <a:r>
              <a:rPr sz="1000" dirty="0">
                <a:latin typeface="Courier New"/>
              </a:rPr>
              <a:t>')['</a:t>
            </a:r>
            <a:r>
              <a:rPr sz="1000" dirty="0" err="1">
                <a:latin typeface="Courier New"/>
              </a:rPr>
              <a:t>Automobile_Sales</a:t>
            </a:r>
            <a:r>
              <a:rPr sz="1000" dirty="0">
                <a:latin typeface="Courier New"/>
              </a:rPr>
              <a:t>'].transform(lambda x: x / </a:t>
            </a:r>
            <a:r>
              <a:rPr sz="1000" dirty="0" err="1">
                <a:latin typeface="Courier New"/>
              </a:rPr>
              <a:t>x.mean</a:t>
            </a:r>
            <a:r>
              <a:rPr sz="1000" dirty="0">
                <a:latin typeface="Courier New"/>
              </a:rPr>
              <a:t>())</a:t>
            </a:r>
            <a:br>
              <a:rPr dirty="0"/>
            </a:br>
            <a:r>
              <a:rPr sz="1000" dirty="0" err="1">
                <a:latin typeface="Courier New"/>
              </a:rPr>
              <a:t>df_Mline.set_index</a:t>
            </a:r>
            <a:r>
              <a:rPr sz="1000" dirty="0">
                <a:latin typeface="Courier New"/>
              </a:rPr>
              <a:t>('Year', </a:t>
            </a:r>
            <a:r>
              <a:rPr sz="1000" dirty="0" err="1">
                <a:latin typeface="Courier New"/>
              </a:rPr>
              <a:t>inplace</a:t>
            </a:r>
            <a:r>
              <a:rPr sz="1000" dirty="0">
                <a:latin typeface="Courier New"/>
              </a:rPr>
              <a:t>=True)</a:t>
            </a:r>
            <a:br>
              <a:rPr dirty="0"/>
            </a:br>
            <a:r>
              <a:rPr sz="1000" dirty="0" err="1">
                <a:latin typeface="Courier New"/>
              </a:rPr>
              <a:t>plt.figure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figsize</a:t>
            </a:r>
            <a:r>
              <a:rPr sz="1000" dirty="0">
                <a:latin typeface="Courier New"/>
              </a:rPr>
              <a:t>=(12, 8))</a:t>
            </a:r>
            <a:br>
              <a:rPr dirty="0"/>
            </a:br>
            <a:r>
              <a:rPr sz="1000" dirty="0">
                <a:latin typeface="Courier New"/>
              </a:rPr>
              <a:t>for </a:t>
            </a:r>
            <a:r>
              <a:rPr sz="1000" dirty="0" err="1">
                <a:latin typeface="Courier New"/>
              </a:rPr>
              <a:t>vehicle_type</a:t>
            </a:r>
            <a:r>
              <a:rPr sz="1000" dirty="0">
                <a:latin typeface="Courier New"/>
              </a:rPr>
              <a:t> in </a:t>
            </a:r>
            <a:r>
              <a:rPr sz="1000" dirty="0" err="1">
                <a:latin typeface="Courier New"/>
              </a:rPr>
              <a:t>df_Mline</a:t>
            </a:r>
            <a:r>
              <a:rPr sz="1000" dirty="0">
                <a:latin typeface="Courier New"/>
              </a:rPr>
              <a:t>['</a:t>
            </a:r>
            <a:r>
              <a:rPr sz="1000" dirty="0" err="1">
                <a:latin typeface="Courier New"/>
              </a:rPr>
              <a:t>Vehicle_Type</a:t>
            </a:r>
            <a:r>
              <a:rPr sz="1000" dirty="0">
                <a:latin typeface="Courier New"/>
              </a:rPr>
              <a:t>'].unique():</a:t>
            </a:r>
            <a:br>
              <a:rPr dirty="0"/>
            </a:br>
            <a:r>
              <a:rPr sz="1000" dirty="0">
                <a:latin typeface="Courier New"/>
              </a:rPr>
              <a:t>    data = </a:t>
            </a:r>
            <a:r>
              <a:rPr sz="1000" dirty="0" err="1">
                <a:latin typeface="Courier New"/>
              </a:rPr>
              <a:t>df_Mline</a:t>
            </a:r>
            <a:r>
              <a:rPr sz="1000" dirty="0">
                <a:latin typeface="Courier New"/>
              </a:rPr>
              <a:t>[</a:t>
            </a:r>
            <a:r>
              <a:rPr sz="1000" dirty="0" err="1">
                <a:latin typeface="Courier New"/>
              </a:rPr>
              <a:t>df_Mline</a:t>
            </a:r>
            <a:r>
              <a:rPr sz="1000" dirty="0">
                <a:latin typeface="Courier New"/>
              </a:rPr>
              <a:t>['</a:t>
            </a:r>
            <a:r>
              <a:rPr sz="1000" dirty="0" err="1">
                <a:latin typeface="Courier New"/>
              </a:rPr>
              <a:t>Vehicle_Type</a:t>
            </a:r>
            <a:r>
              <a:rPr sz="1000" dirty="0">
                <a:latin typeface="Courier New"/>
              </a:rPr>
              <a:t>'] == </a:t>
            </a:r>
            <a:r>
              <a:rPr sz="1000" dirty="0" err="1">
                <a:latin typeface="Courier New"/>
              </a:rPr>
              <a:t>vehicle_type</a:t>
            </a:r>
            <a:r>
              <a:rPr sz="1000" dirty="0">
                <a:latin typeface="Courier New"/>
              </a:rPr>
              <a:t>]</a:t>
            </a:r>
            <a:br>
              <a:rPr dirty="0"/>
            </a:br>
            <a:r>
              <a:rPr sz="1000" dirty="0">
                <a:latin typeface="Courier New"/>
              </a:rPr>
              <a:t>    </a:t>
            </a:r>
            <a:r>
              <a:rPr sz="1000" dirty="0" err="1">
                <a:latin typeface="Courier New"/>
              </a:rPr>
              <a:t>plt.plot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data.index</a:t>
            </a:r>
            <a:r>
              <a:rPr sz="1000" dirty="0">
                <a:latin typeface="Courier New"/>
              </a:rPr>
              <a:t>, data['</a:t>
            </a:r>
            <a:r>
              <a:rPr sz="1000" dirty="0" err="1">
                <a:latin typeface="Courier New"/>
              </a:rPr>
              <a:t>Normalized_Sales</a:t>
            </a:r>
            <a:r>
              <a:rPr sz="1000" dirty="0">
                <a:latin typeface="Courier New"/>
              </a:rPr>
              <a:t>'], label=</a:t>
            </a:r>
            <a:r>
              <a:rPr sz="1000" dirty="0" err="1">
                <a:latin typeface="Courier New"/>
              </a:rPr>
              <a:t>vehicle_type</a:t>
            </a:r>
            <a:r>
              <a:rPr sz="1000" dirty="0">
                <a:latin typeface="Courier New"/>
              </a:rPr>
              <a:t>, marker='o')</a:t>
            </a:r>
            <a:br>
              <a:rPr dirty="0"/>
            </a:br>
            <a:r>
              <a:rPr sz="1000" dirty="0" err="1">
                <a:latin typeface="Courier New"/>
              </a:rPr>
              <a:t>recession_years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df_rec</a:t>
            </a:r>
            <a:r>
              <a:rPr sz="1000" dirty="0">
                <a:latin typeface="Courier New"/>
              </a:rPr>
              <a:t>['Year'].unique()</a:t>
            </a:r>
            <a:br>
              <a:rPr dirty="0"/>
            </a:br>
            <a:r>
              <a:rPr sz="1000" dirty="0">
                <a:latin typeface="Courier New"/>
              </a:rPr>
              <a:t>for year in </a:t>
            </a:r>
            <a:r>
              <a:rPr sz="1000" dirty="0" err="1">
                <a:latin typeface="Courier New"/>
              </a:rPr>
              <a:t>recession_years</a:t>
            </a:r>
            <a:r>
              <a:rPr sz="1000" dirty="0">
                <a:latin typeface="Courier New"/>
              </a:rPr>
              <a:t>:</a:t>
            </a:r>
            <a:br>
              <a:rPr dirty="0"/>
            </a:br>
            <a:r>
              <a:rPr sz="1000" dirty="0">
                <a:latin typeface="Courier New"/>
              </a:rPr>
              <a:t>    </a:t>
            </a:r>
            <a:r>
              <a:rPr sz="1000" dirty="0" err="1">
                <a:latin typeface="Courier New"/>
              </a:rPr>
              <a:t>plt.axvline</a:t>
            </a:r>
            <a:r>
              <a:rPr sz="1000" dirty="0">
                <a:latin typeface="Courier New"/>
              </a:rPr>
              <a:t>(x=year, color='gray', </a:t>
            </a:r>
            <a:r>
              <a:rPr sz="1000" dirty="0" err="1">
                <a:latin typeface="Courier New"/>
              </a:rPr>
              <a:t>linestyle</a:t>
            </a:r>
            <a:r>
              <a:rPr sz="1000" dirty="0">
                <a:latin typeface="Courier New"/>
              </a:rPr>
              <a:t>='--', alpha=0.5)</a:t>
            </a:r>
            <a:br>
              <a:rPr dirty="0"/>
            </a:br>
            <a:r>
              <a:rPr sz="1000" dirty="0" err="1">
                <a:latin typeface="Courier New"/>
              </a:rPr>
              <a:t>plt.legend</a:t>
            </a:r>
            <a:r>
              <a:rPr sz="1000" dirty="0">
                <a:latin typeface="Courier New"/>
              </a:rPr>
              <a:t>(title="Vehicle Type", </a:t>
            </a:r>
            <a:r>
              <a:rPr sz="1000" dirty="0" err="1">
                <a:latin typeface="Courier New"/>
              </a:rPr>
              <a:t>bbox_to_anchor</a:t>
            </a:r>
            <a:r>
              <a:rPr sz="1000" dirty="0">
                <a:latin typeface="Courier New"/>
              </a:rPr>
              <a:t>=(1.05, 1), </a:t>
            </a:r>
            <a:r>
              <a:rPr sz="1000" dirty="0" err="1">
                <a:latin typeface="Courier New"/>
              </a:rPr>
              <a:t>loc</a:t>
            </a:r>
            <a:r>
              <a:rPr sz="1000" dirty="0">
                <a:latin typeface="Courier New"/>
              </a:rPr>
              <a:t>='upper left')</a:t>
            </a:r>
            <a:br>
              <a:rPr dirty="0"/>
            </a:br>
            <a:r>
              <a:rPr sz="1000" dirty="0" err="1">
                <a:latin typeface="Courier New"/>
              </a:rPr>
              <a:t>plt.ylabel</a:t>
            </a:r>
            <a:r>
              <a:rPr sz="1000" dirty="0">
                <a:latin typeface="Courier New"/>
              </a:rPr>
              <a:t>("Normalized Sales")</a:t>
            </a:r>
            <a:br>
              <a:rPr dirty="0"/>
            </a:br>
            <a:r>
              <a:rPr sz="1000" dirty="0" err="1">
                <a:latin typeface="Courier New"/>
              </a:rPr>
              <a:t>plt.xlabel</a:t>
            </a:r>
            <a:r>
              <a:rPr sz="1000" dirty="0">
                <a:latin typeface="Courier New"/>
              </a:rPr>
              <a:t>("Year")</a:t>
            </a:r>
            <a:br>
              <a:rPr dirty="0"/>
            </a:br>
            <a:r>
              <a:rPr sz="1000" dirty="0" err="1">
                <a:latin typeface="Courier New"/>
              </a:rPr>
              <a:t>plt.title</a:t>
            </a:r>
            <a:r>
              <a:rPr sz="1000" dirty="0">
                <a:latin typeface="Courier New"/>
              </a:rPr>
              <a:t>("Normalized Automobile Sales by Vehicle Type During Recession")</a:t>
            </a:r>
            <a:br>
              <a:rPr dirty="0"/>
            </a:br>
            <a:r>
              <a:rPr sz="1000" dirty="0" err="1">
                <a:latin typeface="Courier New"/>
              </a:rPr>
              <a:t>plt.tight_layout</a:t>
            </a:r>
            <a:r>
              <a:rPr sz="1000" dirty="0">
                <a:latin typeface="Courier New"/>
              </a:rPr>
              <a:t>()</a:t>
            </a:r>
            <a:br>
              <a:rPr dirty="0"/>
            </a:br>
            <a:r>
              <a:rPr sz="1000" dirty="0" err="1">
                <a:latin typeface="Courier New"/>
              </a:rPr>
              <a:t>plt.savefig</a:t>
            </a:r>
            <a:r>
              <a:rPr sz="1000" dirty="0">
                <a:latin typeface="Courier New"/>
              </a:rPr>
              <a:t>("Line_Plot_2.png")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isualizationFinal-P1-GianlucaContegno_1_c7_o0.png">
            <a:extLst>
              <a:ext uri="{FF2B5EF4-FFF2-40B4-BE49-F238E27FC236}">
                <a16:creationId xmlns:a16="http://schemas.microsoft.com/office/drawing/2014/main" id="{382BAAAF-B993-4447-B95E-7801218E4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6" y="162046"/>
            <a:ext cx="7457090" cy="3912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44FD58-EA28-C34C-A46C-541BD0A5C296}"/>
              </a:ext>
            </a:extLst>
          </p:cNvPr>
          <p:cNvSpPr txBox="1"/>
          <p:nvPr/>
        </p:nvSpPr>
        <p:spPr>
          <a:xfrm>
            <a:off x="0" y="4302963"/>
            <a:ext cx="91295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normalizes sales for each vehicle type (compared to its own average).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fair comparison between different vehicle types, regardless of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Vertical dashed lines mark </a:t>
            </a:r>
            <a:r>
              <a:rPr lang="en-US" b="1" dirty="0"/>
              <a:t>recession years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Insight: Some vehicle types (e.g., executive cars) stay above average, while others drop more</a:t>
            </a:r>
          </a:p>
          <a:p>
            <a:r>
              <a:rPr lang="en-US" dirty="0"/>
              <a:t> sharply.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how </a:t>
            </a:r>
            <a:r>
              <a:rPr lang="en-US" b="1" dirty="0"/>
              <a:t>economic downturns affect vehicle categories differently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6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EDA Output • </a:t>
            </a:r>
            <a:r>
              <a:rPr dirty="0" err="1"/>
              <a:t>MachineLearningFinal-GianlucaContegno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65760" y="1280160"/>
            <a:ext cx="5416868" cy="2369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dirty="0">
                <a:latin typeface="Courier New"/>
              </a:rPr>
              <a:t>from </a:t>
            </a:r>
            <a:r>
              <a:rPr sz="1000" dirty="0" err="1">
                <a:latin typeface="Courier New"/>
              </a:rPr>
              <a:t>sklearn.metrics</a:t>
            </a:r>
            <a:r>
              <a:rPr sz="1000" dirty="0">
                <a:latin typeface="Courier New"/>
              </a:rPr>
              <a:t> import </a:t>
            </a:r>
            <a:r>
              <a:rPr sz="1000" dirty="0" err="1">
                <a:latin typeface="Courier New"/>
              </a:rPr>
              <a:t>confusion_matrix</a:t>
            </a:r>
            <a:r>
              <a:rPr sz="1000" dirty="0">
                <a:latin typeface="Courier New"/>
              </a:rPr>
              <a:t>, </a:t>
            </a:r>
            <a:r>
              <a:rPr sz="1000" dirty="0" err="1">
                <a:latin typeface="Courier New"/>
              </a:rPr>
              <a:t>ConfusionMatrixDisplay</a:t>
            </a:r>
            <a:br>
              <a:rPr dirty="0"/>
            </a:br>
            <a:r>
              <a:rPr sz="1000" dirty="0">
                <a:latin typeface="Courier New"/>
              </a:rPr>
              <a:t>import </a:t>
            </a:r>
            <a:r>
              <a:rPr sz="1000" dirty="0" err="1">
                <a:latin typeface="Courier New"/>
              </a:rPr>
              <a:t>matplotlib.pyplot</a:t>
            </a:r>
            <a:r>
              <a:rPr sz="1000" dirty="0">
                <a:latin typeface="Courier New"/>
              </a:rPr>
              <a:t> as </a:t>
            </a:r>
            <a:r>
              <a:rPr sz="1000" dirty="0" err="1">
                <a:latin typeface="Courier New"/>
              </a:rPr>
              <a:t>plt</a:t>
            </a:r>
            <a:br>
              <a:rPr dirty="0"/>
            </a:br>
            <a:br>
              <a:rPr dirty="0"/>
            </a:br>
            <a:r>
              <a:rPr sz="1000" dirty="0" err="1">
                <a:latin typeface="Courier New"/>
              </a:rPr>
              <a:t>conf_matrix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confusion_matrix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y_test</a:t>
            </a:r>
            <a:r>
              <a:rPr sz="1000" dirty="0">
                <a:latin typeface="Courier New"/>
              </a:rPr>
              <a:t>, </a:t>
            </a:r>
            <a:r>
              <a:rPr sz="1000" dirty="0" err="1">
                <a:latin typeface="Courier New"/>
              </a:rPr>
              <a:t>y_pred</a:t>
            </a:r>
            <a:r>
              <a:rPr sz="1000" dirty="0">
                <a:latin typeface="Courier New"/>
              </a:rPr>
              <a:t>)</a:t>
            </a:r>
            <a:br>
              <a:rPr dirty="0"/>
            </a:br>
            <a:r>
              <a:rPr sz="1000" dirty="0" err="1">
                <a:latin typeface="Courier New"/>
              </a:rPr>
              <a:t>disp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ConfusionMatrixDisplay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confusion_matrix</a:t>
            </a:r>
            <a:r>
              <a:rPr sz="1000" dirty="0">
                <a:latin typeface="Courier New"/>
              </a:rPr>
              <a:t>=</a:t>
            </a:r>
            <a:r>
              <a:rPr sz="1000" dirty="0" err="1">
                <a:latin typeface="Courier New"/>
              </a:rPr>
              <a:t>conf_matrix</a:t>
            </a:r>
            <a:r>
              <a:rPr sz="1000" dirty="0">
                <a:latin typeface="Courier New"/>
              </a:rPr>
              <a:t>)</a:t>
            </a:r>
            <a:br>
              <a:rPr dirty="0"/>
            </a:br>
            <a:r>
              <a:rPr sz="1000" dirty="0" err="1">
                <a:latin typeface="Courier New"/>
              </a:rPr>
              <a:t>disp.plot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cmap</a:t>
            </a:r>
            <a:r>
              <a:rPr sz="1000" dirty="0">
                <a:latin typeface="Courier New"/>
              </a:rPr>
              <a:t>='Blues')</a:t>
            </a:r>
            <a:br>
              <a:rPr dirty="0"/>
            </a:br>
            <a:r>
              <a:rPr sz="1000" dirty="0" err="1">
                <a:latin typeface="Courier New"/>
              </a:rPr>
              <a:t>plt.title</a:t>
            </a:r>
            <a:r>
              <a:rPr sz="1000" dirty="0">
                <a:latin typeface="Courier New"/>
              </a:rPr>
              <a:t>('Confusion Matrix')</a:t>
            </a:r>
            <a:br>
              <a:rPr dirty="0"/>
            </a:br>
            <a:r>
              <a:rPr sz="1000" dirty="0" err="1">
                <a:latin typeface="Courier New"/>
              </a:rPr>
              <a:t>plt.show</a:t>
            </a:r>
            <a:r>
              <a:rPr sz="1000" dirty="0">
                <a:latin typeface="Courier New"/>
              </a:rPr>
              <a:t>()</a:t>
            </a:r>
            <a:endParaRPr lang="en-US" sz="1000" dirty="0">
              <a:latin typeface="Courier New"/>
            </a:endParaRPr>
          </a:p>
          <a:p>
            <a:endParaRPr lang="en-US" sz="1000" dirty="0">
              <a:latin typeface="Courier New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Code generates a </a:t>
            </a:r>
            <a:r>
              <a:rPr lang="en-US" sz="1000" b="1" dirty="0"/>
              <a:t>confusion matrix</a:t>
            </a:r>
            <a:r>
              <a:rPr lang="en-US" sz="1000" dirty="0"/>
              <a:t> to evaluate classification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Top-left (1092) = correct predictions of “No Rain” (True Negatives).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Bottom-right (184) = correct predictions of “Rain” (True Positives).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Off-diagonal values (62 and 174) = </a:t>
            </a:r>
            <a:r>
              <a:rPr lang="en-US" sz="1000" b="1" dirty="0"/>
              <a:t>misclassifications</a:t>
            </a:r>
            <a:r>
              <a:rPr lang="en-US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Insight: Model is good at predicting </a:t>
            </a:r>
            <a:r>
              <a:rPr lang="en-US" sz="1000" b="1" dirty="0"/>
              <a:t>No Rain</a:t>
            </a:r>
            <a:r>
              <a:rPr lang="en-US" sz="1000" dirty="0"/>
              <a:t>, but less accurate for </a:t>
            </a:r>
            <a:r>
              <a:rPr lang="en-US" sz="1000" b="1" dirty="0"/>
              <a:t>Rain</a:t>
            </a:r>
            <a:r>
              <a:rPr lang="en-US" sz="1000" dirty="0"/>
              <a:t> events.</a:t>
            </a:r>
            <a:endParaRPr sz="1000" dirty="0">
              <a:latin typeface="Courier New"/>
            </a:endParaRPr>
          </a:p>
        </p:txBody>
      </p:sp>
      <p:pic>
        <p:nvPicPr>
          <p:cNvPr id="4" name="Picture 3" descr="MachineLearningFinal-GianlucaContegno_c24_o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80" y="2646116"/>
            <a:ext cx="3862425" cy="341243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EDA Output • </a:t>
            </a:r>
            <a:r>
              <a:rPr dirty="0" err="1"/>
              <a:t>MachineLearningFinal-GianlucaContegno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65760" y="1280160"/>
            <a:ext cx="386242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dirty="0">
                <a:latin typeface="Courier New"/>
              </a:rPr>
              <a:t># Combine numeric and categorical feature names</a:t>
            </a:r>
            <a:br>
              <a:rPr dirty="0"/>
            </a:br>
            <a:r>
              <a:rPr sz="1000" dirty="0" err="1">
                <a:latin typeface="Courier New"/>
              </a:rPr>
              <a:t>feature_names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numeric_features</a:t>
            </a:r>
            <a:r>
              <a:rPr sz="1000" dirty="0">
                <a:latin typeface="Courier New"/>
              </a:rPr>
              <a:t> + list(</a:t>
            </a:r>
            <a:r>
              <a:rPr sz="1000" dirty="0" err="1">
                <a:latin typeface="Courier New"/>
              </a:rPr>
              <a:t>grid_search.best_estimator</a:t>
            </a:r>
            <a:r>
              <a:rPr sz="1000" dirty="0">
                <a:latin typeface="Courier New"/>
              </a:rPr>
              <a:t>_['preprocessor']</a:t>
            </a:r>
            <a:br>
              <a:rPr dirty="0"/>
            </a:br>
            <a:r>
              <a:rPr sz="1000" dirty="0">
                <a:latin typeface="Courier New"/>
              </a:rPr>
              <a:t>                                        .</a:t>
            </a:r>
            <a:r>
              <a:rPr sz="1000" dirty="0" err="1">
                <a:latin typeface="Courier New"/>
              </a:rPr>
              <a:t>named_transformers</a:t>
            </a:r>
            <a:r>
              <a:rPr sz="1000" dirty="0">
                <a:latin typeface="Courier New"/>
              </a:rPr>
              <a:t>_['cat']</a:t>
            </a:r>
            <a:br>
              <a:rPr dirty="0"/>
            </a:br>
            <a:r>
              <a:rPr sz="1000" dirty="0">
                <a:latin typeface="Courier New"/>
              </a:rPr>
              <a:t>                                        .</a:t>
            </a:r>
            <a:r>
              <a:rPr sz="1000" dirty="0" err="1">
                <a:latin typeface="Courier New"/>
              </a:rPr>
              <a:t>named_steps</a:t>
            </a:r>
            <a:r>
              <a:rPr sz="1000" dirty="0">
                <a:latin typeface="Courier New"/>
              </a:rPr>
              <a:t>['</a:t>
            </a:r>
            <a:r>
              <a:rPr sz="1000" dirty="0" err="1">
                <a:latin typeface="Courier New"/>
              </a:rPr>
              <a:t>onehot</a:t>
            </a:r>
            <a:r>
              <a:rPr sz="1000" dirty="0">
                <a:latin typeface="Courier New"/>
              </a:rPr>
              <a:t>']</a:t>
            </a:r>
            <a:br>
              <a:rPr dirty="0"/>
            </a:br>
            <a:r>
              <a:rPr sz="1000" dirty="0">
                <a:latin typeface="Courier New"/>
              </a:rPr>
              <a:t>                                        .</a:t>
            </a:r>
            <a:r>
              <a:rPr sz="1000" dirty="0" err="1">
                <a:latin typeface="Courier New"/>
              </a:rPr>
              <a:t>get_feature_names_out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categorical_features</a:t>
            </a:r>
            <a:r>
              <a:rPr sz="1000" dirty="0">
                <a:latin typeface="Courier New"/>
              </a:rPr>
              <a:t>))</a:t>
            </a:r>
            <a:br>
              <a:rPr dirty="0"/>
            </a:br>
            <a:br>
              <a:rPr dirty="0"/>
            </a:br>
            <a:r>
              <a:rPr sz="1000" dirty="0" err="1">
                <a:latin typeface="Courier New"/>
              </a:rPr>
              <a:t>feature_importances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grid_search.best_estimator</a:t>
            </a:r>
            <a:r>
              <a:rPr sz="1000" dirty="0">
                <a:latin typeface="Courier New"/>
              </a:rPr>
              <a:t>_['classifier'].</a:t>
            </a:r>
            <a:r>
              <a:rPr sz="1000" dirty="0" err="1">
                <a:latin typeface="Courier New"/>
              </a:rPr>
              <a:t>feature_importances</a:t>
            </a:r>
            <a:r>
              <a:rPr sz="1000" dirty="0">
                <a:latin typeface="Courier New"/>
              </a:rPr>
              <a:t>_</a:t>
            </a:r>
            <a:br>
              <a:rPr dirty="0"/>
            </a:br>
            <a:br>
              <a:rPr dirty="0"/>
            </a:br>
            <a:r>
              <a:rPr sz="1000" dirty="0" err="1">
                <a:latin typeface="Courier New"/>
              </a:rPr>
              <a:t>importance_df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pd.DataFrame</a:t>
            </a:r>
            <a:r>
              <a:rPr sz="1000" dirty="0">
                <a:latin typeface="Courier New"/>
              </a:rPr>
              <a:t>({'Feature': </a:t>
            </a:r>
            <a:r>
              <a:rPr sz="1000" dirty="0" err="1">
                <a:latin typeface="Courier New"/>
              </a:rPr>
              <a:t>feature_names</a:t>
            </a:r>
            <a:r>
              <a:rPr sz="1000" dirty="0">
                <a:latin typeface="Courier New"/>
              </a:rPr>
              <a:t>,</a:t>
            </a:r>
            <a:br>
              <a:rPr dirty="0"/>
            </a:br>
            <a:r>
              <a:rPr sz="1000" dirty="0">
                <a:latin typeface="Courier New"/>
              </a:rPr>
              <a:t>                              'Importance': </a:t>
            </a:r>
            <a:r>
              <a:rPr sz="1000" dirty="0" err="1">
                <a:latin typeface="Courier New"/>
              </a:rPr>
              <a:t>feature_importances</a:t>
            </a:r>
            <a:br>
              <a:rPr dirty="0"/>
            </a:br>
            <a:r>
              <a:rPr sz="1000" dirty="0">
                <a:latin typeface="Courier New"/>
              </a:rPr>
              <a:t>                             }).</a:t>
            </a:r>
            <a:r>
              <a:rPr sz="1000" dirty="0" err="1">
                <a:latin typeface="Courier New"/>
              </a:rPr>
              <a:t>sort_values</a:t>
            </a:r>
            <a:r>
              <a:rPr sz="1000" dirty="0">
                <a:latin typeface="Courier New"/>
              </a:rPr>
              <a:t>(by='Importance', ascending=False)</a:t>
            </a:r>
            <a:br>
              <a:rPr dirty="0"/>
            </a:br>
            <a:br>
              <a:rPr dirty="0"/>
            </a:br>
            <a:r>
              <a:rPr sz="1000" dirty="0">
                <a:latin typeface="Courier New"/>
              </a:rPr>
              <a:t>N = 20  # Change this number to display more or fewer features</a:t>
            </a:r>
            <a:br>
              <a:rPr dirty="0"/>
            </a:br>
            <a:r>
              <a:rPr sz="1000" dirty="0" err="1">
                <a:latin typeface="Courier New"/>
              </a:rPr>
              <a:t>top_features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importance_df.head</a:t>
            </a:r>
            <a:r>
              <a:rPr sz="1000" dirty="0">
                <a:latin typeface="Courier New"/>
              </a:rPr>
              <a:t>(N)</a:t>
            </a:r>
            <a:br>
              <a:rPr dirty="0"/>
            </a:br>
            <a:br>
              <a:rPr dirty="0"/>
            </a:br>
            <a:r>
              <a:rPr sz="1000" dirty="0">
                <a:latin typeface="Courier New"/>
              </a:rPr>
              <a:t># Plotting</a:t>
            </a:r>
            <a:br>
              <a:rPr dirty="0"/>
            </a:br>
            <a:r>
              <a:rPr sz="1000" dirty="0" err="1">
                <a:latin typeface="Courier New"/>
              </a:rPr>
              <a:t>plt.figure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figsize</a:t>
            </a:r>
            <a:r>
              <a:rPr sz="1000" dirty="0">
                <a:latin typeface="Courier New"/>
              </a:rPr>
              <a:t>=(10, 6))</a:t>
            </a:r>
            <a:br>
              <a:rPr dirty="0"/>
            </a:br>
            <a:r>
              <a:rPr sz="1000" dirty="0" err="1">
                <a:latin typeface="Courier New"/>
              </a:rPr>
              <a:t>plt.barh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top_features</a:t>
            </a:r>
            <a:r>
              <a:rPr sz="1000" dirty="0">
                <a:latin typeface="Courier New"/>
              </a:rPr>
              <a:t>['Feature'], </a:t>
            </a:r>
            <a:r>
              <a:rPr sz="1000" dirty="0" err="1">
                <a:latin typeface="Courier New"/>
              </a:rPr>
              <a:t>top_features</a:t>
            </a:r>
            <a:r>
              <a:rPr sz="1000" dirty="0">
                <a:latin typeface="Courier New"/>
              </a:rPr>
              <a:t>['Importance'], color='</a:t>
            </a:r>
            <a:r>
              <a:rPr sz="1000" dirty="0" err="1">
                <a:latin typeface="Courier New"/>
              </a:rPr>
              <a:t>skyblue</a:t>
            </a:r>
            <a:r>
              <a:rPr sz="1000" dirty="0">
                <a:latin typeface="Courier New"/>
              </a:rPr>
              <a:t>')</a:t>
            </a:r>
            <a:br>
              <a:rPr dirty="0"/>
            </a:br>
            <a:r>
              <a:rPr sz="1000" dirty="0" err="1">
                <a:latin typeface="Courier New"/>
              </a:rPr>
              <a:t>plt.gca</a:t>
            </a:r>
            <a:r>
              <a:rPr sz="1000" dirty="0">
                <a:latin typeface="Courier New"/>
              </a:rPr>
              <a:t>().</a:t>
            </a:r>
            <a:r>
              <a:rPr sz="1000" dirty="0" err="1">
                <a:latin typeface="Courier New"/>
              </a:rPr>
              <a:t>invert_yaxis</a:t>
            </a:r>
            <a:r>
              <a:rPr sz="1000" dirty="0">
                <a:latin typeface="Courier New"/>
              </a:rPr>
              <a:t>()  # Invert y-axis to show the most important feature on top</a:t>
            </a:r>
            <a:br>
              <a:rPr dirty="0"/>
            </a:br>
            <a:r>
              <a:rPr sz="1000" dirty="0" err="1">
                <a:latin typeface="Courier New"/>
              </a:rPr>
              <a:t>plt.title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f'Top</a:t>
            </a:r>
            <a:r>
              <a:rPr sz="1000" dirty="0">
                <a:latin typeface="Courier New"/>
              </a:rPr>
              <a:t> {N} Most Important Features in predicting whether it will rain today')</a:t>
            </a:r>
            <a:br>
              <a:rPr dirty="0"/>
            </a:br>
            <a:r>
              <a:rPr sz="1000" dirty="0" err="1">
                <a:latin typeface="Courier New"/>
              </a:rPr>
              <a:t>plt.xlabel</a:t>
            </a:r>
            <a:r>
              <a:rPr sz="1000" dirty="0">
                <a:latin typeface="Courier New"/>
              </a:rPr>
              <a:t>('Importance Score')</a:t>
            </a:r>
            <a:br>
              <a:rPr dirty="0"/>
            </a:br>
            <a:r>
              <a:rPr sz="1000" dirty="0" err="1">
                <a:latin typeface="Courier New"/>
              </a:rPr>
              <a:t>plt.show</a:t>
            </a:r>
            <a:r>
              <a:rPr sz="1000" dirty="0">
                <a:latin typeface="Courier New"/>
              </a:rPr>
              <a:t>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CB10-0CA2-9F44-A28A-3B2DFF75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457200" y="-451413"/>
            <a:ext cx="8229600" cy="13889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3" name="Picture 2" descr="MachineLearningFinal-GianlucaContegno_c26_o0.png">
            <a:extLst>
              <a:ext uri="{FF2B5EF4-FFF2-40B4-BE49-F238E27FC236}">
                <a16:creationId xmlns:a16="http://schemas.microsoft.com/office/drawing/2014/main" id="{AA0EB4C6-F192-1148-98B2-943AFB31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378"/>
            <a:ext cx="5903089" cy="3796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0EBBDE-8E07-B145-B4A1-8046AF30B881}"/>
              </a:ext>
            </a:extLst>
          </p:cNvPr>
          <p:cNvSpPr txBox="1"/>
          <p:nvPr/>
        </p:nvSpPr>
        <p:spPr>
          <a:xfrm>
            <a:off x="5903089" y="1342663"/>
            <a:ext cx="14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4E25E-4457-B94D-9ABF-ACD38B734478}"/>
              </a:ext>
            </a:extLst>
          </p:cNvPr>
          <p:cNvSpPr txBox="1"/>
          <p:nvPr/>
        </p:nvSpPr>
        <p:spPr>
          <a:xfrm>
            <a:off x="474562" y="4919241"/>
            <a:ext cx="8761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extracts </a:t>
            </a:r>
            <a:r>
              <a:rPr lang="en-US" b="1" dirty="0"/>
              <a:t>top 20 most important features</a:t>
            </a:r>
            <a:r>
              <a:rPr lang="en-US" dirty="0"/>
              <a:t> used by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Humidity at 3pm and pressure readings are the </a:t>
            </a:r>
            <a:r>
              <a:rPr lang="en-US" b="1" dirty="0"/>
              <a:t>strongest predictors</a:t>
            </a:r>
            <a:r>
              <a:rPr lang="en-US" dirty="0"/>
              <a:t> of 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Sunshine and wind-related features also play significant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importance ranking improves </a:t>
            </a:r>
            <a:r>
              <a:rPr lang="en-US" b="1" dirty="0"/>
              <a:t>interpretability</a:t>
            </a:r>
            <a:r>
              <a:rPr lang="en-US" dirty="0"/>
              <a:t>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stakeholders trust predictions by showing </a:t>
            </a:r>
            <a:r>
              <a:rPr lang="en-US" b="1" dirty="0"/>
              <a:t>which weather conditions matter most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6690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EDA Output • </a:t>
            </a:r>
            <a:r>
              <a:rPr dirty="0" err="1"/>
              <a:t>MachineLearningFinal-GianlucaContegno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65760" y="1280160"/>
            <a:ext cx="4724370" cy="44319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dirty="0">
                <a:latin typeface="Courier New"/>
              </a:rPr>
              <a:t>print(</a:t>
            </a:r>
            <a:r>
              <a:rPr sz="1000" dirty="0" err="1">
                <a:latin typeface="Courier New"/>
              </a:rPr>
              <a:t>classification_report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y_test</a:t>
            </a:r>
            <a:r>
              <a:rPr sz="1000" dirty="0">
                <a:latin typeface="Courier New"/>
              </a:rPr>
              <a:t>, </a:t>
            </a:r>
            <a:r>
              <a:rPr sz="1000" dirty="0" err="1">
                <a:latin typeface="Courier New"/>
              </a:rPr>
              <a:t>y_pred</a:t>
            </a:r>
            <a:r>
              <a:rPr sz="1000" dirty="0">
                <a:latin typeface="Courier New"/>
              </a:rPr>
              <a:t>))</a:t>
            </a:r>
            <a:br>
              <a:rPr dirty="0"/>
            </a:br>
            <a:br>
              <a:rPr dirty="0"/>
            </a:br>
            <a:r>
              <a:rPr sz="1000" dirty="0">
                <a:latin typeface="Courier New"/>
              </a:rPr>
              <a:t># Generate the confusion matrix </a:t>
            </a:r>
            <a:br>
              <a:rPr dirty="0"/>
            </a:br>
            <a:r>
              <a:rPr sz="1000" dirty="0" err="1">
                <a:latin typeface="Courier New"/>
              </a:rPr>
              <a:t>conf_matrix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confusion_matrix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y_test</a:t>
            </a:r>
            <a:r>
              <a:rPr sz="1000" dirty="0">
                <a:latin typeface="Courier New"/>
              </a:rPr>
              <a:t>, </a:t>
            </a:r>
            <a:r>
              <a:rPr sz="1000" dirty="0" err="1">
                <a:latin typeface="Courier New"/>
              </a:rPr>
              <a:t>y_pred</a:t>
            </a:r>
            <a:r>
              <a:rPr sz="1000" dirty="0">
                <a:latin typeface="Courier New"/>
              </a:rPr>
              <a:t>)</a:t>
            </a:r>
            <a:br>
              <a:rPr dirty="0"/>
            </a:br>
            <a:br>
              <a:rPr dirty="0"/>
            </a:br>
            <a:r>
              <a:rPr sz="1000" dirty="0" err="1">
                <a:latin typeface="Courier New"/>
              </a:rPr>
              <a:t>plt.figure</a:t>
            </a:r>
            <a:r>
              <a:rPr sz="1000" dirty="0">
                <a:latin typeface="Courier New"/>
              </a:rPr>
              <a:t>()</a:t>
            </a:r>
            <a:br>
              <a:rPr dirty="0"/>
            </a:br>
            <a:r>
              <a:rPr sz="1000" dirty="0" err="1">
                <a:latin typeface="Courier New"/>
              </a:rPr>
              <a:t>sns.heatmap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conf_matrix</a:t>
            </a:r>
            <a:r>
              <a:rPr sz="1000" dirty="0">
                <a:latin typeface="Courier New"/>
              </a:rPr>
              <a:t>, </a:t>
            </a:r>
            <a:r>
              <a:rPr sz="1000" dirty="0" err="1">
                <a:latin typeface="Courier New"/>
              </a:rPr>
              <a:t>annot</a:t>
            </a:r>
            <a:r>
              <a:rPr sz="1000" dirty="0">
                <a:latin typeface="Courier New"/>
              </a:rPr>
              <a:t>=True, </a:t>
            </a:r>
            <a:r>
              <a:rPr sz="1000" dirty="0" err="1">
                <a:latin typeface="Courier New"/>
              </a:rPr>
              <a:t>cmap</a:t>
            </a:r>
            <a:r>
              <a:rPr sz="1000" dirty="0">
                <a:latin typeface="Courier New"/>
              </a:rPr>
              <a:t>='Blues', </a:t>
            </a:r>
            <a:r>
              <a:rPr sz="1000" dirty="0" err="1">
                <a:latin typeface="Courier New"/>
              </a:rPr>
              <a:t>fmt</a:t>
            </a:r>
            <a:r>
              <a:rPr sz="1000" dirty="0">
                <a:latin typeface="Courier New"/>
              </a:rPr>
              <a:t>='d')</a:t>
            </a:r>
            <a:br>
              <a:rPr dirty="0"/>
            </a:br>
            <a:br>
              <a:rPr dirty="0"/>
            </a:br>
            <a:r>
              <a:rPr sz="1000" dirty="0">
                <a:latin typeface="Courier New"/>
              </a:rPr>
              <a:t># Set the title and labels</a:t>
            </a:r>
            <a:br>
              <a:rPr dirty="0"/>
            </a:br>
            <a:r>
              <a:rPr sz="1000" dirty="0" err="1">
                <a:latin typeface="Courier New"/>
              </a:rPr>
              <a:t>plt.title</a:t>
            </a:r>
            <a:r>
              <a:rPr sz="1000" dirty="0">
                <a:latin typeface="Courier New"/>
              </a:rPr>
              <a:t>('Titanic Classification Confusion Matrix')</a:t>
            </a:r>
            <a:br>
              <a:rPr dirty="0"/>
            </a:br>
            <a:r>
              <a:rPr sz="1000" dirty="0" err="1">
                <a:latin typeface="Courier New"/>
              </a:rPr>
              <a:t>plt.xlabel</a:t>
            </a:r>
            <a:r>
              <a:rPr sz="1000" dirty="0">
                <a:latin typeface="Courier New"/>
              </a:rPr>
              <a:t>('Predicted')</a:t>
            </a:r>
            <a:br>
              <a:rPr dirty="0"/>
            </a:br>
            <a:r>
              <a:rPr sz="1000" dirty="0" err="1">
                <a:latin typeface="Courier New"/>
              </a:rPr>
              <a:t>plt.ylabel</a:t>
            </a:r>
            <a:r>
              <a:rPr sz="1000" dirty="0">
                <a:latin typeface="Courier New"/>
              </a:rPr>
              <a:t>('Actual')</a:t>
            </a:r>
            <a:br>
              <a:rPr dirty="0"/>
            </a:br>
            <a:br>
              <a:rPr dirty="0"/>
            </a:br>
            <a:r>
              <a:rPr sz="1000" dirty="0">
                <a:latin typeface="Courier New"/>
              </a:rPr>
              <a:t># Show the plot</a:t>
            </a:r>
            <a:br>
              <a:rPr dirty="0"/>
            </a:br>
            <a:r>
              <a:rPr sz="1000" dirty="0" err="1">
                <a:latin typeface="Courier New"/>
              </a:rPr>
              <a:t>plt.tight_layout</a:t>
            </a:r>
            <a:r>
              <a:rPr sz="1000" dirty="0">
                <a:latin typeface="Courier New"/>
              </a:rPr>
              <a:t>()</a:t>
            </a:r>
            <a:br>
              <a:rPr dirty="0"/>
            </a:br>
            <a:r>
              <a:rPr sz="1000" dirty="0" err="1">
                <a:latin typeface="Courier New"/>
              </a:rPr>
              <a:t>plt.show</a:t>
            </a:r>
            <a:r>
              <a:rPr sz="1000" dirty="0">
                <a:latin typeface="Courier New"/>
              </a:rPr>
              <a:t>()</a:t>
            </a:r>
            <a:endParaRPr lang="en-US" sz="1000" dirty="0">
              <a:latin typeface="Courier New"/>
            </a:endParaRPr>
          </a:p>
          <a:p>
            <a:endParaRPr lang="en-US" sz="1000" dirty="0">
              <a:latin typeface="Courier New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Code generates a confusion matrix for the </a:t>
            </a:r>
            <a:r>
              <a:rPr lang="en-US" sz="1000" b="1" dirty="0"/>
              <a:t>Titanic survival model</a:t>
            </a:r>
            <a:r>
              <a:rPr lang="en-US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Top-left (1070) = correctly predicted non-survivors.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Bottom-right (182) = correctly predicted survivors.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Off-diagonals (84 and 176) = misclassifications.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Insight: Model is stronger at predicting </a:t>
            </a:r>
            <a:r>
              <a:rPr lang="en-US" sz="1000" b="1" dirty="0"/>
              <a:t>non-survivors</a:t>
            </a:r>
            <a:r>
              <a:rPr lang="en-US" sz="1000" dirty="0"/>
              <a:t> than survivors.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Reflects dataset imbalance (more passengers died than survived).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sz="1000" dirty="0">
              <a:latin typeface="Courier New"/>
            </a:endParaRPr>
          </a:p>
        </p:txBody>
      </p:sp>
      <p:pic>
        <p:nvPicPr>
          <p:cNvPr id="4" name="Picture 3" descr="MachineLearningFinal-GianlucaContegno_c28_o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75" y="3684693"/>
            <a:ext cx="3862425" cy="29808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SQL Exploration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&amp;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Tables, joins, and row counts.</a:t>
            </a:r>
          </a:p>
          <a:p>
            <a:r>
              <a:t>Representative aggregations and window functions.</a:t>
            </a:r>
          </a:p>
          <a:p>
            <a:r>
              <a:t>How SQL informed data readiness.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SQL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Segments with high/low outcome rates.</a:t>
            </a:r>
          </a:p>
          <a:p>
            <a:r>
              <a:t>Anomalies discovered and addressed.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&amp; Evaluation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Model Development • VisualizationFinal-P1-GianlucaContegno 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280160"/>
            <a:ext cx="6186309" cy="35086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br>
              <a:rPr dirty="0"/>
            </a:br>
            <a:r>
              <a:rPr sz="1000" dirty="0" err="1">
                <a:latin typeface="Courier New"/>
              </a:rPr>
              <a:t>new_df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df.groupby</a:t>
            </a:r>
            <a:r>
              <a:rPr sz="1000" dirty="0">
                <a:latin typeface="Courier New"/>
              </a:rPr>
              <a:t>('Recession')['</a:t>
            </a:r>
            <a:r>
              <a:rPr sz="1000" dirty="0" err="1">
                <a:latin typeface="Courier New"/>
              </a:rPr>
              <a:t>Automobile_Sales</a:t>
            </a:r>
            <a:r>
              <a:rPr sz="1000" dirty="0">
                <a:latin typeface="Courier New"/>
              </a:rPr>
              <a:t>'].mean().</a:t>
            </a:r>
            <a:r>
              <a:rPr sz="1000" dirty="0" err="1">
                <a:latin typeface="Courier New"/>
              </a:rPr>
              <a:t>reset_index</a:t>
            </a:r>
            <a:r>
              <a:rPr sz="1000" dirty="0">
                <a:latin typeface="Courier New"/>
              </a:rPr>
              <a:t>()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sz="1000" dirty="0" err="1">
                <a:latin typeface="Courier New"/>
              </a:rPr>
              <a:t>plt.figure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figsize</a:t>
            </a:r>
            <a:r>
              <a:rPr sz="1000" dirty="0">
                <a:latin typeface="Courier New"/>
              </a:rPr>
              <a:t>=(8, 6))</a:t>
            </a:r>
            <a:br>
              <a:rPr dirty="0"/>
            </a:br>
            <a:r>
              <a:rPr sz="1000" dirty="0" err="1">
                <a:latin typeface="Courier New"/>
              </a:rPr>
              <a:t>sns.barplot</a:t>
            </a:r>
            <a:r>
              <a:rPr sz="1000" dirty="0">
                <a:latin typeface="Courier New"/>
              </a:rPr>
              <a:t>(x='Recession', y='</a:t>
            </a:r>
            <a:r>
              <a:rPr sz="1000" dirty="0" err="1">
                <a:latin typeface="Courier New"/>
              </a:rPr>
              <a:t>Automobile_Sales</a:t>
            </a:r>
            <a:r>
              <a:rPr sz="1000" dirty="0">
                <a:latin typeface="Courier New"/>
              </a:rPr>
              <a:t>', hue='Recession', data=</a:t>
            </a:r>
            <a:r>
              <a:rPr sz="1000" dirty="0" err="1">
                <a:latin typeface="Courier New"/>
              </a:rPr>
              <a:t>new_df</a:t>
            </a:r>
            <a:r>
              <a:rPr sz="1000" dirty="0">
                <a:latin typeface="Courier New"/>
              </a:rPr>
              <a:t>)</a:t>
            </a:r>
            <a:br>
              <a:rPr dirty="0"/>
            </a:br>
            <a:br>
              <a:rPr dirty="0"/>
            </a:br>
            <a:r>
              <a:rPr sz="1000" dirty="0" err="1">
                <a:latin typeface="Courier New"/>
              </a:rPr>
              <a:t>plt.xlabel</a:t>
            </a:r>
            <a:r>
              <a:rPr sz="1000" dirty="0">
                <a:latin typeface="Courier New"/>
              </a:rPr>
              <a:t>('Economic Period')</a:t>
            </a:r>
            <a:br>
              <a:rPr dirty="0"/>
            </a:br>
            <a:r>
              <a:rPr sz="1000" dirty="0" err="1">
                <a:latin typeface="Courier New"/>
              </a:rPr>
              <a:t>plt.ylabel</a:t>
            </a:r>
            <a:r>
              <a:rPr sz="1000" dirty="0">
                <a:latin typeface="Courier New"/>
              </a:rPr>
              <a:t>('Average Automobile Sales')</a:t>
            </a:r>
            <a:br>
              <a:rPr dirty="0"/>
            </a:br>
            <a:r>
              <a:rPr sz="1000" dirty="0" err="1">
                <a:latin typeface="Courier New"/>
              </a:rPr>
              <a:t>plt.title</a:t>
            </a:r>
            <a:r>
              <a:rPr sz="1000" dirty="0">
                <a:latin typeface="Courier New"/>
              </a:rPr>
              <a:t>('Average Automobile Sales during Recession and Non-Recession')</a:t>
            </a:r>
            <a:br>
              <a:rPr dirty="0"/>
            </a:br>
            <a:r>
              <a:rPr sz="1000" dirty="0" err="1">
                <a:latin typeface="Courier New"/>
              </a:rPr>
              <a:t>plt.xticks</a:t>
            </a:r>
            <a:r>
              <a:rPr sz="1000" dirty="0">
                <a:latin typeface="Courier New"/>
              </a:rPr>
              <a:t>(ticks=[0, 1], labels=['Non-Recession', 'Recession'])</a:t>
            </a:r>
            <a:br>
              <a:rPr dirty="0"/>
            </a:br>
            <a:r>
              <a:rPr sz="1000" dirty="0" err="1">
                <a:latin typeface="Courier New"/>
              </a:rPr>
              <a:t>plt.savefig</a:t>
            </a:r>
            <a:r>
              <a:rPr sz="1000" dirty="0">
                <a:latin typeface="Courier New"/>
              </a:rPr>
              <a:t>('Seaborn_Barplot_1.png')  </a:t>
            </a:r>
            <a:br>
              <a:rPr dirty="0"/>
            </a:br>
            <a:r>
              <a:rPr sz="1000" dirty="0" err="1">
                <a:latin typeface="Courier New"/>
              </a:rPr>
              <a:t>plt.show</a:t>
            </a:r>
            <a:r>
              <a:rPr sz="1000" dirty="0">
                <a:latin typeface="Courier New"/>
              </a:rPr>
              <a:t>()</a:t>
            </a:r>
            <a:endParaRPr lang="en-US" sz="1000" dirty="0">
              <a:latin typeface="Courier New"/>
            </a:endParaRPr>
          </a:p>
          <a:p>
            <a:endParaRPr lang="en-US" sz="1000" dirty="0">
              <a:latin typeface="Courier New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Code groups sales data by </a:t>
            </a:r>
            <a:r>
              <a:rPr lang="en-US" sz="1000" b="1" dirty="0"/>
              <a:t>economic period</a:t>
            </a:r>
            <a:r>
              <a:rPr lang="en-US" sz="1000" dirty="0"/>
              <a:t> (recession vs non-recession).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Bar plot shows a </a:t>
            </a:r>
            <a:r>
              <a:rPr lang="en-US" sz="1000" b="1" dirty="0"/>
              <a:t>sharp decline in sales during recessions</a:t>
            </a:r>
            <a:r>
              <a:rPr lang="en-US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Confirms strong negative relationship between recessions and auto sales.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Key insight: downturns significantly reduce demand across the industry.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sz="1000" dirty="0">
              <a:latin typeface="Courier New"/>
            </a:endParaRPr>
          </a:p>
        </p:txBody>
      </p:sp>
      <p:pic>
        <p:nvPicPr>
          <p:cNvPr id="4" name="Picture 3" descr="VisualizationFinal-P1-GianlucaContegno_1_c8_o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50827"/>
            <a:ext cx="3862425" cy="300106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Model Development • VisualizationFinal-P1-GianlucaContegno 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280160"/>
            <a:ext cx="7494359" cy="40934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br>
              <a:rPr dirty="0"/>
            </a:br>
            <a:r>
              <a:rPr sz="1000" dirty="0" err="1">
                <a:latin typeface="Courier New"/>
              </a:rPr>
              <a:t>grouped_df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df.groupby</a:t>
            </a:r>
            <a:r>
              <a:rPr sz="1000" dirty="0">
                <a:latin typeface="Courier New"/>
              </a:rPr>
              <a:t>(['Recession', '</a:t>
            </a:r>
            <a:r>
              <a:rPr sz="1000" dirty="0" err="1">
                <a:latin typeface="Courier New"/>
              </a:rPr>
              <a:t>Vehicle_Type</a:t>
            </a:r>
            <a:r>
              <a:rPr sz="1000" dirty="0">
                <a:latin typeface="Courier New"/>
              </a:rPr>
              <a:t>'])['</a:t>
            </a:r>
            <a:r>
              <a:rPr sz="1000" dirty="0" err="1">
                <a:latin typeface="Courier New"/>
              </a:rPr>
              <a:t>Automobile_Sales</a:t>
            </a:r>
            <a:r>
              <a:rPr sz="1000" dirty="0">
                <a:latin typeface="Courier New"/>
              </a:rPr>
              <a:t>'].mean().</a:t>
            </a:r>
            <a:r>
              <a:rPr sz="1000" dirty="0" err="1">
                <a:latin typeface="Courier New"/>
              </a:rPr>
              <a:t>reset_index</a:t>
            </a:r>
            <a:r>
              <a:rPr sz="1000" dirty="0">
                <a:latin typeface="Courier New"/>
              </a:rPr>
              <a:t>()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sz="1000" dirty="0" err="1">
                <a:latin typeface="Courier New"/>
              </a:rPr>
              <a:t>plt.figure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figsize</a:t>
            </a:r>
            <a:r>
              <a:rPr sz="1000" dirty="0">
                <a:latin typeface="Courier New"/>
              </a:rPr>
              <a:t>=(10, 6))</a:t>
            </a:r>
            <a:br>
              <a:rPr dirty="0"/>
            </a:br>
            <a:r>
              <a:rPr sz="1000" dirty="0" err="1">
                <a:latin typeface="Courier New"/>
              </a:rPr>
              <a:t>sns.barplot</a:t>
            </a:r>
            <a:r>
              <a:rPr sz="1000" dirty="0">
                <a:latin typeface="Courier New"/>
              </a:rPr>
              <a:t>(x='Recession', y='</a:t>
            </a:r>
            <a:r>
              <a:rPr sz="1000" dirty="0" err="1">
                <a:latin typeface="Courier New"/>
              </a:rPr>
              <a:t>Automobile_Sales</a:t>
            </a:r>
            <a:r>
              <a:rPr sz="1000" dirty="0">
                <a:latin typeface="Courier New"/>
              </a:rPr>
              <a:t>', hue='</a:t>
            </a:r>
            <a:r>
              <a:rPr sz="1000" dirty="0" err="1">
                <a:latin typeface="Courier New"/>
              </a:rPr>
              <a:t>Vehicle_Type</a:t>
            </a:r>
            <a:r>
              <a:rPr sz="1000" dirty="0">
                <a:latin typeface="Courier New"/>
              </a:rPr>
              <a:t>', data=</a:t>
            </a:r>
            <a:r>
              <a:rPr sz="1000" dirty="0" err="1">
                <a:latin typeface="Courier New"/>
              </a:rPr>
              <a:t>grouped_df</a:t>
            </a:r>
            <a:r>
              <a:rPr sz="1000" dirty="0">
                <a:latin typeface="Courier New"/>
              </a:rPr>
              <a:t>)</a:t>
            </a:r>
            <a:br>
              <a:rPr dirty="0"/>
            </a:br>
            <a:br>
              <a:rPr dirty="0"/>
            </a:br>
            <a:r>
              <a:rPr sz="1000" dirty="0" err="1">
                <a:latin typeface="Courier New"/>
              </a:rPr>
              <a:t>plt.xticks</a:t>
            </a:r>
            <a:r>
              <a:rPr sz="1000" dirty="0">
                <a:latin typeface="Courier New"/>
              </a:rPr>
              <a:t>(ticks=[0, 1], labels=['Non-Recession', 'Recession'])</a:t>
            </a:r>
            <a:br>
              <a:rPr dirty="0"/>
            </a:br>
            <a:r>
              <a:rPr sz="1000" dirty="0" err="1">
                <a:latin typeface="Courier New"/>
              </a:rPr>
              <a:t>plt.xlabel</a:t>
            </a:r>
            <a:r>
              <a:rPr sz="1000" dirty="0">
                <a:latin typeface="Courier New"/>
              </a:rPr>
              <a:t>('Economic Period')</a:t>
            </a:r>
            <a:br>
              <a:rPr dirty="0"/>
            </a:br>
            <a:r>
              <a:rPr sz="1000" dirty="0" err="1">
                <a:latin typeface="Courier New"/>
              </a:rPr>
              <a:t>plt.ylabel</a:t>
            </a:r>
            <a:r>
              <a:rPr sz="1000" dirty="0">
                <a:latin typeface="Courier New"/>
              </a:rPr>
              <a:t>('Average Automobile Sales')</a:t>
            </a:r>
            <a:br>
              <a:rPr dirty="0"/>
            </a:br>
            <a:r>
              <a:rPr sz="1000" dirty="0" err="1">
                <a:latin typeface="Courier New"/>
              </a:rPr>
              <a:t>plt.title</a:t>
            </a:r>
            <a:r>
              <a:rPr sz="1000" dirty="0">
                <a:latin typeface="Courier New"/>
              </a:rPr>
              <a:t>('Vehicle-Wise Sales during Recession and Non-Recession Period')</a:t>
            </a:r>
            <a:br>
              <a:rPr dirty="0"/>
            </a:br>
            <a:r>
              <a:rPr sz="1000" dirty="0" err="1">
                <a:latin typeface="Courier New"/>
              </a:rPr>
              <a:t>plt.legend</a:t>
            </a:r>
            <a:r>
              <a:rPr sz="1000" dirty="0">
                <a:latin typeface="Courier New"/>
              </a:rPr>
              <a:t>(title='Vehicle Type', </a:t>
            </a:r>
            <a:r>
              <a:rPr sz="1000" dirty="0" err="1">
                <a:latin typeface="Courier New"/>
              </a:rPr>
              <a:t>bbox_to_anchor</a:t>
            </a:r>
            <a:r>
              <a:rPr sz="1000" dirty="0">
                <a:latin typeface="Courier New"/>
              </a:rPr>
              <a:t>=(1.05, 1), </a:t>
            </a:r>
            <a:r>
              <a:rPr sz="1000" dirty="0" err="1">
                <a:latin typeface="Courier New"/>
              </a:rPr>
              <a:t>loc</a:t>
            </a:r>
            <a:r>
              <a:rPr sz="1000" dirty="0">
                <a:latin typeface="Courier New"/>
              </a:rPr>
              <a:t>='upper left')</a:t>
            </a:r>
            <a:br>
              <a:rPr dirty="0"/>
            </a:br>
            <a:r>
              <a:rPr sz="1000" dirty="0" err="1">
                <a:latin typeface="Courier New"/>
              </a:rPr>
              <a:t>plt.tight_layout</a:t>
            </a:r>
            <a:r>
              <a:rPr sz="1000" dirty="0">
                <a:latin typeface="Courier New"/>
              </a:rPr>
              <a:t>()</a:t>
            </a:r>
            <a:br>
              <a:rPr dirty="0"/>
            </a:br>
            <a:r>
              <a:rPr sz="1000" dirty="0" err="1">
                <a:latin typeface="Courier New"/>
              </a:rPr>
              <a:t>plt.savefig</a:t>
            </a:r>
            <a:r>
              <a:rPr sz="1000" dirty="0">
                <a:latin typeface="Courier New"/>
              </a:rPr>
              <a:t>("Seaborn_Barplot_2.png")  #</a:t>
            </a:r>
            <a:br>
              <a:rPr dirty="0"/>
            </a:br>
            <a:r>
              <a:rPr sz="1000" dirty="0" err="1">
                <a:latin typeface="Courier New"/>
              </a:rPr>
              <a:t>plt.show</a:t>
            </a:r>
            <a:r>
              <a:rPr sz="1000" dirty="0">
                <a:latin typeface="Courier New"/>
              </a:rPr>
              <a:t>()</a:t>
            </a:r>
            <a:endParaRPr lang="en-US" sz="1000" dirty="0">
              <a:latin typeface="Courier New"/>
            </a:endParaRPr>
          </a:p>
          <a:p>
            <a:endParaRPr lang="en-US" sz="1000" dirty="0">
              <a:latin typeface="Courier New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Code groups data by </a:t>
            </a:r>
            <a:r>
              <a:rPr lang="en-US" sz="1000" b="1" dirty="0"/>
              <a:t>vehicle type</a:t>
            </a:r>
            <a:r>
              <a:rPr lang="en-US" sz="1000" dirty="0"/>
              <a:t> and </a:t>
            </a:r>
            <a:r>
              <a:rPr lang="en-US" sz="1000" b="1" dirty="0"/>
              <a:t>economic period</a:t>
            </a:r>
            <a:r>
              <a:rPr lang="en-US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Bar plot compares average sales of each vehicle type in recession vs non-recession.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Insight: All vehicle types drop in sales during recessions, but the </a:t>
            </a:r>
            <a:r>
              <a:rPr lang="en-US" sz="1000" b="1" dirty="0"/>
              <a:t>magnitude varies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Economy/family cars show </a:t>
            </a:r>
            <a:r>
              <a:rPr lang="en-US" sz="1000" b="1" dirty="0"/>
              <a:t>smaller declines</a:t>
            </a:r>
            <a:r>
              <a:rPr lang="en-US" sz="1000" dirty="0"/>
              <a:t>, while higher-end vehicles fall more sharply.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Confirms recessions impact </a:t>
            </a:r>
            <a:r>
              <a:rPr lang="en-US" sz="1000" b="1" dirty="0"/>
              <a:t>different market segments unequally</a:t>
            </a:r>
            <a:r>
              <a:rPr lang="en-US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sz="1000" dirty="0">
              <a:latin typeface="Courier New"/>
            </a:endParaRPr>
          </a:p>
        </p:txBody>
      </p:sp>
      <p:pic>
        <p:nvPicPr>
          <p:cNvPr id="4" name="Picture 3" descr="VisualizationFinal-P1-GianlucaContegno_1_c9_o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034" y="4395894"/>
            <a:ext cx="3862425" cy="231353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Model Development • VisualizationFinal-P1-GianlucaContegno 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280160"/>
            <a:ext cx="386242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br/>
            <a:r>
              <a:rPr sz="1000">
                <a:latin typeface="Courier New"/>
              </a:rPr>
              <a:t>rec_data = df[df['Recession'] == 1]</a:t>
            </a:r>
            <a:br/>
            <a:r>
              <a:rPr sz="1000">
                <a:latin typeface="Courier New"/>
              </a:rPr>
              <a:t>non_rec_data = df[df['Recession'] == 0]</a:t>
            </a:r>
            <a:br/>
            <a:br/>
            <a:br/>
            <a:r>
              <a:rPr sz="1000">
                <a:latin typeface="Courier New"/>
              </a:rPr>
              <a:t>fig = plt.figure(figsize=(12, 6))</a:t>
            </a:r>
            <a:br/>
            <a:br/>
            <a:br/>
            <a:r>
              <a:rPr sz="1000">
                <a:latin typeface="Courier New"/>
              </a:rPr>
              <a:t>ax0 = fig.add_subplot(1, 2, 1)</a:t>
            </a:r>
            <a:br/>
            <a:r>
              <a:rPr sz="1000">
                <a:latin typeface="Courier New"/>
              </a:rPr>
              <a:t>sns.lineplot(x='Year', y='GDP', data=rec_data, label='Recession', ax=ax0)</a:t>
            </a:r>
            <a:br/>
            <a:r>
              <a:rPr sz="1000">
                <a:latin typeface="Courier New"/>
              </a:rPr>
              <a:t>ax0.set_xlabel('Year')</a:t>
            </a:r>
            <a:br/>
            <a:r>
              <a:rPr sz="1000">
                <a:latin typeface="Courier New"/>
              </a:rPr>
              <a:t>ax0.set_ylabel('GDP')</a:t>
            </a:r>
            <a:br/>
            <a:r>
              <a:rPr sz="1000">
                <a:latin typeface="Courier New"/>
              </a:rPr>
              <a:t>ax0.set_title('GDP Variation during Recession Period')</a:t>
            </a:r>
            <a:br/>
            <a:br/>
            <a:br/>
            <a:r>
              <a:rPr sz="1000">
                <a:latin typeface="Courier New"/>
              </a:rPr>
              <a:t>ax1 = fig.add_subplot(1, 2, 2)</a:t>
            </a:r>
            <a:br/>
            <a:r>
              <a:rPr sz="1000">
                <a:latin typeface="Courier New"/>
              </a:rPr>
              <a:t>sns.lineplot(x='Year', y='GDP', data=non_rec_data, label='Non-Recession', ax=ax1)</a:t>
            </a:r>
            <a:br/>
            <a:r>
              <a:rPr sz="1000">
                <a:latin typeface="Courier New"/>
              </a:rPr>
              <a:t>ax1.set_xlabel('Year')</a:t>
            </a:r>
            <a:br/>
            <a:r>
              <a:rPr sz="1000">
                <a:latin typeface="Courier New"/>
              </a:rPr>
              <a:t>ax1.set_ylabel('GDP')</a:t>
            </a:r>
            <a:br/>
            <a:r>
              <a:rPr sz="1000">
                <a:latin typeface="Courier New"/>
              </a:rPr>
              <a:t>ax1.set_title('GDP Variation during Non-Recession Period')</a:t>
            </a:r>
            <a:br/>
            <a:br/>
            <a:br/>
            <a:r>
              <a:rPr sz="1000">
                <a:latin typeface="Courier New"/>
              </a:rPr>
              <a:t>plt.tight_layout()</a:t>
            </a:r>
            <a:br/>
            <a:r>
              <a:rPr sz="1000">
                <a:latin typeface="Courier New"/>
              </a:rPr>
              <a:t>plt.savefig('GDP_Subplots.png')  </a:t>
            </a:r>
            <a:br/>
            <a:r>
              <a:rPr sz="1000">
                <a:latin typeface="Courier New"/>
              </a:rPr>
              <a:t>plt.show()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DECF-BDF1-2042-9257-FA5E5909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6858"/>
          </a:xfrm>
        </p:spPr>
        <p:txBody>
          <a:bodyPr>
            <a:noAutofit/>
          </a:bodyPr>
          <a:lstStyle/>
          <a:p>
            <a:r>
              <a:rPr lang="en-US" sz="2400" dirty="0"/>
              <a:t>Code splits GDP data into </a:t>
            </a:r>
            <a:r>
              <a:rPr lang="en-US" sz="2400" b="1" dirty="0"/>
              <a:t>recession</a:t>
            </a:r>
            <a:r>
              <a:rPr lang="en-US" sz="2400" dirty="0"/>
              <a:t> and </a:t>
            </a:r>
            <a:r>
              <a:rPr lang="en-US" sz="2400" b="1" dirty="0"/>
              <a:t>non-recession</a:t>
            </a:r>
            <a:r>
              <a:rPr lang="en-US" sz="2400" dirty="0"/>
              <a:t> subsets.</a:t>
            </a:r>
            <a:br>
              <a:rPr lang="en-US" sz="2400" dirty="0"/>
            </a:br>
            <a:r>
              <a:rPr lang="en-US" sz="2400" dirty="0"/>
              <a:t>Left chart: GDP trends during </a:t>
            </a:r>
            <a:r>
              <a:rPr lang="en-US" sz="2400" b="1" dirty="0"/>
              <a:t>recession years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Right chart: GDP trends during </a:t>
            </a:r>
            <a:r>
              <a:rPr lang="en-US" sz="2400" b="1" dirty="0"/>
              <a:t>non-recession years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Insight: GDP shows </a:t>
            </a:r>
            <a:r>
              <a:rPr lang="en-US" sz="2400" b="1" dirty="0"/>
              <a:t>more instability and lower values</a:t>
            </a:r>
            <a:r>
              <a:rPr lang="en-US" sz="2400" dirty="0"/>
              <a:t> in recessions.</a:t>
            </a:r>
            <a:br>
              <a:rPr lang="en-US" sz="2400" dirty="0"/>
            </a:br>
            <a:r>
              <a:rPr lang="en-US" sz="2400" dirty="0"/>
              <a:t>Confirms macroeconomic health is closely tied to automobile sales.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Picture 2" descr="VisualizationFinal-P1-GianlucaContegno_1_c10_o0.png">
            <a:extLst>
              <a:ext uri="{FF2B5EF4-FFF2-40B4-BE49-F238E27FC236}">
                <a16:creationId xmlns:a16="http://schemas.microsoft.com/office/drawing/2014/main" id="{6B119CB2-8D56-7948-AB32-C89D9F84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49218"/>
            <a:ext cx="7898295" cy="324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27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Model Development • MachineLearningFinal-GianlucaContegno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77725"/>
            <a:ext cx="386242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dirty="0">
                <a:latin typeface="Courier New"/>
              </a:rPr>
              <a:t>from </a:t>
            </a:r>
            <a:r>
              <a:rPr sz="1000" dirty="0" err="1">
                <a:latin typeface="Courier New"/>
              </a:rPr>
              <a:t>sklearn.metrics</a:t>
            </a:r>
            <a:r>
              <a:rPr sz="1000" dirty="0">
                <a:latin typeface="Courier New"/>
              </a:rPr>
              <a:t> import </a:t>
            </a:r>
            <a:r>
              <a:rPr sz="1000" dirty="0" err="1">
                <a:latin typeface="Courier New"/>
              </a:rPr>
              <a:t>classification_report</a:t>
            </a:r>
            <a:r>
              <a:rPr sz="1000" dirty="0">
                <a:latin typeface="Courier New"/>
              </a:rPr>
              <a:t>, </a:t>
            </a:r>
            <a:r>
              <a:rPr sz="1000" dirty="0" err="1">
                <a:latin typeface="Courier New"/>
              </a:rPr>
              <a:t>confusion_matrix</a:t>
            </a:r>
            <a:br>
              <a:rPr dirty="0"/>
            </a:br>
            <a:r>
              <a:rPr sz="1000" dirty="0">
                <a:latin typeface="Courier New"/>
              </a:rPr>
              <a:t>import seaborn as </a:t>
            </a:r>
            <a:r>
              <a:rPr sz="1000" dirty="0" err="1">
                <a:latin typeface="Courier New"/>
              </a:rPr>
              <a:t>sns</a:t>
            </a:r>
            <a:br>
              <a:rPr dirty="0"/>
            </a:br>
            <a:r>
              <a:rPr sz="1000" dirty="0">
                <a:latin typeface="Courier New"/>
              </a:rPr>
              <a:t>import </a:t>
            </a:r>
            <a:r>
              <a:rPr sz="1000" dirty="0" err="1">
                <a:latin typeface="Courier New"/>
              </a:rPr>
              <a:t>matplotlib.pyplot</a:t>
            </a:r>
            <a:r>
              <a:rPr sz="1000" dirty="0">
                <a:latin typeface="Courier New"/>
              </a:rPr>
              <a:t> as </a:t>
            </a:r>
            <a:r>
              <a:rPr sz="1000" dirty="0" err="1">
                <a:latin typeface="Courier New"/>
              </a:rPr>
              <a:t>plt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sz="1000" dirty="0">
                <a:latin typeface="Courier New"/>
              </a:rPr>
              <a:t>print("Classification Report (Logistic Regression):")</a:t>
            </a:r>
            <a:br>
              <a:rPr dirty="0"/>
            </a:br>
            <a:r>
              <a:rPr sz="1000" dirty="0">
                <a:latin typeface="Courier New"/>
              </a:rPr>
              <a:t>print(</a:t>
            </a:r>
            <a:r>
              <a:rPr sz="1000" dirty="0" err="1">
                <a:latin typeface="Courier New"/>
              </a:rPr>
              <a:t>classification_report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y_test</a:t>
            </a:r>
            <a:r>
              <a:rPr sz="1000" dirty="0">
                <a:latin typeface="Courier New"/>
              </a:rPr>
              <a:t>, </a:t>
            </a:r>
            <a:r>
              <a:rPr sz="1000" dirty="0" err="1">
                <a:latin typeface="Courier New"/>
              </a:rPr>
              <a:t>y_pred</a:t>
            </a:r>
            <a:r>
              <a:rPr sz="1000" dirty="0">
                <a:latin typeface="Courier New"/>
              </a:rPr>
              <a:t>))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sz="1000" dirty="0" err="1">
                <a:latin typeface="Courier New"/>
              </a:rPr>
              <a:t>conf_matrix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confusion_matrix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y_test</a:t>
            </a:r>
            <a:r>
              <a:rPr sz="1000" dirty="0">
                <a:latin typeface="Courier New"/>
              </a:rPr>
              <a:t>, </a:t>
            </a:r>
            <a:r>
              <a:rPr sz="1000" dirty="0" err="1">
                <a:latin typeface="Courier New"/>
              </a:rPr>
              <a:t>y_pred</a:t>
            </a:r>
            <a:r>
              <a:rPr sz="1000" dirty="0">
                <a:latin typeface="Courier New"/>
              </a:rPr>
              <a:t>)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sz="1000" dirty="0" err="1">
                <a:latin typeface="Courier New"/>
              </a:rPr>
              <a:t>plt.figure</a:t>
            </a:r>
            <a:r>
              <a:rPr sz="1000" dirty="0">
                <a:latin typeface="Courier New"/>
              </a:rPr>
              <a:t>()</a:t>
            </a:r>
            <a:br>
              <a:rPr dirty="0"/>
            </a:br>
            <a:r>
              <a:rPr sz="1000" dirty="0" err="1">
                <a:latin typeface="Courier New"/>
              </a:rPr>
              <a:t>sns.heatmap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conf_matrix</a:t>
            </a:r>
            <a:r>
              <a:rPr sz="1000" dirty="0">
                <a:latin typeface="Courier New"/>
              </a:rPr>
              <a:t>, </a:t>
            </a:r>
            <a:r>
              <a:rPr sz="1000" dirty="0" err="1">
                <a:latin typeface="Courier New"/>
              </a:rPr>
              <a:t>annot</a:t>
            </a:r>
            <a:r>
              <a:rPr sz="1000" dirty="0">
                <a:latin typeface="Courier New"/>
              </a:rPr>
              <a:t>=True, </a:t>
            </a:r>
            <a:r>
              <a:rPr sz="1000" dirty="0" err="1">
                <a:latin typeface="Courier New"/>
              </a:rPr>
              <a:t>cmap</a:t>
            </a:r>
            <a:r>
              <a:rPr sz="1000" dirty="0">
                <a:latin typeface="Courier New"/>
              </a:rPr>
              <a:t>='Blues', </a:t>
            </a:r>
            <a:r>
              <a:rPr sz="1000" dirty="0" err="1">
                <a:latin typeface="Courier New"/>
              </a:rPr>
              <a:t>fmt</a:t>
            </a:r>
            <a:r>
              <a:rPr sz="1000" dirty="0">
                <a:latin typeface="Courier New"/>
              </a:rPr>
              <a:t>='d')</a:t>
            </a:r>
            <a:br>
              <a:rPr dirty="0"/>
            </a:br>
            <a:r>
              <a:rPr sz="1000" dirty="0" err="1">
                <a:latin typeface="Courier New"/>
              </a:rPr>
              <a:t>plt.title</a:t>
            </a:r>
            <a:r>
              <a:rPr sz="1000" dirty="0">
                <a:latin typeface="Courier New"/>
              </a:rPr>
              <a:t>('Rain Prediction Confusion Matrix – Logistic Regression')</a:t>
            </a:r>
            <a:br>
              <a:rPr dirty="0"/>
            </a:br>
            <a:r>
              <a:rPr sz="1000" dirty="0" err="1">
                <a:latin typeface="Courier New"/>
              </a:rPr>
              <a:t>plt.xlabel</a:t>
            </a:r>
            <a:r>
              <a:rPr sz="1000" dirty="0">
                <a:latin typeface="Courier New"/>
              </a:rPr>
              <a:t>('Predicted')</a:t>
            </a:r>
            <a:br>
              <a:rPr dirty="0"/>
            </a:br>
            <a:r>
              <a:rPr sz="1000" dirty="0" err="1">
                <a:latin typeface="Courier New"/>
              </a:rPr>
              <a:t>plt.ylabel</a:t>
            </a:r>
            <a:r>
              <a:rPr sz="1000" dirty="0">
                <a:latin typeface="Courier New"/>
              </a:rPr>
              <a:t>('Actual')</a:t>
            </a:r>
            <a:br>
              <a:rPr dirty="0"/>
            </a:br>
            <a:r>
              <a:rPr sz="1000" dirty="0" err="1">
                <a:latin typeface="Courier New"/>
              </a:rPr>
              <a:t>plt.tight_layout</a:t>
            </a:r>
            <a:r>
              <a:rPr sz="1000" dirty="0">
                <a:latin typeface="Courier New"/>
              </a:rPr>
              <a:t>()</a:t>
            </a:r>
            <a:br>
              <a:rPr dirty="0"/>
            </a:br>
            <a:r>
              <a:rPr sz="1000" dirty="0" err="1">
                <a:latin typeface="Courier New"/>
              </a:rPr>
              <a:t>plt.show</a:t>
            </a:r>
            <a:r>
              <a:rPr sz="1000" dirty="0">
                <a:latin typeface="Courier New"/>
              </a:rPr>
              <a:t>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8DE2-0113-AE43-A503-BF0D4A7C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35" y="9637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Logistic Regression model used to predict </a:t>
            </a:r>
            <a:r>
              <a:rPr lang="en-US" sz="2000" b="1" dirty="0"/>
              <a:t>“Will it rain today?”</a:t>
            </a:r>
            <a:br>
              <a:rPr lang="en-US" sz="2000" dirty="0"/>
            </a:br>
            <a:r>
              <a:rPr lang="en-US" sz="2000" dirty="0"/>
              <a:t>Classification report provides </a:t>
            </a:r>
            <a:r>
              <a:rPr lang="en-US" sz="2000" b="1" dirty="0"/>
              <a:t>precision, recall, and F1-score</a:t>
            </a:r>
            <a:r>
              <a:rPr lang="en-US" sz="2000" dirty="0"/>
              <a:t> for evaluation.</a:t>
            </a:r>
            <a:br>
              <a:rPr lang="en-US" sz="2000" dirty="0"/>
            </a:br>
            <a:r>
              <a:rPr lang="en-US" sz="2000" dirty="0"/>
              <a:t>Confusion matrix shows correct and incorrect classifications:</a:t>
            </a:r>
            <a:br>
              <a:rPr lang="en-US" sz="2000" dirty="0"/>
            </a:br>
            <a:r>
              <a:rPr lang="en-US" sz="2000" dirty="0"/>
              <a:t>1070 = correctly predicted “No Rain”</a:t>
            </a:r>
            <a:br>
              <a:rPr lang="en-US" sz="2000" dirty="0"/>
            </a:br>
            <a:r>
              <a:rPr lang="en-US" sz="2000" dirty="0"/>
              <a:t>182 = correctly predicted “Rain”</a:t>
            </a:r>
            <a:br>
              <a:rPr lang="en-US" sz="2000" dirty="0"/>
            </a:br>
            <a:r>
              <a:rPr lang="en-US" sz="2000" dirty="0"/>
              <a:t>84 and 176 = misclassifications</a:t>
            </a:r>
            <a:br>
              <a:rPr lang="en-US" sz="2000" dirty="0"/>
            </a:br>
            <a:r>
              <a:rPr lang="en-US" sz="2000" dirty="0"/>
              <a:t>Insight: Model performs well overall, but </a:t>
            </a:r>
            <a:r>
              <a:rPr lang="en-US" sz="2000" b="1" dirty="0"/>
              <a:t>less accurate on predicting rain</a:t>
            </a:r>
            <a:r>
              <a:rPr lang="en-US" sz="2000" dirty="0"/>
              <a:t> (minority class).</a:t>
            </a:r>
            <a:br>
              <a:rPr lang="en-US" sz="2000" dirty="0"/>
            </a:br>
            <a:r>
              <a:rPr lang="en-US" sz="2000" dirty="0"/>
              <a:t>Demonstrates strengths and limitations of Logistic Regression in weather prediction.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3" name="Picture 2" descr="MachineLearningFinal-GianlucaContegno_c29_o1.png">
            <a:extLst>
              <a:ext uri="{FF2B5EF4-FFF2-40B4-BE49-F238E27FC236}">
                <a16:creationId xmlns:a16="http://schemas.microsoft.com/office/drawing/2014/main" id="{A9E35D88-8313-7945-A697-BB659327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7" y="3001470"/>
            <a:ext cx="5857461" cy="385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09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Evaluation Metrics • VisualizationFinal-P1-GianlucaContegno 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280160"/>
            <a:ext cx="386242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br/>
            <a:r>
              <a:rPr sz="1000">
                <a:latin typeface="Courier New"/>
              </a:rPr>
              <a:t>non_rec_data = df[df['Recession'] == 0]</a:t>
            </a:r>
            <a:br/>
            <a:br/>
            <a:br/>
            <a:r>
              <a:rPr sz="1000">
                <a:latin typeface="Courier New"/>
              </a:rPr>
              <a:t>plt.figure(figsize=(10, 6))</a:t>
            </a:r>
            <a:br/>
            <a:r>
              <a:rPr sz="1000">
                <a:latin typeface="Courier New"/>
              </a:rPr>
              <a:t>sns.scatterplot(</a:t>
            </a:r>
            <a:br/>
            <a:r>
              <a:rPr sz="1000">
                <a:latin typeface="Courier New"/>
              </a:rPr>
              <a:t>    data=non_rec_data,</a:t>
            </a:r>
            <a:br/>
            <a:r>
              <a:rPr sz="1000">
                <a:latin typeface="Courier New"/>
              </a:rPr>
              <a:t>    x='Month',</a:t>
            </a:r>
            <a:br/>
            <a:r>
              <a:rPr sz="1000">
                <a:latin typeface="Courier New"/>
              </a:rPr>
              <a:t>    y='Automobile_Sales',</a:t>
            </a:r>
            <a:br/>
            <a:r>
              <a:rPr sz="1000">
                <a:latin typeface="Courier New"/>
              </a:rPr>
              <a:t>    size='Seasonality_Weight',</a:t>
            </a:r>
            <a:br/>
            <a:r>
              <a:rPr sz="1000">
                <a:latin typeface="Courier New"/>
              </a:rPr>
              <a:t>    sizes=(20, 300),   </a:t>
            </a:r>
            <a:br/>
            <a:r>
              <a:rPr sz="1000">
                <a:latin typeface="Courier New"/>
              </a:rPr>
              <a:t>    legend=False</a:t>
            </a:r>
            <a:br/>
            <a:r>
              <a:rPr sz="1000">
                <a:latin typeface="Courier New"/>
              </a:rPr>
              <a:t>)</a:t>
            </a:r>
            <a:br/>
            <a:br/>
            <a:r>
              <a:rPr sz="1000">
                <a:latin typeface="Courier New"/>
              </a:rPr>
              <a:t>plt.xlabel('Month')</a:t>
            </a:r>
            <a:br/>
            <a:r>
              <a:rPr sz="1000">
                <a:latin typeface="Courier New"/>
              </a:rPr>
              <a:t>plt.ylabel('Automobile Sales')</a:t>
            </a:r>
            <a:br/>
            <a:r>
              <a:rPr sz="1000">
                <a:latin typeface="Courier New"/>
              </a:rPr>
              <a:t>plt.title('Seasonality Impact on Automobile Sales')</a:t>
            </a:r>
            <a:br/>
            <a:r>
              <a:rPr sz="1000">
                <a:latin typeface="Courier New"/>
              </a:rPr>
              <a:t>plt.savefig("Bubble.png")  </a:t>
            </a:r>
            <a:br/>
            <a:r>
              <a:rPr sz="1000">
                <a:latin typeface="Courier New"/>
              </a:rPr>
              <a:t>plt.show()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D55E-ABD8-CA48-9139-F7DE635B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79" y="95049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Code creates a </a:t>
            </a:r>
            <a:r>
              <a:rPr lang="en-US" sz="2000" b="1" dirty="0"/>
              <a:t>bubble scatter plot</a:t>
            </a:r>
            <a:r>
              <a:rPr lang="en-US" sz="2000" dirty="0"/>
              <a:t>, with bubble size based on seasonality weight.</a:t>
            </a:r>
            <a:br>
              <a:rPr lang="en-US" sz="2000" dirty="0"/>
            </a:br>
            <a:r>
              <a:rPr lang="en-US" sz="2000" dirty="0"/>
              <a:t>X-axis = months, Y-axis = automobile sales.</a:t>
            </a:r>
            <a:br>
              <a:rPr lang="en-US" sz="2000" dirty="0"/>
            </a:br>
            <a:r>
              <a:rPr lang="en-US" sz="2000" dirty="0"/>
              <a:t>Larger bubbles represent </a:t>
            </a:r>
            <a:r>
              <a:rPr lang="en-US" sz="2000" b="1" dirty="0"/>
              <a:t>stronger seasonal effects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Insight: Sales peak around certain months (e.g., spring/early summer, holidays).</a:t>
            </a:r>
            <a:br>
              <a:rPr lang="en-US" sz="2000" dirty="0"/>
            </a:br>
            <a:r>
              <a:rPr lang="en-US" sz="2000" dirty="0"/>
              <a:t>Confirms seasonality is an </a:t>
            </a:r>
            <a:r>
              <a:rPr lang="en-US" sz="2000" b="1" dirty="0"/>
              <a:t>important predictor of demand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3" name="Picture 2" descr="VisualizationFinal-P1-GianlucaContegno_1_c11_o0.png">
            <a:extLst>
              <a:ext uri="{FF2B5EF4-FFF2-40B4-BE49-F238E27FC236}">
                <a16:creationId xmlns:a16="http://schemas.microsoft.com/office/drawing/2014/main" id="{C3F6C6F9-D7BE-1848-8C70-657D7000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" y="2557669"/>
            <a:ext cx="6811618" cy="37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24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Evaluation Metrics • VisualizationFinal-P1-GianlucaContegno 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17638"/>
            <a:ext cx="7802136" cy="34624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br>
              <a:rPr dirty="0"/>
            </a:br>
            <a:r>
              <a:rPr sz="1000" dirty="0" err="1">
                <a:latin typeface="Courier New"/>
              </a:rPr>
              <a:t>rec_data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df</a:t>
            </a:r>
            <a:r>
              <a:rPr sz="1000" dirty="0">
                <a:latin typeface="Courier New"/>
              </a:rPr>
              <a:t>[</a:t>
            </a:r>
            <a:r>
              <a:rPr sz="1000" dirty="0" err="1">
                <a:latin typeface="Courier New"/>
              </a:rPr>
              <a:t>df</a:t>
            </a:r>
            <a:r>
              <a:rPr sz="1000" dirty="0">
                <a:latin typeface="Courier New"/>
              </a:rPr>
              <a:t>['Recession'] == 1]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sz="1000" dirty="0" err="1">
                <a:latin typeface="Courier New"/>
              </a:rPr>
              <a:t>plt.figure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figsize</a:t>
            </a:r>
            <a:r>
              <a:rPr sz="1000" dirty="0">
                <a:latin typeface="Courier New"/>
              </a:rPr>
              <a:t>=(8, 6))</a:t>
            </a:r>
            <a:br>
              <a:rPr dirty="0"/>
            </a:br>
            <a:r>
              <a:rPr sz="1000" dirty="0" err="1">
                <a:latin typeface="Courier New"/>
              </a:rPr>
              <a:t>plt.scatter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rec_data</a:t>
            </a:r>
            <a:r>
              <a:rPr sz="1000" dirty="0">
                <a:latin typeface="Courier New"/>
              </a:rPr>
              <a:t>['</a:t>
            </a:r>
            <a:r>
              <a:rPr sz="1000" dirty="0" err="1">
                <a:latin typeface="Courier New"/>
              </a:rPr>
              <a:t>Consumer_Confidence</a:t>
            </a:r>
            <a:r>
              <a:rPr sz="1000" dirty="0">
                <a:latin typeface="Courier New"/>
              </a:rPr>
              <a:t>'], </a:t>
            </a:r>
            <a:r>
              <a:rPr sz="1000" dirty="0" err="1">
                <a:latin typeface="Courier New"/>
              </a:rPr>
              <a:t>rec_data</a:t>
            </a:r>
            <a:r>
              <a:rPr sz="1000" dirty="0">
                <a:latin typeface="Courier New"/>
              </a:rPr>
              <a:t>['</a:t>
            </a:r>
            <a:r>
              <a:rPr sz="1000" dirty="0" err="1">
                <a:latin typeface="Courier New"/>
              </a:rPr>
              <a:t>Automobile_Sales</a:t>
            </a:r>
            <a:r>
              <a:rPr sz="1000" dirty="0">
                <a:latin typeface="Courier New"/>
              </a:rPr>
              <a:t>'], color='blue', alpha=0.7)</a:t>
            </a:r>
            <a:br>
              <a:rPr dirty="0"/>
            </a:br>
            <a:r>
              <a:rPr sz="1000" dirty="0" err="1">
                <a:latin typeface="Courier New"/>
              </a:rPr>
              <a:t>plt.xlabel</a:t>
            </a:r>
            <a:r>
              <a:rPr sz="1000" dirty="0">
                <a:latin typeface="Courier New"/>
              </a:rPr>
              <a:t>('Consumer Confidence')</a:t>
            </a:r>
            <a:br>
              <a:rPr dirty="0"/>
            </a:br>
            <a:r>
              <a:rPr sz="1000" dirty="0" err="1">
                <a:latin typeface="Courier New"/>
              </a:rPr>
              <a:t>plt.ylabel</a:t>
            </a:r>
            <a:r>
              <a:rPr sz="1000" dirty="0">
                <a:latin typeface="Courier New"/>
              </a:rPr>
              <a:t>('Automobile Sales')</a:t>
            </a:r>
            <a:br>
              <a:rPr dirty="0"/>
            </a:br>
            <a:r>
              <a:rPr sz="1000" dirty="0" err="1">
                <a:latin typeface="Courier New"/>
              </a:rPr>
              <a:t>plt.title</a:t>
            </a:r>
            <a:r>
              <a:rPr sz="1000" dirty="0">
                <a:latin typeface="Courier New"/>
              </a:rPr>
              <a:t>('Consumer Confidence and Automobile Sales during Recessions')</a:t>
            </a:r>
            <a:br>
              <a:rPr dirty="0"/>
            </a:br>
            <a:r>
              <a:rPr sz="1000" dirty="0" err="1">
                <a:latin typeface="Courier New"/>
              </a:rPr>
              <a:t>plt.grid</a:t>
            </a:r>
            <a:r>
              <a:rPr sz="1000" dirty="0">
                <a:latin typeface="Courier New"/>
              </a:rPr>
              <a:t>(True)</a:t>
            </a:r>
            <a:br>
              <a:rPr dirty="0"/>
            </a:br>
            <a:r>
              <a:rPr sz="1000" dirty="0" err="1">
                <a:latin typeface="Courier New"/>
              </a:rPr>
              <a:t>plt.savefig</a:t>
            </a:r>
            <a:r>
              <a:rPr sz="1000" dirty="0">
                <a:latin typeface="Courier New"/>
              </a:rPr>
              <a:t>('</a:t>
            </a:r>
            <a:r>
              <a:rPr sz="1000" dirty="0" err="1">
                <a:latin typeface="Courier New"/>
              </a:rPr>
              <a:t>Scatter.png</a:t>
            </a:r>
            <a:r>
              <a:rPr sz="1000" dirty="0">
                <a:latin typeface="Courier New"/>
              </a:rPr>
              <a:t>') </a:t>
            </a:r>
            <a:br>
              <a:rPr dirty="0"/>
            </a:br>
            <a:r>
              <a:rPr sz="1000" dirty="0" err="1">
                <a:latin typeface="Courier New"/>
              </a:rPr>
              <a:t>plt.show</a:t>
            </a:r>
            <a:r>
              <a:rPr sz="1000" dirty="0">
                <a:latin typeface="Courier New"/>
              </a:rPr>
              <a:t>()</a:t>
            </a:r>
            <a:endParaRPr lang="en-US" sz="1000" dirty="0">
              <a:latin typeface="Courier New"/>
            </a:endParaRPr>
          </a:p>
          <a:p>
            <a:endParaRPr lang="en-US" sz="1000" dirty="0">
              <a:latin typeface="Courier New"/>
            </a:endParaRPr>
          </a:p>
          <a:p>
            <a:r>
              <a:rPr lang="en-US" sz="1100" dirty="0"/>
              <a:t>Code creates a scatter plot of </a:t>
            </a:r>
            <a:r>
              <a:rPr lang="en-US" sz="1100" b="1" dirty="0"/>
              <a:t>consumer confidence vs. auto sales</a:t>
            </a:r>
            <a:r>
              <a:rPr lang="en-US" sz="1100" dirty="0"/>
              <a:t>.</a:t>
            </a:r>
          </a:p>
          <a:p>
            <a:r>
              <a:rPr lang="en-US" sz="1100" dirty="0"/>
              <a:t>Each dot = sales level for a given confidence score during a recession year.</a:t>
            </a:r>
          </a:p>
          <a:p>
            <a:r>
              <a:rPr lang="en-US" sz="1100" dirty="0"/>
              <a:t>Positive relationship: </a:t>
            </a:r>
            <a:r>
              <a:rPr lang="en-US" sz="1100" b="1" dirty="0"/>
              <a:t>higher consumer confidence → higher car sales</a:t>
            </a:r>
            <a:r>
              <a:rPr lang="en-US" sz="1100" dirty="0"/>
              <a:t>.</a:t>
            </a:r>
          </a:p>
          <a:p>
            <a:r>
              <a:rPr lang="en-US" sz="1100" dirty="0"/>
              <a:t>Insight: Economic sentiment is a strong external predictor of demand.</a:t>
            </a:r>
          </a:p>
          <a:p>
            <a:r>
              <a:rPr lang="en-US" sz="1100" dirty="0"/>
              <a:t>Confirms sales are not only seasonal but also </a:t>
            </a:r>
            <a:r>
              <a:rPr lang="en-US" sz="1100" b="1" dirty="0"/>
              <a:t>sensitive to consumer outlook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sz="1000" dirty="0">
              <a:latin typeface="Courier New"/>
            </a:endParaRPr>
          </a:p>
        </p:txBody>
      </p:sp>
      <p:pic>
        <p:nvPicPr>
          <p:cNvPr id="4" name="Picture 3" descr="VisualizationFinal-P1-GianlucaContegno_1_c12_o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80" y="3574258"/>
            <a:ext cx="3862425" cy="30399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Project Overview (Problem, Objectives, Scope)</a:t>
            </a:r>
          </a:p>
          <a:p>
            <a:r>
              <a:t>Data Sources &amp; Preparation</a:t>
            </a:r>
          </a:p>
          <a:p>
            <a:r>
              <a:t>Exploratory Data Analysis (EDA)</a:t>
            </a:r>
          </a:p>
          <a:p>
            <a:r>
              <a:t>SQL Exploration Results</a:t>
            </a:r>
          </a:p>
          <a:p>
            <a:r>
              <a:t>Modeling &amp; Evaluation</a:t>
            </a:r>
          </a:p>
          <a:p>
            <a:r>
              <a:t>Dashboard / App</a:t>
            </a:r>
          </a:p>
          <a:p>
            <a:r>
              <a:t>Results &amp; Business Impact</a:t>
            </a:r>
          </a:p>
          <a:p>
            <a:r>
              <a:t>Limitations &amp; Next Steps</a:t>
            </a:r>
          </a:p>
          <a:p>
            <a:r>
              <a:t>References &amp; Appendix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/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Component • Callback</a:t>
            </a:r>
          </a:p>
        </p:txBody>
      </p:sp>
      <p:pic>
        <p:nvPicPr>
          <p:cNvPr id="3" name="Picture 2" descr="Callb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80160"/>
            <a:ext cx="8412480" cy="3450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0389F-771B-DD43-A012-2F507FCE17C8}"/>
              </a:ext>
            </a:extLst>
          </p:cNvPr>
          <p:cNvSpPr txBox="1"/>
          <p:nvPr/>
        </p:nvSpPr>
        <p:spPr>
          <a:xfrm>
            <a:off x="839202" y="4982817"/>
            <a:ext cx="78475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defines </a:t>
            </a:r>
            <a:r>
              <a:rPr lang="en-US" b="1" dirty="0"/>
              <a:t>callbacks</a:t>
            </a:r>
            <a:r>
              <a:rPr lang="en-US" dirty="0"/>
              <a:t> in Dash to update charts interactively.</a:t>
            </a:r>
          </a:p>
          <a:p>
            <a:r>
              <a:rPr lang="en-US" dirty="0"/>
              <a:t>Connects dropdown selections (statistics type) and year input to output graphs.</a:t>
            </a:r>
          </a:p>
          <a:p>
            <a:r>
              <a:rPr lang="en-US" dirty="0"/>
              <a:t>Example: If user selects </a:t>
            </a:r>
            <a:r>
              <a:rPr lang="en-US" i="1" dirty="0"/>
              <a:t>Recession Statistics</a:t>
            </a:r>
            <a:r>
              <a:rPr lang="en-US" dirty="0"/>
              <a:t>, filters data only for recession periods.</a:t>
            </a:r>
          </a:p>
          <a:p>
            <a:r>
              <a:rPr lang="en-US" dirty="0"/>
              <a:t>If user selects </a:t>
            </a:r>
            <a:r>
              <a:rPr lang="en-US" i="1" dirty="0"/>
              <a:t>Yearly Statistics</a:t>
            </a:r>
            <a:r>
              <a:rPr lang="en-US" dirty="0"/>
              <a:t>, filters data for the chosen year.</a:t>
            </a:r>
          </a:p>
          <a:p>
            <a:r>
              <a:rPr lang="en-US" dirty="0"/>
              <a:t>Key insight: Enables </a:t>
            </a:r>
            <a:r>
              <a:rPr lang="en-US" b="1" dirty="0"/>
              <a:t>real-time interaction</a:t>
            </a:r>
            <a:r>
              <a:rPr lang="en-US" dirty="0"/>
              <a:t> with the dashboard for flexible analysis.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Component • Outputdiv</a:t>
            </a:r>
          </a:p>
        </p:txBody>
      </p:sp>
      <p:pic>
        <p:nvPicPr>
          <p:cNvPr id="3" name="Picture 2" descr="Outputdi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80160"/>
            <a:ext cx="8412480" cy="643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11A833-291A-B64E-8743-B4A35B908B57}"/>
              </a:ext>
            </a:extLst>
          </p:cNvPr>
          <p:cNvSpPr txBox="1"/>
          <p:nvPr/>
        </p:nvSpPr>
        <p:spPr>
          <a:xfrm>
            <a:off x="1046922" y="2504661"/>
            <a:ext cx="7787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Defines an </a:t>
            </a:r>
            <a:r>
              <a:rPr lang="en-US" b="1" dirty="0"/>
              <a:t>HTML division (</a:t>
            </a:r>
            <a:r>
              <a:rPr lang="en-US" b="1" dirty="0" err="1"/>
              <a:t>Div</a:t>
            </a:r>
            <a:r>
              <a:rPr lang="en-US" b="1" dirty="0"/>
              <a:t>)</a:t>
            </a:r>
            <a:r>
              <a:rPr lang="en-US" dirty="0"/>
              <a:t> in Dash for output display.</a:t>
            </a:r>
          </a:p>
          <a:p>
            <a:r>
              <a:rPr lang="en-US" dirty="0"/>
              <a:t>id='output-container' → placeholder where graphs and results will be rendered.</a:t>
            </a:r>
          </a:p>
          <a:p>
            <a:r>
              <a:rPr lang="en-US" dirty="0" err="1"/>
              <a:t>className</a:t>
            </a:r>
            <a:r>
              <a:rPr lang="en-US" dirty="0"/>
              <a:t>='chart-grid' with flex styling → ensures charts align neatly in layout.</a:t>
            </a:r>
          </a:p>
          <a:p>
            <a:r>
              <a:rPr lang="en-US" dirty="0"/>
              <a:t>Essential for dynamically showing results when users interact with the dashboard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 Component • RecessionReportGraphs</a:t>
            </a:r>
          </a:p>
        </p:txBody>
      </p:sp>
      <p:pic>
        <p:nvPicPr>
          <p:cNvPr id="3" name="Picture 2" descr="RecessionReportGrap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934916"/>
            <a:ext cx="8412480" cy="379945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3AA2-A229-B142-A355-E2E536F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Dashboard App Component (Recession Report Graphs)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D282D-9D44-9C4E-ABD0-D3D6E0C1D6E6}"/>
              </a:ext>
            </a:extLst>
          </p:cNvPr>
          <p:cNvSpPr txBox="1"/>
          <p:nvPr/>
        </p:nvSpPr>
        <p:spPr>
          <a:xfrm>
            <a:off x="854912" y="2358887"/>
            <a:ext cx="78318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generates </a:t>
            </a:r>
            <a:r>
              <a:rPr lang="en-US" b="1" dirty="0"/>
              <a:t>multiple graphs</a:t>
            </a:r>
            <a:r>
              <a:rPr lang="en-US" dirty="0"/>
              <a:t> focused on recession analysis.</a:t>
            </a:r>
          </a:p>
          <a:p>
            <a:r>
              <a:rPr lang="en-US" dirty="0"/>
              <a:t>Includes:</a:t>
            </a:r>
          </a:p>
          <a:p>
            <a:pPr lvl="1"/>
            <a:r>
              <a:rPr lang="en-US" dirty="0"/>
              <a:t>Average automobile sales during recession periods.</a:t>
            </a:r>
          </a:p>
          <a:p>
            <a:pPr lvl="1"/>
            <a:r>
              <a:rPr lang="en-US" dirty="0"/>
              <a:t>Sales by vehicle type during recessions.</a:t>
            </a:r>
          </a:p>
          <a:p>
            <a:pPr lvl="1"/>
            <a:r>
              <a:rPr lang="en-US" dirty="0"/>
              <a:t>Expenditure share and unemployment rate effects on sales.</a:t>
            </a:r>
          </a:p>
          <a:p>
            <a:r>
              <a:rPr lang="en-US" dirty="0"/>
              <a:t>Each graph is rendered inside a flexible layout (</a:t>
            </a:r>
            <a:r>
              <a:rPr lang="en-US" dirty="0" err="1"/>
              <a:t>Div</a:t>
            </a:r>
            <a:r>
              <a:rPr lang="en-US" dirty="0"/>
              <a:t>) for clear visualization.</a:t>
            </a:r>
          </a:p>
          <a:p>
            <a:r>
              <a:rPr lang="en-US" dirty="0"/>
              <a:t>Insight: Dashboard helps users explore </a:t>
            </a:r>
            <a:r>
              <a:rPr lang="en-US" b="1" dirty="0"/>
              <a:t>different economic factors affecting sales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02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Impact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Results • Recession Report Graphs</a:t>
            </a:r>
          </a:p>
        </p:txBody>
      </p:sp>
      <p:pic>
        <p:nvPicPr>
          <p:cNvPr id="3" name="Picture 2" descr="RecessionReportGrap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308629"/>
            <a:ext cx="8412480" cy="3515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E5FC80-8575-534D-8E01-D066FAA9CA98}"/>
              </a:ext>
            </a:extLst>
          </p:cNvPr>
          <p:cNvSpPr txBox="1"/>
          <p:nvPr/>
        </p:nvSpPr>
        <p:spPr>
          <a:xfrm>
            <a:off x="760917" y="4943061"/>
            <a:ext cx="80173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 generates interactive graphs summarizing </a:t>
            </a:r>
            <a:r>
              <a:rPr lang="en-US" b="1" dirty="0"/>
              <a:t>recession impacts</a:t>
            </a:r>
            <a:r>
              <a:rPr lang="en-US" dirty="0"/>
              <a:t>.</a:t>
            </a:r>
          </a:p>
          <a:p>
            <a:r>
              <a:rPr lang="en-US" dirty="0"/>
              <a:t>Results confirm:</a:t>
            </a:r>
          </a:p>
          <a:p>
            <a:pPr lvl="1"/>
            <a:r>
              <a:rPr lang="en-US" dirty="0"/>
              <a:t>Average sales decline significantly during recession periods.</a:t>
            </a:r>
          </a:p>
          <a:p>
            <a:pPr lvl="1"/>
            <a:r>
              <a:rPr lang="en-US" dirty="0"/>
              <a:t>Vehicle types are affected differently (economy vs. luxury).</a:t>
            </a:r>
          </a:p>
          <a:p>
            <a:pPr lvl="1"/>
            <a:r>
              <a:rPr lang="en-US" dirty="0"/>
              <a:t>Unemployment and advertising expenditure also influence sales trends.</a:t>
            </a:r>
          </a:p>
          <a:p>
            <a:r>
              <a:rPr lang="en-US" dirty="0"/>
              <a:t>Insight: Businesses can </a:t>
            </a:r>
            <a:r>
              <a:rPr lang="en-US" b="1" dirty="0"/>
              <a:t>anticipate downturn effects</a:t>
            </a:r>
            <a:r>
              <a:rPr lang="en-US" dirty="0"/>
              <a:t> and adjust strategy accordingly.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Improvement vs baseline (metric).</a:t>
            </a:r>
          </a:p>
          <a:p>
            <a:r>
              <a:t>Operational benefits (speed/cost/coverage).</a:t>
            </a:r>
          </a:p>
          <a:p>
            <a:r>
              <a:t>Clear recommendations.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Demos (Videos)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Demo Video • Decision Tree Presentation Gianluca </a:t>
            </a:r>
            <a:r>
              <a:rPr dirty="0" err="1"/>
              <a:t>Contegno.mov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▶ Play video: Decision Tree Presentation Gianluca </a:t>
            </a:r>
            <a:r>
              <a:rPr dirty="0" err="1"/>
              <a:t>Contegno.mov</a:t>
            </a:r>
            <a:br>
              <a:rPr dirty="0"/>
            </a:br>
            <a:r>
              <a:rPr dirty="0"/>
              <a:t>(Place this PPTX in the same folder as the video to enable the link.)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8383" y="4320209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>
                <a:hlinkClick r:id="rId3"/>
              </a:rPr>
              <a:t>Open Decision Tree Presentation Gianluca Contegno.mov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Video • KNN Contegno .mov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▶ Play video: KNN </a:t>
            </a:r>
            <a:r>
              <a:rPr dirty="0" err="1"/>
              <a:t>Contegno</a:t>
            </a:r>
            <a:r>
              <a:rPr dirty="0"/>
              <a:t> .</a:t>
            </a:r>
            <a:r>
              <a:rPr dirty="0" err="1"/>
              <a:t>mov</a:t>
            </a:r>
            <a:br>
              <a:rPr dirty="0"/>
            </a:br>
            <a:r>
              <a:rPr dirty="0"/>
              <a:t>(Place this PPTX in the same folder as the video to enable the link.)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710609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>
                <a:hlinkClick r:id="rId3"/>
              </a:rPr>
              <a:t>Open KNN Contegno .mov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coverage/bias/noise.</a:t>
            </a:r>
          </a:p>
          <a:p>
            <a:r>
              <a:t>Model drift or generalization limits.</a:t>
            </a:r>
          </a:p>
          <a:p>
            <a:r>
              <a:t>Latency/compute constraints.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Collect richer features and more recent data.</a:t>
            </a:r>
          </a:p>
          <a:p>
            <a:r>
              <a:t>Improve calibration/monitoring and retraining schedule.</a:t>
            </a:r>
          </a:p>
          <a:p>
            <a:r>
              <a:t>A/B test via incremental rollout.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&amp; Appendix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Jupyter notebooks and datasets (see appendix).</a:t>
            </a:r>
          </a:p>
          <a:p>
            <a:r>
              <a:t>Library documentation (e.g., scikit-learn, pandas, matplotlib).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Appendix • VisualizationFinal-P1-GianlucaContegno (1)</a:t>
            </a:r>
          </a:p>
        </p:txBody>
      </p:sp>
      <p:pic>
        <p:nvPicPr>
          <p:cNvPr id="3" name="Picture 2" descr="VisualizationFinal-P1-GianlucaContegno_1_c5_o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417638"/>
            <a:ext cx="8412480" cy="521948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0FC990-67A8-4F41-AD35-2E132715C3FE}"/>
              </a:ext>
            </a:extLst>
          </p:cNvPr>
          <p:cNvSpPr txBox="1"/>
          <p:nvPr/>
        </p:nvSpPr>
        <p:spPr>
          <a:xfrm>
            <a:off x="808383" y="1378226"/>
            <a:ext cx="801546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– Appendix (Average Automobile Sales per Year)</a:t>
            </a:r>
            <a:endParaRPr lang="en-US" sz="2400" dirty="0"/>
          </a:p>
          <a:p>
            <a:r>
              <a:rPr lang="en-US" sz="2400" dirty="0"/>
              <a:t>Line chart of yearly average automobile sales from 1980–2023.</a:t>
            </a:r>
          </a:p>
          <a:p>
            <a:r>
              <a:rPr lang="en-US" sz="2400" dirty="0"/>
              <a:t>Confirms long-term fluctuations tied to </a:t>
            </a:r>
            <a:r>
              <a:rPr lang="en-US" sz="2400" b="1" dirty="0"/>
              <a:t>economic cycles</a:t>
            </a:r>
            <a:r>
              <a:rPr lang="en-US" sz="2400" dirty="0"/>
              <a:t>.</a:t>
            </a:r>
          </a:p>
          <a:p>
            <a:r>
              <a:rPr lang="en-US" sz="2400" dirty="0"/>
              <a:t>Supporting visualization for EDA findings.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071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Appendix • VisualizationFinal-P1-GianlucaContegno (1)</a:t>
            </a:r>
          </a:p>
        </p:txBody>
      </p:sp>
      <p:pic>
        <p:nvPicPr>
          <p:cNvPr id="3" name="Picture 2" descr="VisualizationFinal-P1-GianlucaContegno_1_c6_o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501422"/>
            <a:ext cx="8412480" cy="520417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D7A4-ECA3-144A-9AA5-8C37F575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293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(Appendix)</a:t>
            </a:r>
            <a:r>
              <a:rPr lang="en-US" dirty="0"/>
              <a:t> showing the </a:t>
            </a:r>
            <a:r>
              <a:rPr lang="en-US" b="1" dirty="0"/>
              <a:t>Automobile Sales during Recession</a:t>
            </a:r>
            <a:r>
              <a:rPr lang="en-US" dirty="0"/>
              <a:t> with recession years annotated.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7D7414-C86B-8642-A456-00333A578388}"/>
              </a:ext>
            </a:extLst>
          </p:cNvPr>
          <p:cNvSpPr txBox="1"/>
          <p:nvPr/>
        </p:nvSpPr>
        <p:spPr>
          <a:xfrm>
            <a:off x="1351723" y="3087757"/>
            <a:ext cx="653204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Line chart of auto sales with recession periods labeled.</a:t>
            </a:r>
          </a:p>
          <a:p>
            <a:r>
              <a:rPr lang="en-US" sz="2000" dirty="0"/>
              <a:t>Sales dips clearly visible in </a:t>
            </a:r>
            <a:r>
              <a:rPr lang="en-US" sz="2000" b="1" dirty="0"/>
              <a:t>1981–82</a:t>
            </a:r>
            <a:r>
              <a:rPr lang="en-US" sz="2000" dirty="0"/>
              <a:t> and </a:t>
            </a:r>
            <a:r>
              <a:rPr lang="en-US" sz="2000" b="1" dirty="0"/>
              <a:t>2007–09</a:t>
            </a:r>
            <a:r>
              <a:rPr lang="en-US" sz="2000" dirty="0"/>
              <a:t> recessions.</a:t>
            </a:r>
          </a:p>
          <a:p>
            <a:r>
              <a:rPr lang="en-US" sz="2000" dirty="0"/>
              <a:t>Reinforces main analysis: </a:t>
            </a:r>
            <a:r>
              <a:rPr lang="en-US" sz="2000" b="1" dirty="0"/>
              <a:t>economic downturns reduce sales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Core question and target variable.</a:t>
            </a:r>
          </a:p>
          <a:p>
            <a:r>
              <a:t>Task type (classification/regression) and expected outcome.</a:t>
            </a:r>
          </a:p>
          <a:p>
            <a:r>
              <a:t>Stakeholder value.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Appendix • VisualizationFinal-P1-GianlucaContegno (1)</a:t>
            </a:r>
          </a:p>
        </p:txBody>
      </p:sp>
      <p:pic>
        <p:nvPicPr>
          <p:cNvPr id="3" name="Picture 2" descr="VisualizationFinal-P1-GianlucaContegno_1_c7_o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27" y="1535288"/>
            <a:ext cx="8412480" cy="512515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B03D0D-E16A-A647-972D-3AB8367F4F89}"/>
              </a:ext>
            </a:extLst>
          </p:cNvPr>
          <p:cNvSpPr txBox="1"/>
          <p:nvPr/>
        </p:nvSpPr>
        <p:spPr>
          <a:xfrm>
            <a:off x="145774" y="2027583"/>
            <a:ext cx="87375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– Appendix (Normalized Sales by Vehicle Type During Recession)</a:t>
            </a:r>
            <a:endParaRPr lang="en-US" dirty="0"/>
          </a:p>
          <a:p>
            <a:r>
              <a:rPr lang="en-US" dirty="0"/>
              <a:t>Sales normalized by vehicle type to compare trends fairly.</a:t>
            </a:r>
          </a:p>
          <a:p>
            <a:r>
              <a:rPr lang="en-US" dirty="0"/>
              <a:t>Vertical dashed lines mark </a:t>
            </a:r>
            <a:r>
              <a:rPr lang="en-US" b="1" dirty="0"/>
              <a:t>recession years</a:t>
            </a:r>
            <a:r>
              <a:rPr lang="en-US" dirty="0"/>
              <a:t>.</a:t>
            </a:r>
          </a:p>
          <a:p>
            <a:r>
              <a:rPr lang="en-US" dirty="0"/>
              <a:t>Insight: Some vehicle types (e.g., executive cars) stayed above average, while others dipped</a:t>
            </a:r>
          </a:p>
          <a:p>
            <a:r>
              <a:rPr lang="en-US" dirty="0"/>
              <a:t> more sharply.</a:t>
            </a:r>
          </a:p>
          <a:p>
            <a:r>
              <a:rPr lang="en-US" dirty="0"/>
              <a:t>Supports main finding: </a:t>
            </a:r>
            <a:r>
              <a:rPr lang="en-US" b="1" dirty="0"/>
              <a:t>recessions affect categories differently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838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Appendix • VisualizationFinal-P1-GianlucaContegno (1)</a:t>
            </a:r>
          </a:p>
        </p:txBody>
      </p:sp>
      <p:pic>
        <p:nvPicPr>
          <p:cNvPr id="3" name="Picture 2" descr="VisualizationFinal-P1-GianlucaContegno_1_c8_o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71" y="1417638"/>
            <a:ext cx="8412480" cy="544036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A2A2A-4AD0-DD47-B8FE-DE7AE54432D4}"/>
              </a:ext>
            </a:extLst>
          </p:cNvPr>
          <p:cNvSpPr txBox="1"/>
          <p:nvPr/>
        </p:nvSpPr>
        <p:spPr>
          <a:xfrm>
            <a:off x="1192696" y="1934817"/>
            <a:ext cx="724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– Appendix (Average Sales: Recession vs Non-Recession)</a:t>
            </a:r>
            <a:endParaRPr lang="en-US" dirty="0"/>
          </a:p>
          <a:p>
            <a:r>
              <a:rPr lang="en-US" dirty="0"/>
              <a:t>Bar plot comparing average automobile sales in recession vs non-recession.</a:t>
            </a:r>
          </a:p>
          <a:p>
            <a:r>
              <a:rPr lang="en-US" dirty="0"/>
              <a:t>Sales </a:t>
            </a:r>
            <a:r>
              <a:rPr lang="en-US" b="1" dirty="0"/>
              <a:t>drop sharply</a:t>
            </a:r>
            <a:r>
              <a:rPr lang="en-US" dirty="0"/>
              <a:t> in recession years.</a:t>
            </a:r>
          </a:p>
          <a:p>
            <a:r>
              <a:rPr lang="en-US" dirty="0"/>
              <a:t>Supports main finding: downturns directly reduce demand.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55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Appendix • VisualizationFinal-P1-GianlucaContegno (1)</a:t>
            </a:r>
          </a:p>
        </p:txBody>
      </p:sp>
      <p:pic>
        <p:nvPicPr>
          <p:cNvPr id="3" name="Picture 2" descr="VisualizationFinal-P1-GianlucaContegno_1_c9_o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607538"/>
            <a:ext cx="8412480" cy="5038947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BC965-7ADE-E94F-94DD-AC893880D3E1}"/>
              </a:ext>
            </a:extLst>
          </p:cNvPr>
          <p:cNvSpPr txBox="1"/>
          <p:nvPr/>
        </p:nvSpPr>
        <p:spPr>
          <a:xfrm>
            <a:off x="106018" y="2597427"/>
            <a:ext cx="92684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Appendix (Vehicle-Wise Sales in Recession vs Non-Recession)</a:t>
            </a:r>
            <a:endParaRPr lang="en-US" dirty="0"/>
          </a:p>
          <a:p>
            <a:r>
              <a:rPr lang="en-US" dirty="0"/>
              <a:t>Bar plot breaks down sales by vehicle type across economic periods.</a:t>
            </a:r>
          </a:p>
          <a:p>
            <a:r>
              <a:rPr lang="en-US" dirty="0"/>
              <a:t>All vehicle types fall in recessions, but some categories (e.g., sports/luxury cars) fall more steeply.</a:t>
            </a:r>
          </a:p>
          <a:p>
            <a:r>
              <a:rPr lang="en-US" dirty="0"/>
              <a:t>Reinforces insight: </a:t>
            </a:r>
            <a:r>
              <a:rPr lang="en-US" b="1" dirty="0"/>
              <a:t>market segments respond differently</a:t>
            </a:r>
            <a:r>
              <a:rPr lang="en-US" dirty="0"/>
              <a:t> to downturns.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9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Appendix • VisualizationFinal-P1-GianlucaContegno (1)</a:t>
            </a:r>
          </a:p>
        </p:txBody>
      </p:sp>
      <p:pic>
        <p:nvPicPr>
          <p:cNvPr id="3" name="Picture 2" descr="VisualizationFinal-P1-GianlucaContegno_1_c10_o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630115"/>
            <a:ext cx="8412480" cy="417440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6C70A9-0221-F249-B0CC-A6314469A695}"/>
              </a:ext>
            </a:extLst>
          </p:cNvPr>
          <p:cNvSpPr txBox="1"/>
          <p:nvPr/>
        </p:nvSpPr>
        <p:spPr>
          <a:xfrm>
            <a:off x="622852" y="1099930"/>
            <a:ext cx="74955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Appendix (GDP Variation in Recession vs Non-Recession)</a:t>
            </a:r>
            <a:endParaRPr lang="en-US" dirty="0"/>
          </a:p>
          <a:p>
            <a:r>
              <a:rPr lang="en-US" dirty="0"/>
              <a:t>Left chart: GDP patterns during recessions → more unstable and lower values.</a:t>
            </a:r>
          </a:p>
          <a:p>
            <a:r>
              <a:rPr lang="en-US" dirty="0"/>
              <a:t>Right chart: GDP in non-recession years → steadier and higher.</a:t>
            </a:r>
          </a:p>
          <a:p>
            <a:r>
              <a:rPr lang="en-US" dirty="0"/>
              <a:t>Confirms GDP is a </a:t>
            </a:r>
            <a:r>
              <a:rPr lang="en-US" b="1" dirty="0"/>
              <a:t>key external driver</a:t>
            </a:r>
            <a:r>
              <a:rPr lang="en-US" dirty="0"/>
              <a:t> of automobile sales.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07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&amp; 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 metric and baseline comparison.</a:t>
            </a:r>
          </a:p>
          <a:p>
            <a:r>
              <a:t>Secondary objectives: interpretability, latency, fairness.</a:t>
            </a:r>
          </a:p>
          <a:p>
            <a:r>
              <a:t>Numeric targets where possible.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&amp;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sources/timeframe/geography.</a:t>
            </a:r>
          </a:p>
          <a:p>
            <a:r>
              <a:t>Constraints and out-of-scope items.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EDA Output • VisualizationFinal-P1-GianlucaContegno 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312" y="1326459"/>
            <a:ext cx="4724370" cy="32316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br>
              <a:rPr dirty="0"/>
            </a:br>
            <a:r>
              <a:rPr sz="1000" dirty="0" err="1">
                <a:latin typeface="Courier New"/>
              </a:rPr>
              <a:t>df_line</a:t>
            </a:r>
            <a:r>
              <a:rPr sz="1000" dirty="0">
                <a:latin typeface="Courier New"/>
              </a:rPr>
              <a:t> = </a:t>
            </a:r>
            <a:r>
              <a:rPr sz="1000" dirty="0" err="1">
                <a:latin typeface="Courier New"/>
              </a:rPr>
              <a:t>df.groupby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df</a:t>
            </a:r>
            <a:r>
              <a:rPr sz="1000" dirty="0">
                <a:latin typeface="Courier New"/>
              </a:rPr>
              <a:t>['Year'])['</a:t>
            </a:r>
            <a:r>
              <a:rPr sz="1000" dirty="0" err="1">
                <a:latin typeface="Courier New"/>
              </a:rPr>
              <a:t>Automobile_Sales</a:t>
            </a:r>
            <a:r>
              <a:rPr sz="1000" dirty="0">
                <a:latin typeface="Courier New"/>
              </a:rPr>
              <a:t>'].mean()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sz="1000" dirty="0" err="1">
                <a:latin typeface="Courier New"/>
              </a:rPr>
              <a:t>plt.figure</a:t>
            </a:r>
            <a:r>
              <a:rPr sz="1000" dirty="0">
                <a:latin typeface="Courier New"/>
              </a:rPr>
              <a:t>(</a:t>
            </a:r>
            <a:r>
              <a:rPr sz="1000" dirty="0" err="1">
                <a:latin typeface="Courier New"/>
              </a:rPr>
              <a:t>figsize</a:t>
            </a:r>
            <a:r>
              <a:rPr sz="1000" dirty="0">
                <a:latin typeface="Courier New"/>
              </a:rPr>
              <a:t>=(10, 6))</a:t>
            </a:r>
            <a:br>
              <a:rPr dirty="0"/>
            </a:br>
            <a:r>
              <a:rPr sz="1000" dirty="0" err="1">
                <a:latin typeface="Courier New"/>
              </a:rPr>
              <a:t>df_line.plot</a:t>
            </a:r>
            <a:r>
              <a:rPr sz="1000" dirty="0">
                <a:latin typeface="Courier New"/>
              </a:rPr>
              <a:t>(kind='line')</a:t>
            </a:r>
            <a:br>
              <a:rPr dirty="0"/>
            </a:br>
            <a:r>
              <a:rPr sz="1000" dirty="0" err="1">
                <a:latin typeface="Courier New"/>
              </a:rPr>
              <a:t>plt.xlabel</a:t>
            </a:r>
            <a:r>
              <a:rPr sz="1000" dirty="0">
                <a:latin typeface="Courier New"/>
              </a:rPr>
              <a:t>('Year')</a:t>
            </a:r>
            <a:br>
              <a:rPr dirty="0"/>
            </a:br>
            <a:r>
              <a:rPr sz="1000" dirty="0" err="1">
                <a:latin typeface="Courier New"/>
              </a:rPr>
              <a:t>plt.ylabel</a:t>
            </a:r>
            <a:r>
              <a:rPr sz="1000" dirty="0">
                <a:latin typeface="Courier New"/>
              </a:rPr>
              <a:t>('Average Automobile Sales')</a:t>
            </a:r>
            <a:br>
              <a:rPr dirty="0"/>
            </a:br>
            <a:r>
              <a:rPr sz="1000" dirty="0" err="1">
                <a:latin typeface="Courier New"/>
              </a:rPr>
              <a:t>plt.title</a:t>
            </a:r>
            <a:r>
              <a:rPr sz="1000" dirty="0">
                <a:latin typeface="Courier New"/>
              </a:rPr>
              <a:t>('Average Automobile Sales per Year')</a:t>
            </a:r>
            <a:br>
              <a:rPr dirty="0"/>
            </a:br>
            <a:r>
              <a:rPr sz="1000" dirty="0" err="1">
                <a:latin typeface="Courier New"/>
              </a:rPr>
              <a:t>plt.grid</a:t>
            </a:r>
            <a:r>
              <a:rPr sz="1000" dirty="0">
                <a:latin typeface="Courier New"/>
              </a:rPr>
              <a:t>(True)</a:t>
            </a:r>
            <a:br>
              <a:rPr dirty="0"/>
            </a:br>
            <a:r>
              <a:rPr sz="1000" dirty="0" err="1">
                <a:latin typeface="Courier New"/>
              </a:rPr>
              <a:t>plt.savefig</a:t>
            </a:r>
            <a:r>
              <a:rPr sz="1000" dirty="0">
                <a:latin typeface="Courier New"/>
              </a:rPr>
              <a:t>('</a:t>
            </a:r>
            <a:r>
              <a:rPr sz="1000" dirty="0" err="1">
                <a:latin typeface="Courier New"/>
              </a:rPr>
              <a:t>lineplot_auto_sales_yearly.png</a:t>
            </a:r>
            <a:r>
              <a:rPr sz="1000" dirty="0">
                <a:latin typeface="Courier New"/>
              </a:rPr>
              <a:t>')  </a:t>
            </a:r>
            <a:br>
              <a:rPr dirty="0"/>
            </a:br>
            <a:r>
              <a:rPr sz="1000" dirty="0" err="1">
                <a:latin typeface="Courier New"/>
              </a:rPr>
              <a:t>plt.show</a:t>
            </a:r>
            <a:r>
              <a:rPr sz="1000" dirty="0">
                <a:latin typeface="Courier New"/>
              </a:rPr>
              <a:t>()</a:t>
            </a:r>
            <a:endParaRPr lang="en-US" sz="1000" dirty="0">
              <a:latin typeface="Courier New"/>
            </a:endParaRPr>
          </a:p>
          <a:p>
            <a:endParaRPr lang="en-US" sz="1000" dirty="0">
              <a:latin typeface="Courier New"/>
            </a:endParaRP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Code groups automobile sales by </a:t>
            </a:r>
            <a:r>
              <a:rPr lang="en-US" sz="1000" b="1" dirty="0"/>
              <a:t>year</a:t>
            </a:r>
            <a:r>
              <a:rPr lang="en-US" sz="1000" dirty="0"/>
              <a:t> and calculates averages.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Line plot shows </a:t>
            </a:r>
            <a:r>
              <a:rPr lang="en-US" sz="1000" b="1" dirty="0"/>
              <a:t>long-term trends</a:t>
            </a:r>
            <a:r>
              <a:rPr lang="en-US" sz="1000" dirty="0"/>
              <a:t> in sales from 1980–2023.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Peaks and dips reflect </a:t>
            </a:r>
            <a:r>
              <a:rPr lang="en-US" sz="1000" b="1" dirty="0"/>
              <a:t>economic cycles</a:t>
            </a:r>
            <a:r>
              <a:rPr lang="en-US" sz="1000" dirty="0"/>
              <a:t> (growth vs. slowdown).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Confirms dataset is useful for studying the </a:t>
            </a:r>
            <a:r>
              <a:rPr lang="en-US" sz="1000" b="1" dirty="0"/>
              <a:t>impact of recessions</a:t>
            </a:r>
            <a:r>
              <a:rPr lang="en-US" sz="1000" dirty="0"/>
              <a:t> on sales.</a:t>
            </a:r>
            <a:endParaRPr sz="1000" dirty="0">
              <a:latin typeface="Courier New"/>
            </a:endParaRPr>
          </a:p>
        </p:txBody>
      </p:sp>
      <p:pic>
        <p:nvPicPr>
          <p:cNvPr id="4" name="Picture 3" descr="VisualizationFinal-P1-GianlucaContegno_1_c5_o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86382"/>
            <a:ext cx="3862425" cy="24595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1433</Words>
  <Application>Microsoft Macintosh PowerPoint</Application>
  <PresentationFormat>On-screen Show (4:3)</PresentationFormat>
  <Paragraphs>236</Paragraphs>
  <Slides>57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Courier New</vt:lpstr>
      <vt:lpstr>Office Theme</vt:lpstr>
      <vt:lpstr>Applied Data Science Capstone Presentation</vt:lpstr>
      <vt:lpstr>Agenda</vt:lpstr>
      <vt:lpstr>Agenda</vt:lpstr>
      <vt:lpstr>Project Overview</vt:lpstr>
      <vt:lpstr>Problem Statement</vt:lpstr>
      <vt:lpstr>Objectives &amp; Success Criteria</vt:lpstr>
      <vt:lpstr>Scope &amp; Assumptions</vt:lpstr>
      <vt:lpstr>Exploratory Data Analysis (EDA)</vt:lpstr>
      <vt:lpstr>EDA Output • VisualizationFinal-P1-GianlucaContegno (1)</vt:lpstr>
      <vt:lpstr>EDA Output • VisualizationFinal-P1-GianlucaContegno (1)</vt:lpstr>
      <vt:lpstr>EDA Output • VisualizationFinal-P1-GianlucaContegno (1)</vt:lpstr>
      <vt:lpstr>PowerPoint Presentation</vt:lpstr>
      <vt:lpstr>EDA Output • MachineLearningFinal-GianlucaContegno</vt:lpstr>
      <vt:lpstr>EDA Output • MachineLearningFinal-GianlucaContegno</vt:lpstr>
      <vt:lpstr>PowerPoint Presentation</vt:lpstr>
      <vt:lpstr>EDA Output • MachineLearningFinal-GianlucaContegno</vt:lpstr>
      <vt:lpstr>SQL Exploration Results</vt:lpstr>
      <vt:lpstr>Schema &amp; Queries</vt:lpstr>
      <vt:lpstr>Key SQL Findings</vt:lpstr>
      <vt:lpstr>Modeling &amp; Evaluation</vt:lpstr>
      <vt:lpstr>Model Development • VisualizationFinal-P1-GianlucaContegno (1)</vt:lpstr>
      <vt:lpstr>Model Development • VisualizationFinal-P1-GianlucaContegno (1)</vt:lpstr>
      <vt:lpstr>Model Development • VisualizationFinal-P1-GianlucaContegno (1)</vt:lpstr>
      <vt:lpstr>Code splits GDP data into recession and non-recession subsets. Left chart: GDP trends during recession years. Right chart: GDP trends during non-recession years. Insight: GDP shows more instability and lower values in recessions. Confirms macroeconomic health is closely tied to automobile sales. </vt:lpstr>
      <vt:lpstr>Model Development • MachineLearningFinal-GianlucaContegno</vt:lpstr>
      <vt:lpstr>Logistic Regression model used to predict “Will it rain today?” Classification report provides precision, recall, and F1-score for evaluation. Confusion matrix shows correct and incorrect classifications: 1070 = correctly predicted “No Rain” 182 = correctly predicted “Rain” 84 and 176 = misclassifications Insight: Model performs well overall, but less accurate on predicting rain (minority class). Demonstrates strengths and limitations of Logistic Regression in weather prediction. </vt:lpstr>
      <vt:lpstr>Evaluation Metrics • VisualizationFinal-P1-GianlucaContegno (1)</vt:lpstr>
      <vt:lpstr>Code creates a bubble scatter plot, with bubble size based on seasonality weight. X-axis = months, Y-axis = automobile sales. Larger bubbles represent stronger seasonal effects. Insight: Sales peak around certain months (e.g., spring/early summer, holidays). Confirms seasonality is an important predictor of demand. </vt:lpstr>
      <vt:lpstr>Evaluation Metrics • VisualizationFinal-P1-GianlucaContegno (1)</vt:lpstr>
      <vt:lpstr>Dashboard / App</vt:lpstr>
      <vt:lpstr>App Component • Callback</vt:lpstr>
      <vt:lpstr>App Component • Outputdiv</vt:lpstr>
      <vt:lpstr>App Component • RecessionReportGraphs</vt:lpstr>
      <vt:lpstr>Dashboard App Component (Recession Report Graphs)</vt:lpstr>
      <vt:lpstr>Results &amp; Impact</vt:lpstr>
      <vt:lpstr>Key Results • Recession Report Graphs</vt:lpstr>
      <vt:lpstr>Business Value</vt:lpstr>
      <vt:lpstr>Model Demos (Videos)</vt:lpstr>
      <vt:lpstr>Demo Video • Decision Tree Presentation Gianluca Contegno.mov</vt:lpstr>
      <vt:lpstr>Demo Video • KNN Contegno .mov</vt:lpstr>
      <vt:lpstr>Limitations &amp; Next Steps</vt:lpstr>
      <vt:lpstr>Limitations</vt:lpstr>
      <vt:lpstr>Next Steps</vt:lpstr>
      <vt:lpstr>References &amp; Appendix</vt:lpstr>
      <vt:lpstr>References</vt:lpstr>
      <vt:lpstr>Appendix • VisualizationFinal-P1-GianlucaContegno (1)</vt:lpstr>
      <vt:lpstr>PowerPoint Presentation</vt:lpstr>
      <vt:lpstr>Appendix • VisualizationFinal-P1-GianlucaContegno (1)</vt:lpstr>
      <vt:lpstr>(Appendix) showing the Automobile Sales during Recession with recession years annotated.</vt:lpstr>
      <vt:lpstr>Appendix • VisualizationFinal-P1-GianlucaContegno (1)</vt:lpstr>
      <vt:lpstr>PowerPoint Presentation</vt:lpstr>
      <vt:lpstr>Appendix • VisualizationFinal-P1-GianlucaContegno (1)</vt:lpstr>
      <vt:lpstr>PowerPoint Presentation</vt:lpstr>
      <vt:lpstr>Appendix • VisualizationFinal-P1-GianlucaContegno (1)</vt:lpstr>
      <vt:lpstr>PowerPoint Presentation</vt:lpstr>
      <vt:lpstr>Appendix • VisualizationFinal-P1-GianlucaContegno (1)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Presentation</dc:title>
  <dc:subject/>
  <dc:creator/>
  <cp:keywords/>
  <dc:description>generated using python-pptx</dc:description>
  <cp:lastModifiedBy>Gianluca Contegno</cp:lastModifiedBy>
  <cp:revision>6</cp:revision>
  <dcterms:created xsi:type="dcterms:W3CDTF">2013-01-27T09:14:16Z</dcterms:created>
  <dcterms:modified xsi:type="dcterms:W3CDTF">2025-08-19T18:25:24Z</dcterms:modified>
  <cp:category/>
</cp:coreProperties>
</file>