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Helvetica Neue" panose="020B0604020202020204" charset="0"/>
      <p:regular r:id="rId24"/>
      <p:bold r:id="rId25"/>
      <p:italic r:id="rId26"/>
      <p:boldItalic r:id="rId27"/>
    </p:embeddedFont>
    <p:embeddedFont>
      <p:font typeface="Proxima Nova"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Intro</a:t>
            </a:r>
            <a:endParaRPr/>
          </a:p>
          <a:p>
            <a:pPr marL="457200" lvl="0" indent="-317500" algn="l" rtl="0">
              <a:spcBef>
                <a:spcPts val="0"/>
              </a:spcBef>
              <a:spcAft>
                <a:spcPts val="0"/>
              </a:spcAft>
              <a:buSzPts val="1400"/>
              <a:buChar char="-"/>
            </a:pPr>
            <a:r>
              <a:rPr lang="en-US"/>
              <a:t>Kenton Prescott</a:t>
            </a:r>
            <a:endParaRPr/>
          </a:p>
          <a:p>
            <a:pPr marL="457200" lvl="0" indent="-317500" algn="l" rtl="0">
              <a:spcBef>
                <a:spcPts val="0"/>
              </a:spcBef>
              <a:spcAft>
                <a:spcPts val="0"/>
              </a:spcAft>
              <a:buSzPts val="1400"/>
              <a:buChar char="-"/>
            </a:pPr>
            <a:r>
              <a:rPr lang="en-US"/>
              <a:t>5th Year Aerospace Engineering</a:t>
            </a:r>
            <a:endParaRPr/>
          </a:p>
          <a:p>
            <a:pPr marL="457200" lvl="0" indent="-317500" algn="l" rtl="0">
              <a:spcBef>
                <a:spcPts val="0"/>
              </a:spcBef>
              <a:spcAft>
                <a:spcPts val="0"/>
              </a:spcAft>
              <a:buSzPts val="1400"/>
              <a:buChar char="-"/>
            </a:pPr>
            <a:r>
              <a:rPr lang="en-US"/>
              <a:t>With a deep interest in software</a:t>
            </a:r>
            <a:endParaRPr/>
          </a:p>
          <a:p>
            <a:pPr marL="0" lvl="0" indent="0" algn="l" rtl="0">
              <a:spcBef>
                <a:spcPts val="0"/>
              </a:spcBef>
              <a:spcAft>
                <a:spcPts val="0"/>
              </a:spcAft>
              <a:buNone/>
            </a:pPr>
            <a:endParaRPr/>
          </a:p>
          <a:p>
            <a:pPr marL="0" lvl="0" indent="0" algn="l" rtl="0">
              <a:spcBef>
                <a:spcPts val="0"/>
              </a:spcBef>
              <a:spcAft>
                <a:spcPts val="0"/>
              </a:spcAft>
              <a:buNone/>
            </a:pPr>
            <a:r>
              <a:rPr lang="en-US"/>
              <a:t>Here to talk on Stablecoins and Makerdao</a:t>
            </a:r>
            <a:endParaRPr/>
          </a:p>
        </p:txBody>
      </p:sp>
      <p:sp>
        <p:nvSpPr>
          <p:cNvPr id="67" name="Google Shape;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37b7344cd_0_4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g437b7344cd_0_47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57200" marR="0" lvl="0" indent="0" algn="l" rtl="0">
              <a:lnSpc>
                <a:spcPct val="115000"/>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37b7344cd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g437b7344cd_0_48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57200" marR="0" lvl="0" indent="0" algn="l" rtl="0">
              <a:lnSpc>
                <a:spcPct val="115000"/>
              </a:lnSpc>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38273bcb3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438273bcb3_0_35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a:t>Explain each colored chart</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37b7344cd_0_4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g437b7344cd_0_4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100" b="0" i="0" u="none" strike="noStrike" cap="none">
                <a:latin typeface="Arial"/>
                <a:ea typeface="Arial"/>
                <a:cs typeface="Arial"/>
                <a:sym typeface="Arial"/>
              </a:rPr>
              <a:t>Let’s take a quick look at the various forms of stable coin systems that are either planned or are in existence today:</a:t>
            </a:r>
            <a:endParaRPr sz="1100" b="0" i="0" u="none" strike="noStrike" cap="none">
              <a:latin typeface="Arial"/>
              <a:ea typeface="Arial"/>
              <a:cs typeface="Arial"/>
              <a:sym typeface="Arial"/>
            </a:endParaRPr>
          </a:p>
          <a:p>
            <a:pPr marL="0" marR="0" lvl="0" indent="0" algn="l" rtl="0">
              <a:lnSpc>
                <a:spcPct val="115000"/>
              </a:lnSpc>
              <a:spcBef>
                <a:spcPts val="0"/>
              </a:spcBef>
              <a:spcAft>
                <a:spcPts val="0"/>
              </a:spcAft>
              <a:buNone/>
            </a:pPr>
            <a:endParaRPr sz="1100"/>
          </a:p>
          <a:p>
            <a:pPr marL="1371600" marR="0" lvl="2" indent="-298450" algn="l" rtl="0">
              <a:lnSpc>
                <a:spcPct val="115000"/>
              </a:lnSpc>
              <a:spcBef>
                <a:spcPts val="0"/>
              </a:spcBef>
              <a:spcAft>
                <a:spcPts val="0"/>
              </a:spcAft>
              <a:buClr>
                <a:srgbClr val="000000"/>
              </a:buClr>
              <a:buSzPts val="1100"/>
              <a:buFont typeface="Arial"/>
              <a:buChar char="■"/>
            </a:pPr>
            <a:r>
              <a:rPr lang="en-US" sz="1100" b="1" i="0" u="none" strike="noStrike" cap="none">
                <a:latin typeface="Arial"/>
                <a:ea typeface="Arial"/>
                <a:cs typeface="Arial"/>
                <a:sym typeface="Arial"/>
              </a:rPr>
              <a:t>Centralized: </a:t>
            </a:r>
            <a:endParaRPr/>
          </a:p>
          <a:p>
            <a:pPr marL="1371600" marR="0" lvl="2" indent="-298450" algn="l" rtl="0">
              <a:lnSpc>
                <a:spcPct val="115000"/>
              </a:lnSpc>
              <a:spcBef>
                <a:spcPts val="0"/>
              </a:spcBef>
              <a:spcAft>
                <a:spcPts val="0"/>
              </a:spcAft>
              <a:buClr>
                <a:srgbClr val="000000"/>
              </a:buClr>
              <a:buSzPts val="1100"/>
              <a:buFont typeface="Arial"/>
              <a:buChar char="■"/>
            </a:pPr>
            <a:r>
              <a:rPr lang="en-US" sz="1100" b="0" i="0" u="none" strike="noStrike" cap="none">
                <a:latin typeface="Arial"/>
                <a:ea typeface="Arial"/>
                <a:cs typeface="Arial"/>
                <a:sym typeface="Arial"/>
              </a:rPr>
              <a:t>I</a:t>
            </a:r>
            <a:r>
              <a:rPr lang="en-US" sz="1100" b="0" i="0" u="sng" strike="noStrike" cap="none">
                <a:latin typeface="Arial"/>
                <a:ea typeface="Arial"/>
                <a:cs typeface="Arial"/>
                <a:sym typeface="Arial"/>
              </a:rPr>
              <a:t>OU Model:</a:t>
            </a:r>
            <a:r>
              <a:rPr lang="en-US" sz="1100" b="0" i="0" u="none" strike="noStrike" cap="none">
                <a:latin typeface="Arial"/>
                <a:ea typeface="Arial"/>
                <a:cs typeface="Arial"/>
                <a:sym typeface="Arial"/>
              </a:rPr>
              <a:t> (a token which is based on the principle of “when you give me fiat, then i give you a token which signifies that I owe you the redeemable value of that token”) Holders of the token need to trust a traditional, centralized organization or a legal agreement. </a:t>
            </a:r>
            <a:endParaRPr/>
          </a:p>
          <a:p>
            <a:pPr marL="1371600" marR="0" lvl="2" indent="-298450" algn="l" rtl="0">
              <a:lnSpc>
                <a:spcPct val="115000"/>
              </a:lnSpc>
              <a:spcBef>
                <a:spcPts val="0"/>
              </a:spcBef>
              <a:spcAft>
                <a:spcPts val="0"/>
              </a:spcAft>
              <a:buClr>
                <a:srgbClr val="000000"/>
              </a:buClr>
              <a:buSzPts val="1100"/>
              <a:buFont typeface="Arial"/>
              <a:buChar char="■"/>
            </a:pPr>
            <a:r>
              <a:rPr lang="en-US" sz="1100" b="1" i="0" u="none" strike="noStrike" cap="none">
                <a:latin typeface="Arial"/>
                <a:ea typeface="Arial"/>
                <a:cs typeface="Arial"/>
                <a:sym typeface="Arial"/>
              </a:rPr>
              <a:t>Decentralized &amp; enabled by smart contracts:</a:t>
            </a:r>
            <a:endParaRPr/>
          </a:p>
          <a:p>
            <a:pPr marL="1371600" marR="0" lvl="2" indent="-298450" algn="l" rtl="0">
              <a:lnSpc>
                <a:spcPct val="115000"/>
              </a:lnSpc>
              <a:spcBef>
                <a:spcPts val="0"/>
              </a:spcBef>
              <a:spcAft>
                <a:spcPts val="0"/>
              </a:spcAft>
              <a:buClr>
                <a:srgbClr val="000000"/>
              </a:buClr>
              <a:buSzPts val="1100"/>
              <a:buFont typeface="Arial"/>
              <a:buChar char="■"/>
            </a:pPr>
            <a:r>
              <a:rPr lang="en-US" sz="1100" b="0" i="0" u="sng" strike="noStrike" cap="none">
                <a:latin typeface="Arial"/>
                <a:ea typeface="Arial"/>
                <a:cs typeface="Arial"/>
                <a:sym typeface="Arial"/>
              </a:rPr>
              <a:t>Seigniorage shares model: </a:t>
            </a:r>
            <a:r>
              <a:rPr lang="en-US" sz="1100" b="0" i="0" u="none" strike="noStrike" cap="none">
                <a:latin typeface="Arial"/>
                <a:ea typeface="Arial"/>
                <a:cs typeface="Arial"/>
                <a:sym typeface="Arial"/>
              </a:rPr>
              <a:t>Trust that the future value of the underlying bonds always increases, the economics incentives and structure are sound and that the smart contracts are secure.</a:t>
            </a:r>
            <a:endParaRPr/>
          </a:p>
          <a:p>
            <a:pPr marL="1371600" marR="0" lvl="2" indent="-298450" algn="l" rtl="0">
              <a:lnSpc>
                <a:spcPct val="115000"/>
              </a:lnSpc>
              <a:spcBef>
                <a:spcPts val="0"/>
              </a:spcBef>
              <a:spcAft>
                <a:spcPts val="0"/>
              </a:spcAft>
              <a:buClr>
                <a:srgbClr val="000000"/>
              </a:buClr>
              <a:buSzPts val="1100"/>
              <a:buFont typeface="Arial"/>
              <a:buChar char="■"/>
            </a:pPr>
            <a:r>
              <a:rPr lang="en-US" sz="1100" b="0" i="0" u="sng" strike="noStrike" cap="none">
                <a:latin typeface="Arial"/>
                <a:ea typeface="Arial"/>
                <a:cs typeface="Arial"/>
                <a:sym typeface="Arial"/>
              </a:rPr>
              <a:t>Over-collateralized, Globally settleable Model:</a:t>
            </a:r>
            <a:r>
              <a:rPr lang="en-US" sz="1100" b="0" i="0" u="none" strike="noStrike" cap="none">
                <a:latin typeface="Arial"/>
                <a:ea typeface="Arial"/>
                <a:cs typeface="Arial"/>
                <a:sym typeface="Arial"/>
              </a:rPr>
              <a:t> Trust the security of the smart contracts and the economic incentivizes and structure which ensure it’s stability.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37b7344cd_0_4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g437b7344cd_0_49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0"/>
              </a:spcBef>
              <a:spcAft>
                <a:spcPts val="0"/>
              </a:spcAft>
              <a:buClr>
                <a:srgbClr val="000000"/>
              </a:buClr>
              <a:buSzPts val="1100"/>
              <a:buFont typeface="Arial"/>
              <a:buChar char="●"/>
            </a:pPr>
            <a:r>
              <a:rPr lang="en-US" sz="1100"/>
              <a:t>Governance token that controls the platform that backs the dai stable coin</a:t>
            </a:r>
            <a:endParaRPr sz="1100"/>
          </a:p>
          <a:p>
            <a:pPr marL="457200" lvl="0" indent="-298450" algn="l" rtl="0">
              <a:lnSpc>
                <a:spcPct val="115000"/>
              </a:lnSpc>
              <a:spcBef>
                <a:spcPts val="0"/>
              </a:spcBef>
              <a:spcAft>
                <a:spcPts val="0"/>
              </a:spcAft>
              <a:buClr>
                <a:srgbClr val="000000"/>
              </a:buClr>
              <a:buSzPts val="1100"/>
              <a:buFont typeface="Arial"/>
              <a:buChar char="●"/>
            </a:pPr>
            <a:r>
              <a:rPr lang="en-US" sz="1100"/>
              <a:t>For the advanced user that wants to get into the advanced governance of a decentralized financial platform</a:t>
            </a:r>
            <a:endParaRPr sz="1100"/>
          </a:p>
          <a:p>
            <a:pPr marL="457200" lvl="0" indent="-298450" algn="l" rtl="0">
              <a:lnSpc>
                <a:spcPct val="115000"/>
              </a:lnSpc>
              <a:spcBef>
                <a:spcPts val="0"/>
              </a:spcBef>
              <a:spcAft>
                <a:spcPts val="0"/>
              </a:spcAft>
              <a:buClr>
                <a:srgbClr val="000000"/>
              </a:buClr>
              <a:buSzPts val="1100"/>
              <a:buFont typeface="Arial"/>
              <a:buChar char="●"/>
            </a:pPr>
            <a:r>
              <a:rPr lang="en-US" sz="1100"/>
              <a:t>Maker holders make the crucial decisions on what collaterals to allow into the system and on what terms.</a:t>
            </a:r>
            <a:endParaRPr sz="1100"/>
          </a:p>
          <a:p>
            <a:pPr marL="0" lvl="2" indent="457200" algn="l" rtl="0">
              <a:lnSpc>
                <a:spcPct val="115000"/>
              </a:lnSpc>
              <a:spcBef>
                <a:spcPts val="0"/>
              </a:spcBef>
              <a:spcAft>
                <a:spcPts val="0"/>
              </a:spcAft>
              <a:buSzPts val="1400"/>
              <a:buNone/>
            </a:pPr>
            <a:r>
              <a:rPr lang="en-US" sz="1100"/>
              <a:t> E.g. ethereum should be more risky than tokenized gold, which is more risky than tokenized bonds</a:t>
            </a:r>
            <a:endParaRPr sz="1100"/>
          </a:p>
          <a:p>
            <a:pPr marL="0" lvl="0" indent="0" algn="l" rtl="0">
              <a:spcBef>
                <a:spcPts val="0"/>
              </a:spcBef>
              <a:spcAft>
                <a:spcPts val="0"/>
              </a:spcAft>
              <a:buNone/>
            </a:pPr>
            <a:r>
              <a:rPr lang="en-US" sz="1100"/>
              <a:t>MKR is used for voting in new collateral types and it is also used to vote on the risk parameters associated with these collateral types.</a:t>
            </a:r>
            <a:endParaRPr/>
          </a:p>
          <a:p>
            <a:pPr marL="0" lvl="0" indent="0" algn="l" rtl="0">
              <a:spcBef>
                <a:spcPts val="0"/>
              </a:spcBef>
              <a:spcAft>
                <a:spcPts val="0"/>
              </a:spcAft>
              <a:buNone/>
            </a:pPr>
            <a:r>
              <a:rPr lang="en-US" sz="1100"/>
              <a:t>It is also a necessary ingredient to close a CDP and is thus the fuel for the Dai Credit System</a:t>
            </a: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Any financial service or product can be imagined with the use of Dai</a:t>
            </a:r>
            <a:endParaRPr/>
          </a:p>
        </p:txBody>
      </p:sp>
      <p:sp>
        <p:nvSpPr>
          <p:cNvPr id="196" name="Google Shape;1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0" i="0" u="none" strike="noStrike" cap="none">
                <a:latin typeface="Arial"/>
                <a:ea typeface="Arial"/>
                <a:cs typeface="Arial"/>
                <a:sym typeface="Arial"/>
              </a:rPr>
              <a:t>To summarize, these are the methods that ensure the security and stability of multi collateral Dai:</a:t>
            </a:r>
            <a:endParaRPr/>
          </a:p>
          <a:p>
            <a:pPr marL="0" marR="0" lvl="0" indent="0" algn="l" rtl="0">
              <a:spcBef>
                <a:spcPts val="0"/>
              </a:spcBef>
              <a:spcAft>
                <a:spcPts val="0"/>
              </a:spcAft>
              <a:buNone/>
            </a:pPr>
            <a:endParaRPr sz="1100" b="0" i="0" u="none" strike="noStrike" cap="none">
              <a:latin typeface="Arial"/>
              <a:ea typeface="Arial"/>
              <a:cs typeface="Arial"/>
              <a:sym typeface="Arial"/>
            </a:endParaRPr>
          </a:p>
          <a:p>
            <a:pPr marL="0" marR="0" lvl="0" indent="0" algn="l" rtl="0">
              <a:spcBef>
                <a:spcPts val="0"/>
              </a:spcBef>
              <a:spcAft>
                <a:spcPts val="0"/>
              </a:spcAft>
              <a:buNone/>
            </a:pPr>
            <a:r>
              <a:rPr lang="en-US" sz="1100" b="0" i="0" u="none" strike="noStrike" cap="none">
                <a:latin typeface="Arial"/>
                <a:ea typeface="Arial"/>
                <a:cs typeface="Arial"/>
                <a:sym typeface="Arial"/>
              </a:rPr>
              <a:t>Diversifed, uncorrelated collateral pool which is thus reslient in the face of black swans</a:t>
            </a:r>
            <a:endParaRPr/>
          </a:p>
          <a:p>
            <a:pPr marL="0" marR="0" lvl="0" indent="0" algn="l" rtl="0">
              <a:spcBef>
                <a:spcPts val="0"/>
              </a:spcBef>
              <a:spcAft>
                <a:spcPts val="0"/>
              </a:spcAft>
              <a:buNone/>
            </a:pPr>
            <a:endParaRPr sz="1100" b="0" i="0" u="none" strike="noStrike" cap="none">
              <a:latin typeface="Arial"/>
              <a:ea typeface="Arial"/>
              <a:cs typeface="Arial"/>
              <a:sym typeface="Arial"/>
            </a:endParaRPr>
          </a:p>
          <a:p>
            <a:pPr marL="0" marR="0" lvl="0" indent="0" algn="l" rtl="0">
              <a:spcBef>
                <a:spcPts val="0"/>
              </a:spcBef>
              <a:spcAft>
                <a:spcPts val="0"/>
              </a:spcAft>
              <a:buNone/>
            </a:pPr>
            <a:r>
              <a:rPr lang="en-US" sz="1100" b="0" i="0" u="none" strike="noStrike" cap="none">
                <a:latin typeface="Arial"/>
                <a:ea typeface="Arial"/>
                <a:cs typeface="Arial"/>
                <a:sym typeface="Arial"/>
              </a:rPr>
              <a:t>Over collateralization and the threat of global settlement at any time ensure the stability of Dai.</a:t>
            </a:r>
            <a:endParaRPr sz="1100" b="0" i="0" u="none" strike="noStrike" cap="none">
              <a:latin typeface="Arial"/>
              <a:ea typeface="Arial"/>
              <a:cs typeface="Arial"/>
              <a:sym typeface="Arial"/>
            </a:endParaRPr>
          </a:p>
          <a:p>
            <a:pPr marL="0" marR="0" lvl="0" indent="0" algn="l" rtl="0">
              <a:spcBef>
                <a:spcPts val="0"/>
              </a:spcBef>
              <a:spcAft>
                <a:spcPts val="0"/>
              </a:spcAft>
              <a:buNone/>
            </a:pPr>
            <a:endParaRPr sz="1100"/>
          </a:p>
          <a:p>
            <a:pPr marL="0" marR="0" lvl="0" indent="0" algn="l" rtl="0">
              <a:spcBef>
                <a:spcPts val="0"/>
              </a:spcBef>
              <a:spcAft>
                <a:spcPts val="0"/>
              </a:spcAft>
              <a:buNone/>
            </a:pPr>
            <a:r>
              <a:rPr lang="en-US" sz="1100" b="0" i="0" u="none" strike="noStrike" cap="none">
                <a:latin typeface="Arial"/>
                <a:ea typeface="Arial"/>
                <a:cs typeface="Arial"/>
                <a:sym typeface="Arial"/>
              </a:rPr>
              <a:t>Arbitrageurs provide liquidity at the peg because they know that the system can be shut down at any time and have exactly $1 worth of collateral returned to them.</a:t>
            </a:r>
            <a:endParaRPr/>
          </a:p>
          <a:p>
            <a:pPr marL="0" marR="0" lvl="0" indent="0" algn="l" rtl="0">
              <a:spcBef>
                <a:spcPts val="0"/>
              </a:spcBef>
              <a:spcAft>
                <a:spcPts val="0"/>
              </a:spcAft>
              <a:buNone/>
            </a:pPr>
            <a:r>
              <a:rPr lang="en-US" sz="1100" b="0" i="0" u="none" strike="noStrike" cap="none">
                <a:latin typeface="Arial"/>
                <a:ea typeface="Arial"/>
                <a:cs typeface="Arial"/>
                <a:sym typeface="Arial"/>
              </a:rPr>
              <a:t>The old instance of Dai is then rendered invalid and the holder is prompted to migrate to the new instance by redeeming the old instance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38273bcb3_0_2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g438273bcb3_0_26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0" i="0" u="none" strike="noStrike" cap="none">
                <a:latin typeface="Arial"/>
                <a:ea typeface="Arial"/>
                <a:cs typeface="Arial"/>
                <a:sym typeface="Arial"/>
              </a:rPr>
              <a:t>Overcollateralization ensures that in event of a rapid decrease in asset price that a CDP can be liquidated with extra value to spare. This ensures that Dai holders can sleep well at night knowing that no matter what happens to the price of the asset backing their Dai that they can always receive equivalent value of the assets backing the Dai in circulation.</a:t>
            </a:r>
            <a:endParaRPr/>
          </a:p>
          <a:p>
            <a:pPr marL="0" marR="0" lvl="0" indent="0" algn="l" rtl="0">
              <a:spcBef>
                <a:spcPts val="0"/>
              </a:spcBef>
              <a:spcAft>
                <a:spcPts val="0"/>
              </a:spcAft>
              <a:buNone/>
            </a:pPr>
            <a:r>
              <a:rPr lang="en-US" sz="1100" b="0" i="0" u="none" strike="noStrike" cap="none">
                <a:latin typeface="Arial"/>
                <a:ea typeface="Arial"/>
                <a:cs typeface="Arial"/>
                <a:sym typeface="Arial"/>
              </a:rPr>
              <a:t>At the time of writing CDP’s were currently 370% over-collateralized.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0" i="0" u="none" strike="noStrike" cap="none">
                <a:latin typeface="Arial"/>
                <a:ea typeface="Arial"/>
                <a:cs typeface="Arial"/>
                <a:sym typeface="Arial"/>
              </a:rPr>
              <a:t>The current version of Dai in the wild is single collateral which means that if a black swan were to occur and the price of ETH was to drop instantaneously across all exchanges at once to 0, then Dai would fail. The multi collateral version of Dai is due to be released in June will be resilient even in the face of such an event because the collateral pool will be diversified with non-correlated assets. This means that even if one collateral type fails completely that Dai holders would still be made whole because all CDPs in which the Dai were created are all over-collateralized.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37b7344cd_0_50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437b7344cd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37b7344c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g437b7344cd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57200" lvl="0" indent="0" algn="l" rtl="0">
              <a:lnSpc>
                <a:spcPct val="115000"/>
              </a:lnSpc>
              <a:spcBef>
                <a:spcPts val="0"/>
              </a:spcBef>
              <a:spcAft>
                <a:spcPts val="0"/>
              </a:spcAft>
              <a:buNone/>
            </a:pP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9a8765d98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49a8765d9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437b7344cd_0_5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0" name="Google Shape;280;g437b7344cd_0_56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 name="Google Shape;82;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a:t>Describe graph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38273bcb3_0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 name="Google Shape;89;g438273bcb3_0_2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57200" marR="0" lvl="0" indent="-298450" algn="l" rtl="0">
              <a:lnSpc>
                <a:spcPct val="115000"/>
              </a:lnSpc>
              <a:spcBef>
                <a:spcPts val="0"/>
              </a:spcBef>
              <a:spcAft>
                <a:spcPts val="0"/>
              </a:spcAft>
              <a:buClr>
                <a:srgbClr val="000000"/>
              </a:buClr>
              <a:buSzPts val="1100"/>
              <a:buFont typeface="Arial"/>
              <a:buChar char="●"/>
            </a:pPr>
            <a:r>
              <a:rPr lang="en-US" sz="1100"/>
              <a:t>Bit fast because the good stuff is at the end</a:t>
            </a:r>
            <a:endParaRPr sz="1100"/>
          </a:p>
          <a:p>
            <a:pPr marL="457200" marR="0" lvl="0" indent="0" algn="l" rtl="0">
              <a:lnSpc>
                <a:spcPct val="115000"/>
              </a:lnSpc>
              <a:spcBef>
                <a:spcPts val="0"/>
              </a:spcBef>
              <a:spcAft>
                <a:spcPts val="0"/>
              </a:spcAft>
              <a:buNone/>
            </a:pPr>
            <a:endParaRPr sz="1100"/>
          </a:p>
          <a:p>
            <a:pPr marL="457200" marR="0" lvl="0" indent="-298450" algn="l" rtl="0">
              <a:lnSpc>
                <a:spcPct val="115000"/>
              </a:lnSpc>
              <a:spcBef>
                <a:spcPts val="0"/>
              </a:spcBef>
              <a:spcAft>
                <a:spcPts val="0"/>
              </a:spcAft>
              <a:buClr>
                <a:srgbClr val="000000"/>
              </a:buClr>
              <a:buSzPts val="1100"/>
              <a:buFont typeface="Arial"/>
              <a:buChar char="●"/>
            </a:pPr>
            <a:r>
              <a:rPr lang="en-US" sz="1100"/>
              <a:t>This is my attempt to remind everyone of the value of objectivism</a:t>
            </a:r>
            <a:endParaRPr sz="1100"/>
          </a:p>
          <a:p>
            <a:pPr marL="457200" marR="0" lvl="0" indent="0" algn="l" rtl="0">
              <a:lnSpc>
                <a:spcPct val="115000"/>
              </a:lnSpc>
              <a:spcBef>
                <a:spcPts val="0"/>
              </a:spcBef>
              <a:spcAft>
                <a:spcPts val="0"/>
              </a:spcAft>
              <a:buNone/>
            </a:pPr>
            <a:endParaRPr sz="1100"/>
          </a:p>
          <a:p>
            <a:pPr marL="457200" marR="0" lvl="0" indent="-298450" algn="l" rtl="0">
              <a:lnSpc>
                <a:spcPct val="115000"/>
              </a:lnSpc>
              <a:spcBef>
                <a:spcPts val="0"/>
              </a:spcBef>
              <a:spcAft>
                <a:spcPts val="0"/>
              </a:spcAft>
              <a:buClr>
                <a:srgbClr val="000000"/>
              </a:buClr>
              <a:buSzPts val="1100"/>
              <a:buFont typeface="Arial"/>
              <a:buChar char="●"/>
            </a:pPr>
            <a:r>
              <a:rPr lang="en-US" sz="1100"/>
              <a:t>Two umbrellas</a:t>
            </a:r>
            <a:endParaRPr sz="1100"/>
          </a:p>
          <a:p>
            <a:pPr marL="0" marR="0" lvl="2" indent="457200" algn="l" rtl="0">
              <a:lnSpc>
                <a:spcPct val="115000"/>
              </a:lnSpc>
              <a:spcBef>
                <a:spcPts val="0"/>
              </a:spcBef>
              <a:spcAft>
                <a:spcPts val="0"/>
              </a:spcAft>
              <a:buSzPts val="1100"/>
              <a:buNone/>
            </a:pPr>
            <a:r>
              <a:rPr lang="en-US" sz="1100"/>
              <a:t>Moral arguments</a:t>
            </a:r>
            <a:endParaRPr sz="1100"/>
          </a:p>
          <a:p>
            <a:pPr marL="0" marR="0" lvl="2" indent="457200" algn="l" rtl="0">
              <a:lnSpc>
                <a:spcPct val="115000"/>
              </a:lnSpc>
              <a:spcBef>
                <a:spcPts val="0"/>
              </a:spcBef>
              <a:spcAft>
                <a:spcPts val="0"/>
              </a:spcAft>
              <a:buSzPts val="1100"/>
              <a:buNone/>
            </a:pPr>
            <a:r>
              <a:rPr lang="en-US" sz="1100"/>
              <a:t>Trade efficiency</a:t>
            </a:r>
            <a:endParaRPr sz="1100"/>
          </a:p>
          <a:p>
            <a:pPr marL="0" marR="0" lvl="2" indent="457200" algn="l" rtl="0">
              <a:lnSpc>
                <a:spcPct val="115000"/>
              </a:lnSpc>
              <a:spcBef>
                <a:spcPts val="0"/>
              </a:spcBef>
              <a:spcAft>
                <a:spcPts val="0"/>
              </a:spcAft>
              <a:buSzPts val="1100"/>
              <a:buNone/>
            </a:pPr>
            <a:endParaRPr sz="1100"/>
          </a:p>
          <a:p>
            <a:pPr marL="457200" marR="0" lvl="0" indent="-298450" algn="l" rtl="0">
              <a:lnSpc>
                <a:spcPct val="115000"/>
              </a:lnSpc>
              <a:spcBef>
                <a:spcPts val="0"/>
              </a:spcBef>
              <a:spcAft>
                <a:spcPts val="0"/>
              </a:spcAft>
              <a:buClr>
                <a:srgbClr val="000000"/>
              </a:buClr>
              <a:buSzPts val="1100"/>
              <a:buFont typeface="Arial"/>
              <a:buChar char="●"/>
            </a:pPr>
            <a:r>
              <a:rPr lang="en-US" sz="1100"/>
              <a:t>Left umbrella -&gt; more concentrated in the right side </a:t>
            </a:r>
            <a:endParaRPr sz="1100"/>
          </a:p>
          <a:p>
            <a:pPr marL="0" marR="0" lvl="0" indent="0" algn="l" rtl="0">
              <a:lnSpc>
                <a:spcPct val="115000"/>
              </a:lnSpc>
              <a:spcBef>
                <a:spcPts val="0"/>
              </a:spcBef>
              <a:spcAft>
                <a:spcPts val="0"/>
              </a:spcAft>
              <a:buNone/>
            </a:pPr>
            <a:endParaRPr sz="1100"/>
          </a:p>
          <a:p>
            <a:pPr marL="457200" marR="0" lvl="0" indent="-298450" algn="l" rtl="0">
              <a:lnSpc>
                <a:spcPct val="115000"/>
              </a:lnSpc>
              <a:spcBef>
                <a:spcPts val="0"/>
              </a:spcBef>
              <a:spcAft>
                <a:spcPts val="0"/>
              </a:spcAft>
              <a:buSzPts val="1100"/>
              <a:buChar char="●"/>
            </a:pPr>
            <a:r>
              <a:rPr lang="en-US" sz="1100"/>
              <a:t>The right side is what drives profit-seeking businesses to adopt new tech</a:t>
            </a:r>
            <a:endParaRPr sz="1100"/>
          </a:p>
          <a:p>
            <a:pPr marL="0" marR="0" lvl="0" indent="0" algn="l" rtl="0">
              <a:lnSpc>
                <a:spcPct val="115000"/>
              </a:lnSpc>
              <a:spcBef>
                <a:spcPts val="0"/>
              </a:spcBef>
              <a:spcAft>
                <a:spcPts val="0"/>
              </a:spcAft>
              <a:buNone/>
            </a:pPr>
            <a:endParaRPr sz="1100"/>
          </a:p>
          <a:p>
            <a:pPr marL="457200" lvl="0" indent="-298450" algn="l" rtl="0">
              <a:lnSpc>
                <a:spcPct val="115000"/>
              </a:lnSpc>
              <a:spcBef>
                <a:spcPts val="0"/>
              </a:spcBef>
              <a:spcAft>
                <a:spcPts val="0"/>
              </a:spcAft>
              <a:buSzPts val="1100"/>
              <a:buChar char="●"/>
            </a:pPr>
            <a:r>
              <a:rPr lang="en-US" sz="1100"/>
              <a:t>Keep this in mind as well go through the presentation</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37b7344cd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00"/>
              <a:t>Makerdao</a:t>
            </a:r>
            <a:endParaRPr sz="1100"/>
          </a:p>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0"/>
              </a:spcAft>
              <a:buNone/>
            </a:pPr>
            <a:r>
              <a:rPr lang="en-US" sz="1100"/>
              <a:t>Started before the ethereum project was launched and set out to create the best stable coin</a:t>
            </a:r>
            <a:endParaRPr sz="1100"/>
          </a:p>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0"/>
              </a:spcAft>
              <a:buNone/>
            </a:pPr>
            <a:r>
              <a:rPr lang="en-US" sz="1100"/>
              <a:t>May be worth mentioning:</a:t>
            </a:r>
            <a:endParaRPr sz="1100"/>
          </a:p>
          <a:p>
            <a:pPr marL="0" lvl="0" indent="0" algn="l" rtl="0">
              <a:lnSpc>
                <a:spcPct val="115000"/>
              </a:lnSpc>
              <a:spcBef>
                <a:spcPts val="0"/>
              </a:spcBef>
              <a:spcAft>
                <a:spcPts val="0"/>
              </a:spcAft>
              <a:buNone/>
            </a:pPr>
            <a:r>
              <a:rPr lang="en-US" sz="1100"/>
              <a:t>A stable coin needs key features </a:t>
            </a:r>
            <a:endParaRPr sz="1100"/>
          </a:p>
          <a:p>
            <a:pPr marL="457200" lvl="0" indent="-298450" algn="l" rtl="0">
              <a:lnSpc>
                <a:spcPct val="115000"/>
              </a:lnSpc>
              <a:spcBef>
                <a:spcPts val="0"/>
              </a:spcBef>
              <a:spcAft>
                <a:spcPts val="0"/>
              </a:spcAft>
              <a:buSzPts val="1100"/>
              <a:buChar char="-"/>
            </a:pPr>
            <a:r>
              <a:rPr lang="en-US" sz="1100"/>
              <a:t>Decentralized</a:t>
            </a:r>
            <a:endParaRPr sz="1100"/>
          </a:p>
          <a:p>
            <a:pPr marL="457200" lvl="0" indent="-298450" algn="l" rtl="0">
              <a:lnSpc>
                <a:spcPct val="115000"/>
              </a:lnSpc>
              <a:spcBef>
                <a:spcPts val="0"/>
              </a:spcBef>
              <a:spcAft>
                <a:spcPts val="0"/>
              </a:spcAft>
              <a:buSzPts val="1100"/>
              <a:buChar char="-"/>
            </a:pPr>
            <a:r>
              <a:rPr lang="en-US" sz="1100"/>
              <a:t>Fundamental stability that has been proven -&gt; real assets and real value that backs the stable coin</a:t>
            </a:r>
            <a:endParaRPr/>
          </a:p>
        </p:txBody>
      </p:sp>
      <p:sp>
        <p:nvSpPr>
          <p:cNvPr id="107" name="Google Shape;107;g437b734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100"/>
              <a:t>Maker’s Mission is to unlock the power of the blockchain to create economic empowerment</a:t>
            </a:r>
            <a:endParaRPr sz="1100"/>
          </a:p>
          <a:p>
            <a:pPr marL="0" marR="0" lvl="0" indent="0" algn="l" rtl="0">
              <a:lnSpc>
                <a:spcPct val="115000"/>
              </a:lnSpc>
              <a:spcBef>
                <a:spcPts val="0"/>
              </a:spcBef>
              <a:spcAft>
                <a:spcPts val="0"/>
              </a:spcAft>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 name="Google Shape;122;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0" i="0" u="none" strike="noStrike" cap="none">
                <a:latin typeface="Arial"/>
                <a:ea typeface="Arial"/>
                <a:cs typeface="Arial"/>
                <a:sym typeface="Arial"/>
              </a:rPr>
              <a:t>The next phase of the financial revolution will be unlocked when a decentralized, safe, secure stablecoin has achieved scale in the marketplace.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37b7344c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g437b7344cd_0_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914400" lvl="1" indent="-298450" algn="l" rtl="0">
              <a:lnSpc>
                <a:spcPct val="115000"/>
              </a:lnSpc>
              <a:spcBef>
                <a:spcPts val="0"/>
              </a:spcBef>
              <a:spcAft>
                <a:spcPts val="0"/>
              </a:spcAft>
              <a:buSzPts val="1100"/>
              <a:buChar char="-"/>
            </a:pPr>
            <a:r>
              <a:rPr lang="en-US" sz="1100" dirty="0"/>
              <a:t>An attempt to create a stablecoin that has everything necessary to unlock the potential of blockchain. </a:t>
            </a:r>
            <a:endParaRPr sz="1100" dirty="0"/>
          </a:p>
          <a:p>
            <a:pPr marL="914400" lvl="1" indent="-298450" algn="l" rtl="0">
              <a:lnSpc>
                <a:spcPct val="115000"/>
              </a:lnSpc>
              <a:spcBef>
                <a:spcPts val="0"/>
              </a:spcBef>
              <a:spcAft>
                <a:spcPts val="0"/>
              </a:spcAft>
              <a:buSzPts val="1100"/>
              <a:buChar char="-"/>
            </a:pPr>
            <a:r>
              <a:rPr lang="en-US" sz="1100" dirty="0"/>
              <a:t>Crypto asset </a:t>
            </a:r>
            <a:r>
              <a:rPr lang="en-US" sz="1100" dirty="0" err="1"/>
              <a:t>ment</a:t>
            </a:r>
            <a:r>
              <a:rPr lang="en-US" sz="1100" dirty="0"/>
              <a:t> for the end user</a:t>
            </a:r>
            <a:endParaRPr sz="1100" dirty="0"/>
          </a:p>
          <a:p>
            <a:pPr marL="914400" lvl="1" indent="-298450" algn="l" rtl="0">
              <a:lnSpc>
                <a:spcPct val="115000"/>
              </a:lnSpc>
              <a:spcBef>
                <a:spcPts val="0"/>
              </a:spcBef>
              <a:spcAft>
                <a:spcPts val="0"/>
              </a:spcAft>
              <a:buSzPts val="1100"/>
              <a:buChar char="-"/>
            </a:pPr>
            <a:r>
              <a:rPr lang="en-US" sz="1100" dirty="0"/>
              <a:t>Crypto collateralized stablecoin</a:t>
            </a:r>
            <a:endParaRPr sz="1100" dirty="0"/>
          </a:p>
          <a:p>
            <a:pPr marL="1371600" lvl="2" indent="-298450" algn="l" rtl="0">
              <a:lnSpc>
                <a:spcPct val="115000"/>
              </a:lnSpc>
              <a:spcBef>
                <a:spcPts val="0"/>
              </a:spcBef>
              <a:spcAft>
                <a:spcPts val="0"/>
              </a:spcAft>
              <a:buSzPts val="1100"/>
              <a:buChar char="-"/>
            </a:pPr>
            <a:r>
              <a:rPr lang="en-US" sz="1100" dirty="0"/>
              <a:t>Stability is backed by a decentralized platform, and on this decentralized platform there are different types of collateral (</a:t>
            </a:r>
            <a:r>
              <a:rPr lang="en-US" sz="1100" dirty="0" err="1"/>
              <a:t>ethereum</a:t>
            </a:r>
            <a:r>
              <a:rPr lang="en-US" sz="1100" dirty="0"/>
              <a:t>, tokenized asset, such as </a:t>
            </a:r>
            <a:r>
              <a:rPr lang="en-US" sz="1100" dirty="0" err="1"/>
              <a:t>digix</a:t>
            </a:r>
            <a:r>
              <a:rPr lang="en-US" sz="1100" dirty="0"/>
              <a:t> gold), they are combined into a portfolio of assets that together back the stability of </a:t>
            </a:r>
            <a:r>
              <a:rPr lang="en-US" sz="1100" dirty="0" err="1"/>
              <a:t>dai</a:t>
            </a:r>
            <a:r>
              <a:rPr lang="en-US" sz="1100" dirty="0"/>
              <a:t>. </a:t>
            </a:r>
            <a:endParaRPr sz="11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37b7344cd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g437b7344cd_0_46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a:t>The second and third reasons one would interact with the Dai Credit System is via what we call a Collateralized Debt Position, or CDP for short. Both of these use cases are speculative and are dependent on the creator having faith in the future value increase of the asset they are depositing into the CDP. </a:t>
            </a: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Clr>
                <a:srgbClr val="000000"/>
              </a:buClr>
              <a:buFont typeface="Arial"/>
              <a:buNone/>
            </a:pPr>
            <a:r>
              <a:rPr lang="en-US" sz="1100"/>
              <a:t>Overcollateralization ensures that in event of a rapid decrease in asset price that a CDP can be liquidated with extra value to spare. This ensures that Dai holders can sleep well at night knowing that no matter what happens to the price of the asset backing their Dai that they can always receive equivalent value of the assets backing the Dai in circulation.</a:t>
            </a:r>
            <a:endParaRPr/>
          </a:p>
          <a:p>
            <a:pPr marL="0" lvl="0" indent="0" algn="l" rtl="0">
              <a:spcBef>
                <a:spcPts val="0"/>
              </a:spcBef>
              <a:spcAft>
                <a:spcPts val="0"/>
              </a:spcAft>
              <a:buClr>
                <a:srgbClr val="000000"/>
              </a:buClr>
              <a:buFont typeface="Arial"/>
              <a:buNone/>
            </a:pPr>
            <a:r>
              <a:rPr lang="en-US" sz="1100"/>
              <a:t>At the time of writing CDP’s were currently 370% over-collateralized.</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285F4"/>
        </a:solidFill>
        <a:effectLst/>
      </p:bgPr>
    </p:bg>
    <p:spTree>
      <p:nvGrpSpPr>
        <p:cNvPr id="1" name="Shape 9"/>
        <p:cNvGrpSpPr/>
        <p:nvPr/>
      </p:nvGrpSpPr>
      <p:grpSpPr>
        <a:xfrm>
          <a:off x="0" y="0"/>
          <a:ext cx="0" cy="0"/>
          <a:chOff x="0" y="0"/>
          <a:chExt cx="0" cy="0"/>
        </a:xfrm>
      </p:grpSpPr>
      <p:sp>
        <p:nvSpPr>
          <p:cNvPr id="10" name="Google Shape;10;p2"/>
          <p:cNvSpPr/>
          <p:nvPr/>
        </p:nvSpPr>
        <p:spPr>
          <a:xfrm flipH="1">
            <a:off x="8246400" y="4245924"/>
            <a:ext cx="897600" cy="897600"/>
          </a:xfrm>
          <a:custGeom>
            <a:avLst/>
            <a:gdLst/>
            <a:ahLst/>
            <a:cxnLst/>
            <a:rect l="l" t="t" r="r" b="b"/>
            <a:pathLst>
              <a:path w="21600" h="21600" extrusionOk="0">
                <a:moveTo>
                  <a:pt x="0" y="21600"/>
                </a:moveTo>
                <a:lnTo>
                  <a:pt x="21600" y="21600"/>
                </a:lnTo>
                <a:lnTo>
                  <a:pt x="0" y="0"/>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8246400" y="4245874"/>
            <a:ext cx="897600" cy="897600"/>
          </a:xfrm>
          <a:custGeom>
            <a:avLst/>
            <a:gdLst/>
            <a:ahLst/>
            <a:cxnLst/>
            <a:rect l="l" t="t" r="r" b="b"/>
            <a:pathLst>
              <a:path w="21600" h="21600" extrusionOk="0">
                <a:moveTo>
                  <a:pt x="0" y="0"/>
                </a:moveTo>
                <a:lnTo>
                  <a:pt x="18000" y="0"/>
                </a:lnTo>
                <a:cubicBezTo>
                  <a:pt x="19988" y="0"/>
                  <a:pt x="21600" y="1612"/>
                  <a:pt x="21600" y="3600"/>
                </a:cubicBezTo>
                <a:lnTo>
                  <a:pt x="21600" y="21600"/>
                </a:lnTo>
                <a:lnTo>
                  <a:pt x="0" y="21600"/>
                </a:lnTo>
                <a:close/>
              </a:path>
            </a:pathLst>
          </a:custGeom>
          <a:solidFill>
            <a:srgbClr val="FFFFFF">
              <a:alpha val="6784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title"/>
          </p:nvPr>
        </p:nvSpPr>
        <p:spPr>
          <a:xfrm>
            <a:off x="390525" y="1819275"/>
            <a:ext cx="8222100" cy="933600"/>
          </a:xfrm>
          <a:prstGeom prst="rect">
            <a:avLst/>
          </a:prstGeom>
          <a:noFill/>
          <a:ln>
            <a:noFill/>
          </a:ln>
        </p:spPr>
        <p:txBody>
          <a:bodyPr spcFirstLastPara="1" wrap="square" lIns="91400" tIns="91400" rIns="91400" bIns="91400" anchor="b" anchorCtr="0"/>
          <a:lstStyle>
            <a:lvl1pPr marR="0" lvl="0" algn="l" rtl="0">
              <a:lnSpc>
                <a:spcPct val="100000"/>
              </a:lnSpc>
              <a:spcBef>
                <a:spcPts val="0"/>
              </a:spcBef>
              <a:spcAft>
                <a:spcPts val="0"/>
              </a:spcAft>
              <a:buClr>
                <a:srgbClr val="FFFFFF"/>
              </a:buClr>
              <a:buSzPts val="4800"/>
              <a:buFont typeface="Helvetica Neue"/>
              <a:buNone/>
              <a:defRPr sz="48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9pPr>
          </a:lstStyle>
          <a:p>
            <a:endParaRPr/>
          </a:p>
        </p:txBody>
      </p:sp>
      <p:sp>
        <p:nvSpPr>
          <p:cNvPr id="13" name="Google Shape;13;p2"/>
          <p:cNvSpPr txBox="1">
            <a:spLocks noGrp="1"/>
          </p:cNvSpPr>
          <p:nvPr>
            <p:ph type="body" idx="1"/>
          </p:nvPr>
        </p:nvSpPr>
        <p:spPr>
          <a:xfrm>
            <a:off x="390525" y="2789129"/>
            <a:ext cx="8222100" cy="432901"/>
          </a:xfrm>
          <a:prstGeom prst="rect">
            <a:avLst/>
          </a:prstGeom>
          <a:noFill/>
          <a:ln>
            <a:noFill/>
          </a:ln>
        </p:spPr>
        <p:txBody>
          <a:bodyPr spcFirstLastPara="1" wrap="square" lIns="91400" tIns="91400" rIns="91400" bIns="91400" anchor="t" anchorCtr="0"/>
          <a:lstStyle>
            <a:lvl1pPr marL="457200" marR="0" lvl="0" indent="-228600" algn="l" rtl="0">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1pPr>
            <a:lvl2pPr marL="914400" marR="0" lvl="1" indent="-228600" algn="l" rtl="0">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2pPr>
            <a:lvl3pPr marL="1371600" marR="0" lvl="2" indent="-228600" algn="l" rtl="0">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3pPr>
            <a:lvl4pPr marL="1828800" marR="0" lvl="3" indent="-228600" algn="l" rtl="0">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4pPr>
            <a:lvl5pPr marL="2286000" marR="0" lvl="4" indent="-228600" algn="l" rtl="0">
              <a:lnSpc>
                <a:spcPct val="100000"/>
              </a:lnSpc>
              <a:spcBef>
                <a:spcPts val="0"/>
              </a:spcBef>
              <a:spcAft>
                <a:spcPts val="0"/>
              </a:spcAft>
              <a:buClr>
                <a:srgbClr val="FFFFFF"/>
              </a:buClr>
              <a:buSzPts val="1800"/>
              <a:buFont typeface="Helvetica Neue"/>
              <a:buNone/>
              <a:defRPr sz="1800" b="0" i="0" u="none" strike="noStrike" cap="none">
                <a:solidFill>
                  <a:srgbClr val="FFFFFF"/>
                </a:solidFill>
                <a:latin typeface="Helvetica Neue"/>
                <a:ea typeface="Helvetica Neue"/>
                <a:cs typeface="Helvetica Neue"/>
                <a:sym typeface="Helvetica Neue"/>
              </a:defRPr>
            </a:lvl5pPr>
            <a:lvl6pPr marL="2743200" marR="0" lvl="5"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6pPr>
            <a:lvl7pPr marL="3200400" marR="0" lvl="6"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7pPr>
            <a:lvl8pPr marL="3657600" marR="0" lvl="7"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8pPr>
            <a:lvl9pPr marL="4114800" marR="0" lvl="8"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9pPr>
          </a:lstStyle>
          <a:p>
            <a:endParaRPr/>
          </a:p>
        </p:txBody>
      </p:sp>
      <p:sp>
        <p:nvSpPr>
          <p:cNvPr id="14" name="Google Shape;14;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475499" y="1258525"/>
            <a:ext cx="8222101" cy="1963500"/>
          </a:xfrm>
          <a:prstGeom prst="rect">
            <a:avLst/>
          </a:prstGeom>
          <a:noFill/>
          <a:ln>
            <a:noFill/>
          </a:ln>
        </p:spPr>
        <p:txBody>
          <a:bodyPr spcFirstLastPara="1" wrap="square" lIns="91400" tIns="91400" rIns="91400" bIns="91400" anchor="b" anchorCtr="0"/>
          <a:lstStyle>
            <a:lvl1pPr marR="0" lvl="0" algn="ctr" rtl="0">
              <a:lnSpc>
                <a:spcPct val="100000"/>
              </a:lnSpc>
              <a:spcBef>
                <a:spcPts val="0"/>
              </a:spcBef>
              <a:spcAft>
                <a:spcPts val="0"/>
              </a:spcAft>
              <a:buClr>
                <a:srgbClr val="424242"/>
              </a:buClr>
              <a:buSzPts val="12000"/>
              <a:buFont typeface="Helvetica Neue"/>
              <a:buNone/>
              <a:defRPr sz="120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9pPr>
          </a:lstStyle>
          <a:p>
            <a:endParaRPr/>
          </a:p>
        </p:txBody>
      </p:sp>
      <p:sp>
        <p:nvSpPr>
          <p:cNvPr id="56" name="Google Shape;56;p11"/>
          <p:cNvSpPr txBox="1">
            <a:spLocks noGrp="1"/>
          </p:cNvSpPr>
          <p:nvPr>
            <p:ph type="body" idx="1"/>
          </p:nvPr>
        </p:nvSpPr>
        <p:spPr>
          <a:xfrm>
            <a:off x="475499" y="3304625"/>
            <a:ext cx="8222101" cy="1300800"/>
          </a:xfrm>
          <a:prstGeom prst="rect">
            <a:avLst/>
          </a:prstGeom>
          <a:noFill/>
          <a:ln>
            <a:noFill/>
          </a:ln>
        </p:spPr>
        <p:txBody>
          <a:bodyPr spcFirstLastPara="1" wrap="square" lIns="91400" tIns="91400" rIns="91400" bIns="91400" anchor="t" anchorCtr="0"/>
          <a:lstStyle>
            <a:lvl1pPr marL="457200" marR="0" lvl="0" indent="-342900" algn="ctr"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1pPr>
            <a:lvl2pPr marL="914400" marR="0" lvl="1" indent="-342900" algn="ctr"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2pPr>
            <a:lvl3pPr marL="1371600" marR="0" lvl="2" indent="-342900" algn="ctr"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3pPr>
            <a:lvl4pPr marL="1828800" marR="0" lvl="3" indent="-342900" algn="ctr"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4pPr>
            <a:lvl5pPr marL="2286000" marR="0" lvl="4" indent="-342900" algn="ctr"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5pPr>
            <a:lvl6pPr marL="2743200" marR="0" lvl="5"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6pPr>
            <a:lvl7pPr marL="3200400" marR="0" lvl="6"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7pPr>
            <a:lvl8pPr marL="3657600" marR="0" lvl="7"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8pPr>
            <a:lvl9pPr marL="4114800" marR="0" lvl="8"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9pPr>
          </a:lstStyle>
          <a:p>
            <a:endParaRPr/>
          </a:p>
        </p:txBody>
      </p:sp>
      <p:sp>
        <p:nvSpPr>
          <p:cNvPr id="57" name="Google Shape;57;p1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rgbClr val="4285F4"/>
        </a:solidFill>
        <a:effectLst/>
      </p:bgPr>
    </p:bg>
    <p:spTree>
      <p:nvGrpSpPr>
        <p:cNvPr id="1" name="Shape 58"/>
        <p:cNvGrpSpPr/>
        <p:nvPr/>
      </p:nvGrpSpPr>
      <p:grpSpPr>
        <a:xfrm>
          <a:off x="0" y="0"/>
          <a:ext cx="0" cy="0"/>
          <a:chOff x="0" y="0"/>
          <a:chExt cx="0" cy="0"/>
        </a:xfrm>
      </p:grpSpPr>
      <p:sp>
        <p:nvSpPr>
          <p:cNvPr id="59" name="Google Shape;59;p12"/>
          <p:cNvSpPr/>
          <p:nvPr/>
        </p:nvSpPr>
        <p:spPr>
          <a:xfrm>
            <a:off x="0" y="-1"/>
            <a:ext cx="9144000" cy="487802"/>
          </a:xfrm>
          <a:prstGeom prst="rect">
            <a:avLst/>
          </a:prstGeom>
          <a:solidFill>
            <a:srgbClr val="73737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 name="Google Shape;60;p12"/>
          <p:cNvGrpSpPr/>
          <p:nvPr/>
        </p:nvGrpSpPr>
        <p:grpSpPr>
          <a:xfrm>
            <a:off x="449391" y="1191254"/>
            <a:ext cx="745766" cy="45828"/>
            <a:chOff x="0" y="0"/>
            <a:chExt cx="745764" cy="45827"/>
          </a:xfrm>
        </p:grpSpPr>
        <p:sp>
          <p:nvSpPr>
            <p:cNvPr id="61" name="Google Shape;61;p12"/>
            <p:cNvSpPr/>
            <p:nvPr/>
          </p:nvSpPr>
          <p:spPr>
            <a:xfrm rot="-5400000">
              <a:off x="536420" y="-163517"/>
              <a:ext cx="45827" cy="37286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2"/>
            <p:cNvSpPr/>
            <p:nvPr/>
          </p:nvSpPr>
          <p:spPr>
            <a:xfrm rot="-5400000">
              <a:off x="165092" y="-165093"/>
              <a:ext cx="45827" cy="376012"/>
            </a:xfrm>
            <a:prstGeom prst="rect">
              <a:avLst/>
            </a:prstGeom>
            <a:solidFill>
              <a:srgbClr val="4285F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12"/>
          <p:cNvSpPr txBox="1">
            <a:spLocks noGrp="1"/>
          </p:cNvSpPr>
          <p:nvPr>
            <p:ph type="title"/>
          </p:nvPr>
        </p:nvSpPr>
        <p:spPr>
          <a:xfrm>
            <a:off x="729450" y="1318650"/>
            <a:ext cx="7688400" cy="535201"/>
          </a:xfrm>
          <a:prstGeom prst="rect">
            <a:avLst/>
          </a:prstGeom>
          <a:noFill/>
          <a:ln>
            <a:noFill/>
          </a:ln>
        </p:spPr>
        <p:txBody>
          <a:bodyPr spcFirstLastPara="1" wrap="square" lIns="91400" tIns="91400" rIns="91400" bIns="91400" anchor="t" anchorCtr="0"/>
          <a:lstStyle>
            <a:lvl1pPr marR="0" lvl="0" algn="l" rtl="0">
              <a:lnSpc>
                <a:spcPct val="100000"/>
              </a:lnSpc>
              <a:spcBef>
                <a:spcPts val="0"/>
              </a:spcBef>
              <a:spcAft>
                <a:spcPts val="0"/>
              </a:spcAft>
              <a:buClr>
                <a:srgbClr val="424242"/>
              </a:buClr>
              <a:buSzPts val="2600"/>
              <a:buFont typeface="Helvetica Neue"/>
              <a:buNone/>
              <a:defRPr sz="26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9pPr>
          </a:lstStyle>
          <a:p>
            <a:endParaRPr/>
          </a:p>
        </p:txBody>
      </p:sp>
      <p:sp>
        <p:nvSpPr>
          <p:cNvPr id="64" name="Google Shape;64;p12"/>
          <p:cNvSpPr txBox="1">
            <a:spLocks noGrp="1"/>
          </p:cNvSpPr>
          <p:nvPr>
            <p:ph type="sldNum" idx="12"/>
          </p:nvPr>
        </p:nvSpPr>
        <p:spPr>
          <a:xfrm>
            <a:off x="8748189" y="4779026"/>
            <a:ext cx="336814"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30BD9F"/>
        </a:solidFill>
        <a:effectLst/>
      </p:bgPr>
    </p:bg>
    <p:spTree>
      <p:nvGrpSpPr>
        <p:cNvPr id="1" name="Shape 15"/>
        <p:cNvGrpSpPr/>
        <p:nvPr/>
      </p:nvGrpSpPr>
      <p:grpSpPr>
        <a:xfrm>
          <a:off x="0" y="0"/>
          <a:ext cx="0" cy="0"/>
          <a:chOff x="0" y="0"/>
          <a:chExt cx="0" cy="0"/>
        </a:xfrm>
      </p:grpSpPr>
      <p:sp>
        <p:nvSpPr>
          <p:cNvPr id="16" name="Google Shape;16;p3"/>
          <p:cNvSpPr/>
          <p:nvPr/>
        </p:nvSpPr>
        <p:spPr>
          <a:xfrm rot="10800000" flipH="1">
            <a:off x="0" y="1293342"/>
            <a:ext cx="9144000" cy="3850158"/>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lstStyle>
            <a:lvl1pPr marL="457200" marR="0" lvl="0"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1pPr>
            <a:lvl2pPr marL="914400" marR="0" lvl="1"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2pPr>
            <a:lvl3pPr marL="1371600" marR="0" lvl="2"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3pPr>
            <a:lvl4pPr marL="1828800" marR="0" lvl="3"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4pPr>
            <a:lvl5pPr marL="2286000" marR="0" lvl="4"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5pPr>
            <a:lvl6pPr marL="2743200" marR="0" lvl="5"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6pPr>
            <a:lvl7pPr marL="3200400" marR="0" lvl="6"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7pPr>
            <a:lvl8pPr marL="3657600" marR="0" lvl="7"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8pPr>
            <a:lvl9pPr marL="4114800" marR="0" lvl="8"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9pPr>
          </a:lstStyle>
          <a:p>
            <a:endParaRPr/>
          </a:p>
        </p:txBody>
      </p:sp>
      <p:sp>
        <p:nvSpPr>
          <p:cNvPr id="19" name="Google Shape;19;p3"/>
          <p:cNvSpPr txBox="1">
            <a:spLocks noGrp="1"/>
          </p:cNvSpPr>
          <p:nvPr>
            <p:ph type="title"/>
          </p:nvPr>
        </p:nvSpPr>
        <p:spPr>
          <a:xfrm>
            <a:off x="471900" y="268825"/>
            <a:ext cx="8222100" cy="767701"/>
          </a:xfrm>
          <a:prstGeom prst="rect">
            <a:avLst/>
          </a:prstGeom>
          <a:noFill/>
          <a:ln>
            <a:noFill/>
          </a:ln>
        </p:spPr>
        <p:txBody>
          <a:bodyPr spcFirstLastPara="1" wrap="square" lIns="91400" tIns="91400" rIns="91400" bIns="91400" anchor="b" anchorCtr="0"/>
          <a:lstStyle>
            <a:lvl1pPr marR="0" lvl="0"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9pPr>
          </a:lstStyle>
          <a:p>
            <a:endParaRPr/>
          </a:p>
        </p:txBody>
      </p:sp>
      <p:sp>
        <p:nvSpPr>
          <p:cNvPr id="20" name="Google Shape;20;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_POINT">
  <p:cSld name="MAIN_POINT">
    <p:bg>
      <p:bgPr>
        <a:solidFill>
          <a:srgbClr val="4285F4"/>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90250" y="488249"/>
            <a:ext cx="6227101" cy="4090801"/>
          </a:xfrm>
          <a:prstGeom prst="rect">
            <a:avLst/>
          </a:prstGeom>
          <a:noFill/>
          <a:ln>
            <a:noFill/>
          </a:ln>
        </p:spPr>
        <p:txBody>
          <a:bodyPr spcFirstLastPara="1" wrap="square" lIns="91400" tIns="91400" rIns="91400" bIns="91400" anchor="ctr" anchorCtr="0"/>
          <a:lstStyle>
            <a:lvl1pPr marR="0" lvl="0" algn="l" rtl="0">
              <a:lnSpc>
                <a:spcPct val="100000"/>
              </a:lnSpc>
              <a:spcBef>
                <a:spcPts val="0"/>
              </a:spcBef>
              <a:spcAft>
                <a:spcPts val="0"/>
              </a:spcAft>
              <a:buClr>
                <a:srgbClr val="FFFFFF"/>
              </a:buClr>
              <a:buSzPts val="6000"/>
              <a:buFont typeface="Helvetica Neue"/>
              <a:buNone/>
              <a:defRPr sz="60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9pPr>
          </a:lstStyle>
          <a:p>
            <a:endParaRPr/>
          </a:p>
        </p:txBody>
      </p:sp>
      <p:sp>
        <p:nvSpPr>
          <p:cNvPr id="23" name="Google Shape;23;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solidFill>
                <a:srgbClr val="73737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4285F4"/>
        </a:solid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60950" y="2065350"/>
            <a:ext cx="8222100" cy="1012801"/>
          </a:xfrm>
          <a:prstGeom prst="rect">
            <a:avLst/>
          </a:prstGeom>
          <a:noFill/>
          <a:ln>
            <a:noFill/>
          </a:ln>
        </p:spPr>
        <p:txBody>
          <a:bodyPr spcFirstLastPara="1" wrap="square" lIns="91400" tIns="91400" rIns="91400" bIns="91400" anchor="ctr" anchorCtr="0"/>
          <a:lstStyle>
            <a:lvl1pPr marR="0" lvl="0" algn="l" rtl="0">
              <a:lnSpc>
                <a:spcPct val="100000"/>
              </a:lnSpc>
              <a:spcBef>
                <a:spcPts val="0"/>
              </a:spcBef>
              <a:spcAft>
                <a:spcPts val="0"/>
              </a:spcAft>
              <a:buClr>
                <a:srgbClr val="FFFFFF"/>
              </a:buClr>
              <a:buSzPts val="4200"/>
              <a:buFont typeface="Helvetica Neue"/>
              <a:buNone/>
              <a:defRPr sz="42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9pPr>
          </a:lstStyle>
          <a:p>
            <a:endParaRPr/>
          </a:p>
        </p:txBody>
      </p:sp>
      <p:sp>
        <p:nvSpPr>
          <p:cNvPr id="28" name="Google Shape;28;p6"/>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solidFill>
                <a:srgbClr val="73737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4285F4"/>
        </a:solidFill>
        <a:effectLst/>
      </p:bgPr>
    </p:bg>
    <p:spTree>
      <p:nvGrpSpPr>
        <p:cNvPr id="1" name="Shape 29"/>
        <p:cNvGrpSpPr/>
        <p:nvPr/>
      </p:nvGrpSpPr>
      <p:grpSpPr>
        <a:xfrm>
          <a:off x="0" y="0"/>
          <a:ext cx="0" cy="0"/>
          <a:chOff x="0" y="0"/>
          <a:chExt cx="0" cy="0"/>
        </a:xfrm>
      </p:grpSpPr>
      <p:sp>
        <p:nvSpPr>
          <p:cNvPr id="30" name="Google Shape;30;p7"/>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7"/>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7"/>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lstStyle>
            <a:lvl1pPr marR="0" lvl="0"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9pPr>
          </a:lstStyle>
          <a:p>
            <a:endParaRPr/>
          </a:p>
        </p:txBody>
      </p:sp>
      <p:sp>
        <p:nvSpPr>
          <p:cNvPr id="33" name="Google Shape;33;p7"/>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lstStyle>
            <a:lvl1pPr marL="457200" marR="0" lvl="0" indent="-317500" algn="l" rtl="0">
              <a:lnSpc>
                <a:spcPct val="115000"/>
              </a:lnSpc>
              <a:spcBef>
                <a:spcPts val="0"/>
              </a:spcBef>
              <a:spcAft>
                <a:spcPts val="0"/>
              </a:spcAft>
              <a:buClr>
                <a:srgbClr val="737373"/>
              </a:buClr>
              <a:buSzPts val="1400"/>
              <a:buFont typeface="Helvetica Neue"/>
              <a:buChar char="●"/>
              <a:defRPr sz="1400" b="0" i="0" u="none" strike="noStrike" cap="none">
                <a:solidFill>
                  <a:srgbClr val="737373"/>
                </a:solidFill>
                <a:latin typeface="Helvetica Neue"/>
                <a:ea typeface="Helvetica Neue"/>
                <a:cs typeface="Helvetica Neue"/>
                <a:sym typeface="Helvetica Neue"/>
              </a:defRPr>
            </a:lvl1pPr>
            <a:lvl2pPr marL="914400" marR="0" lvl="1" indent="-317500" algn="l" rtl="0">
              <a:lnSpc>
                <a:spcPct val="115000"/>
              </a:lnSpc>
              <a:spcBef>
                <a:spcPts val="0"/>
              </a:spcBef>
              <a:spcAft>
                <a:spcPts val="0"/>
              </a:spcAft>
              <a:buClr>
                <a:srgbClr val="737373"/>
              </a:buClr>
              <a:buSzPts val="1400"/>
              <a:buFont typeface="Helvetica Neue"/>
              <a:buChar char="○"/>
              <a:defRPr sz="1400" b="0" i="0" u="none" strike="noStrike" cap="none">
                <a:solidFill>
                  <a:srgbClr val="737373"/>
                </a:solidFill>
                <a:latin typeface="Helvetica Neue"/>
                <a:ea typeface="Helvetica Neue"/>
                <a:cs typeface="Helvetica Neue"/>
                <a:sym typeface="Helvetica Neue"/>
              </a:defRPr>
            </a:lvl2pPr>
            <a:lvl3pPr marL="1371600" marR="0" lvl="2" indent="-317500" algn="l" rtl="0">
              <a:lnSpc>
                <a:spcPct val="115000"/>
              </a:lnSpc>
              <a:spcBef>
                <a:spcPts val="0"/>
              </a:spcBef>
              <a:spcAft>
                <a:spcPts val="0"/>
              </a:spcAft>
              <a:buClr>
                <a:srgbClr val="737373"/>
              </a:buClr>
              <a:buSzPts val="1400"/>
              <a:buFont typeface="Helvetica Neue"/>
              <a:buChar char="■"/>
              <a:defRPr sz="1400" b="0" i="0" u="none" strike="noStrike" cap="none">
                <a:solidFill>
                  <a:srgbClr val="737373"/>
                </a:solidFill>
                <a:latin typeface="Helvetica Neue"/>
                <a:ea typeface="Helvetica Neue"/>
                <a:cs typeface="Helvetica Neue"/>
                <a:sym typeface="Helvetica Neue"/>
              </a:defRPr>
            </a:lvl3pPr>
            <a:lvl4pPr marL="1828800" marR="0" lvl="3" indent="-317500" algn="l" rtl="0">
              <a:lnSpc>
                <a:spcPct val="115000"/>
              </a:lnSpc>
              <a:spcBef>
                <a:spcPts val="0"/>
              </a:spcBef>
              <a:spcAft>
                <a:spcPts val="0"/>
              </a:spcAft>
              <a:buClr>
                <a:srgbClr val="737373"/>
              </a:buClr>
              <a:buSzPts val="1400"/>
              <a:buFont typeface="Helvetica Neue"/>
              <a:buChar char="●"/>
              <a:defRPr sz="1400" b="0" i="0" u="none" strike="noStrike" cap="none">
                <a:solidFill>
                  <a:srgbClr val="737373"/>
                </a:solidFill>
                <a:latin typeface="Helvetica Neue"/>
                <a:ea typeface="Helvetica Neue"/>
                <a:cs typeface="Helvetica Neue"/>
                <a:sym typeface="Helvetica Neue"/>
              </a:defRPr>
            </a:lvl4pPr>
            <a:lvl5pPr marL="2286000" marR="0" lvl="4" indent="-317500" algn="l" rtl="0">
              <a:lnSpc>
                <a:spcPct val="115000"/>
              </a:lnSpc>
              <a:spcBef>
                <a:spcPts val="0"/>
              </a:spcBef>
              <a:spcAft>
                <a:spcPts val="0"/>
              </a:spcAft>
              <a:buClr>
                <a:srgbClr val="737373"/>
              </a:buClr>
              <a:buSzPts val="1400"/>
              <a:buFont typeface="Helvetica Neue"/>
              <a:buChar char="○"/>
              <a:defRPr sz="1400" b="0" i="0" u="none" strike="noStrike" cap="none">
                <a:solidFill>
                  <a:srgbClr val="737373"/>
                </a:solidFill>
                <a:latin typeface="Helvetica Neue"/>
                <a:ea typeface="Helvetica Neue"/>
                <a:cs typeface="Helvetica Neue"/>
                <a:sym typeface="Helvetica Neue"/>
              </a:defRPr>
            </a:lvl5pPr>
            <a:lvl6pPr marL="2743200" marR="0" lvl="5"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6pPr>
            <a:lvl7pPr marL="3200400" marR="0" lvl="6"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7pPr>
            <a:lvl8pPr marL="3657600" marR="0" lvl="7"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8pPr>
            <a:lvl9pPr marL="4114800" marR="0" lvl="8"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9pPr>
          </a:lstStyle>
          <a:p>
            <a:endParaRPr/>
          </a:p>
        </p:txBody>
      </p:sp>
      <p:sp>
        <p:nvSpPr>
          <p:cNvPr id="34" name="Google Shape;34;p7"/>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lstStyle>
            <a:lvl1pPr marL="457200" marR="0" lvl="0"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1pPr>
            <a:lvl2pPr marL="914400" marR="0" lvl="1"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2pPr>
            <a:lvl3pPr marL="1371600" marR="0" lvl="2"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3pPr>
            <a:lvl4pPr marL="1828800" marR="0" lvl="3"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4pPr>
            <a:lvl5pPr marL="2286000" marR="0" lvl="4"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5pPr>
            <a:lvl6pPr marL="2743200" marR="0" lvl="5"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6pPr>
            <a:lvl7pPr marL="3200400" marR="0" lvl="6"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7pPr>
            <a:lvl8pPr marL="3657600" marR="0" lvl="7"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8pPr>
            <a:lvl9pPr marL="4114800" marR="0" lvl="8"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9pPr>
          </a:lstStyle>
          <a:p>
            <a:endParaRPr/>
          </a:p>
        </p:txBody>
      </p:sp>
      <p:sp>
        <p:nvSpPr>
          <p:cNvPr id="35" name="Google Shape;35;p7"/>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_COLUMN_TEXT">
  <p:cSld name="ONE_COLUMN_TEXT">
    <p:bg>
      <p:bgPr>
        <a:solidFill>
          <a:srgbClr val="4285F4"/>
        </a:solidFill>
        <a:effectLst/>
      </p:bgPr>
    </p:bg>
    <p:spTree>
      <p:nvGrpSpPr>
        <p:cNvPr id="1" name="Shape 36"/>
        <p:cNvGrpSpPr/>
        <p:nvPr/>
      </p:nvGrpSpPr>
      <p:grpSpPr>
        <a:xfrm>
          <a:off x="0" y="0"/>
          <a:ext cx="0" cy="0"/>
          <a:chOff x="0" y="0"/>
          <a:chExt cx="0" cy="0"/>
        </a:xfrm>
      </p:grpSpPr>
      <p:sp>
        <p:nvSpPr>
          <p:cNvPr id="37" name="Google Shape;37;p8"/>
          <p:cNvSpPr/>
          <p:nvPr/>
        </p:nvSpPr>
        <p:spPr>
          <a:xfrm rot="10800000" flipH="1">
            <a:off x="3276600" y="24"/>
            <a:ext cx="5867400" cy="5143501"/>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8"/>
          <p:cNvSpPr/>
          <p:nvPr/>
        </p:nvSpPr>
        <p:spPr>
          <a:xfrm rot="-5400000">
            <a:off x="759149" y="2517450"/>
            <a:ext cx="51435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txBox="1">
            <a:spLocks noGrp="1"/>
          </p:cNvSpPr>
          <p:nvPr>
            <p:ph type="title"/>
          </p:nvPr>
        </p:nvSpPr>
        <p:spPr>
          <a:xfrm>
            <a:off x="226077" y="357800"/>
            <a:ext cx="2808001" cy="953401"/>
          </a:xfrm>
          <a:prstGeom prst="rect">
            <a:avLst/>
          </a:prstGeom>
          <a:noFill/>
          <a:ln>
            <a:noFill/>
          </a:ln>
        </p:spPr>
        <p:txBody>
          <a:bodyPr spcFirstLastPara="1" wrap="square" lIns="91400" tIns="91400" rIns="91400" bIns="91400" anchor="b" anchorCtr="0"/>
          <a:lstStyle>
            <a:lvl1pPr marR="0" lvl="0" algn="l" rtl="0">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9pPr>
          </a:lstStyle>
          <a:p>
            <a:endParaRPr/>
          </a:p>
        </p:txBody>
      </p:sp>
      <p:sp>
        <p:nvSpPr>
          <p:cNvPr id="40" name="Google Shape;40;p8"/>
          <p:cNvSpPr txBox="1">
            <a:spLocks noGrp="1"/>
          </p:cNvSpPr>
          <p:nvPr>
            <p:ph type="body" idx="1"/>
          </p:nvPr>
        </p:nvSpPr>
        <p:spPr>
          <a:xfrm>
            <a:off x="226075" y="1465799"/>
            <a:ext cx="2808000" cy="3163501"/>
          </a:xfrm>
          <a:prstGeom prst="rect">
            <a:avLst/>
          </a:prstGeom>
          <a:noFill/>
          <a:ln>
            <a:noFill/>
          </a:ln>
        </p:spPr>
        <p:txBody>
          <a:bodyPr spcFirstLastPara="1" wrap="square" lIns="91400" tIns="91400" rIns="91400" bIns="91400" anchor="t" anchorCtr="0"/>
          <a:lstStyle>
            <a:lvl1pPr marL="457200" marR="0" lvl="0" indent="-304800" algn="l" rtl="0">
              <a:lnSpc>
                <a:spcPct val="115000"/>
              </a:lnSpc>
              <a:spcBef>
                <a:spcPts val="0"/>
              </a:spcBef>
              <a:spcAft>
                <a:spcPts val="0"/>
              </a:spcAft>
              <a:buClr>
                <a:srgbClr val="FFFFFF"/>
              </a:buClr>
              <a:buSzPts val="1200"/>
              <a:buFont typeface="Helvetica Neue"/>
              <a:buChar char="●"/>
              <a:defRPr sz="1200" b="0" i="0" u="none" strike="noStrike" cap="none">
                <a:solidFill>
                  <a:srgbClr val="FFFFFF"/>
                </a:solidFill>
                <a:latin typeface="Helvetica Neue"/>
                <a:ea typeface="Helvetica Neue"/>
                <a:cs typeface="Helvetica Neue"/>
                <a:sym typeface="Helvetica Neue"/>
              </a:defRPr>
            </a:lvl1pPr>
            <a:lvl2pPr marL="914400" marR="0" lvl="1" indent="-304800" algn="l" rtl="0">
              <a:lnSpc>
                <a:spcPct val="115000"/>
              </a:lnSpc>
              <a:spcBef>
                <a:spcPts val="0"/>
              </a:spcBef>
              <a:spcAft>
                <a:spcPts val="0"/>
              </a:spcAft>
              <a:buClr>
                <a:srgbClr val="FFFFFF"/>
              </a:buClr>
              <a:buSzPts val="1200"/>
              <a:buFont typeface="Helvetica Neue"/>
              <a:buChar char="○"/>
              <a:defRPr sz="1200" b="0" i="0" u="none" strike="noStrike" cap="none">
                <a:solidFill>
                  <a:srgbClr val="FFFFFF"/>
                </a:solidFill>
                <a:latin typeface="Helvetica Neue"/>
                <a:ea typeface="Helvetica Neue"/>
                <a:cs typeface="Helvetica Neue"/>
                <a:sym typeface="Helvetica Neue"/>
              </a:defRPr>
            </a:lvl2pPr>
            <a:lvl3pPr marL="1371600" marR="0" lvl="2" indent="-304800" algn="l" rtl="0">
              <a:lnSpc>
                <a:spcPct val="115000"/>
              </a:lnSpc>
              <a:spcBef>
                <a:spcPts val="0"/>
              </a:spcBef>
              <a:spcAft>
                <a:spcPts val="0"/>
              </a:spcAft>
              <a:buClr>
                <a:srgbClr val="FFFFFF"/>
              </a:buClr>
              <a:buSzPts val="1200"/>
              <a:buFont typeface="Helvetica Neue"/>
              <a:buChar char="■"/>
              <a:defRPr sz="1200" b="0" i="0" u="none" strike="noStrike" cap="none">
                <a:solidFill>
                  <a:srgbClr val="FFFFFF"/>
                </a:solidFill>
                <a:latin typeface="Helvetica Neue"/>
                <a:ea typeface="Helvetica Neue"/>
                <a:cs typeface="Helvetica Neue"/>
                <a:sym typeface="Helvetica Neue"/>
              </a:defRPr>
            </a:lvl3pPr>
            <a:lvl4pPr marL="1828800" marR="0" lvl="3" indent="-304800" algn="l" rtl="0">
              <a:lnSpc>
                <a:spcPct val="115000"/>
              </a:lnSpc>
              <a:spcBef>
                <a:spcPts val="0"/>
              </a:spcBef>
              <a:spcAft>
                <a:spcPts val="0"/>
              </a:spcAft>
              <a:buClr>
                <a:srgbClr val="FFFFFF"/>
              </a:buClr>
              <a:buSzPts val="1200"/>
              <a:buFont typeface="Helvetica Neue"/>
              <a:buChar char="●"/>
              <a:defRPr sz="1200" b="0" i="0" u="none" strike="noStrike" cap="none">
                <a:solidFill>
                  <a:srgbClr val="FFFFFF"/>
                </a:solidFill>
                <a:latin typeface="Helvetica Neue"/>
                <a:ea typeface="Helvetica Neue"/>
                <a:cs typeface="Helvetica Neue"/>
                <a:sym typeface="Helvetica Neue"/>
              </a:defRPr>
            </a:lvl4pPr>
            <a:lvl5pPr marL="2286000" marR="0" lvl="4" indent="-304800" algn="l" rtl="0">
              <a:lnSpc>
                <a:spcPct val="115000"/>
              </a:lnSpc>
              <a:spcBef>
                <a:spcPts val="0"/>
              </a:spcBef>
              <a:spcAft>
                <a:spcPts val="0"/>
              </a:spcAft>
              <a:buClr>
                <a:srgbClr val="FFFFFF"/>
              </a:buClr>
              <a:buSzPts val="1200"/>
              <a:buFont typeface="Helvetica Neue"/>
              <a:buChar char="○"/>
              <a:defRPr sz="1200" b="0" i="0" u="none" strike="noStrike" cap="none">
                <a:solidFill>
                  <a:srgbClr val="FFFFFF"/>
                </a:solidFill>
                <a:latin typeface="Helvetica Neue"/>
                <a:ea typeface="Helvetica Neue"/>
                <a:cs typeface="Helvetica Neue"/>
                <a:sym typeface="Helvetica Neue"/>
              </a:defRPr>
            </a:lvl5pPr>
            <a:lvl6pPr marL="2743200" marR="0" lvl="5"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6pPr>
            <a:lvl7pPr marL="3200400" marR="0" lvl="6"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7pPr>
            <a:lvl8pPr marL="3657600" marR="0" lvl="7"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8pPr>
            <a:lvl9pPr marL="4114800" marR="0" lvl="8"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9pPr>
          </a:lstStyle>
          <a:p>
            <a:endParaRPr/>
          </a:p>
        </p:txBody>
      </p:sp>
      <p:sp>
        <p:nvSpPr>
          <p:cNvPr id="41" name="Google Shape;41;p8"/>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bg>
      <p:bgPr>
        <a:solidFill>
          <a:srgbClr val="4285F4"/>
        </a:solidFill>
        <a:effectLst/>
      </p:bgPr>
    </p:bg>
    <p:spTree>
      <p:nvGrpSpPr>
        <p:cNvPr id="1" name="Shape 42"/>
        <p:cNvGrpSpPr/>
        <p:nvPr/>
      </p:nvGrpSpPr>
      <p:grpSpPr>
        <a:xfrm>
          <a:off x="0" y="0"/>
          <a:ext cx="0" cy="0"/>
          <a:chOff x="0" y="0"/>
          <a:chExt cx="0" cy="0"/>
        </a:xfrm>
      </p:grpSpPr>
      <p:sp>
        <p:nvSpPr>
          <p:cNvPr id="43" name="Google Shape;43;p9"/>
          <p:cNvSpPr/>
          <p:nvPr/>
        </p:nvSpPr>
        <p:spPr>
          <a:xfrm flipH="1">
            <a:off x="0" y="0"/>
            <a:ext cx="4572000" cy="5143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9"/>
          <p:cNvSpPr/>
          <p:nvPr/>
        </p:nvSpPr>
        <p:spPr>
          <a:xfrm rot="5400000">
            <a:off x="1946424" y="2517750"/>
            <a:ext cx="5142902"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9"/>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lstStyle>
            <a:lvl1pPr marR="0" lvl="0" algn="ctr" rtl="0">
              <a:lnSpc>
                <a:spcPct val="100000"/>
              </a:lnSpc>
              <a:spcBef>
                <a:spcPts val="0"/>
              </a:spcBef>
              <a:spcAft>
                <a:spcPts val="0"/>
              </a:spcAft>
              <a:buClr>
                <a:srgbClr val="424242"/>
              </a:buClr>
              <a:buSzPts val="4200"/>
              <a:buFont typeface="Helvetica Neue"/>
              <a:buNone/>
              <a:defRPr sz="42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9pPr>
          </a:lstStyle>
          <a:p>
            <a:endParaRPr/>
          </a:p>
        </p:txBody>
      </p:sp>
      <p:sp>
        <p:nvSpPr>
          <p:cNvPr id="46" name="Google Shape;46;p9"/>
          <p:cNvSpPr txBox="1">
            <a:spLocks noGrp="1"/>
          </p:cNvSpPr>
          <p:nvPr>
            <p:ph type="body" idx="1"/>
          </p:nvPr>
        </p:nvSpPr>
        <p:spPr>
          <a:xfrm>
            <a:off x="265500" y="2779466"/>
            <a:ext cx="4045200" cy="1235101"/>
          </a:xfrm>
          <a:prstGeom prst="rect">
            <a:avLst/>
          </a:prstGeom>
          <a:noFill/>
          <a:ln>
            <a:noFill/>
          </a:ln>
        </p:spPr>
        <p:txBody>
          <a:bodyPr spcFirstLastPara="1" wrap="square" lIns="91400" tIns="91400" rIns="91400" bIns="91400" anchor="t" anchorCtr="0"/>
          <a:lstStyle>
            <a:lvl1pPr marL="457200" marR="0" lvl="0" indent="-228600" algn="ctr" rtl="0">
              <a:lnSpc>
                <a:spcPct val="100000"/>
              </a:lnSpc>
              <a:spcBef>
                <a:spcPts val="0"/>
              </a:spcBef>
              <a:spcAft>
                <a:spcPts val="0"/>
              </a:spcAft>
              <a:buClr>
                <a:srgbClr val="737373"/>
              </a:buClr>
              <a:buSzPts val="2100"/>
              <a:buFont typeface="Helvetica Neue"/>
              <a:buNone/>
              <a:defRPr sz="2100" b="0" i="0" u="none" strike="noStrike" cap="none">
                <a:solidFill>
                  <a:srgbClr val="737373"/>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737373"/>
              </a:buClr>
              <a:buSzPts val="2100"/>
              <a:buFont typeface="Helvetica Neue"/>
              <a:buNone/>
              <a:defRPr sz="2100" b="0" i="0" u="none" strike="noStrike" cap="none">
                <a:solidFill>
                  <a:srgbClr val="737373"/>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737373"/>
              </a:buClr>
              <a:buSzPts val="2100"/>
              <a:buFont typeface="Helvetica Neue"/>
              <a:buNone/>
              <a:defRPr sz="2100" b="0" i="0" u="none" strike="noStrike" cap="none">
                <a:solidFill>
                  <a:srgbClr val="737373"/>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737373"/>
              </a:buClr>
              <a:buSzPts val="2100"/>
              <a:buFont typeface="Helvetica Neue"/>
              <a:buNone/>
              <a:defRPr sz="2100" b="0" i="0" u="none" strike="noStrike" cap="none">
                <a:solidFill>
                  <a:srgbClr val="737373"/>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737373"/>
              </a:buClr>
              <a:buSzPts val="2100"/>
              <a:buFont typeface="Helvetica Neue"/>
              <a:buNone/>
              <a:defRPr sz="2100" b="0" i="0" u="none" strike="noStrike" cap="none">
                <a:solidFill>
                  <a:srgbClr val="737373"/>
                </a:solidFill>
                <a:latin typeface="Helvetica Neue"/>
                <a:ea typeface="Helvetica Neue"/>
                <a:cs typeface="Helvetica Neue"/>
                <a:sym typeface="Helvetica Neue"/>
              </a:defRPr>
            </a:lvl5pPr>
            <a:lvl6pPr marL="2743200" marR="0" lvl="5"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6pPr>
            <a:lvl7pPr marL="3200400" marR="0" lvl="6"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7pPr>
            <a:lvl8pPr marL="3657600" marR="0" lvl="7"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8pPr>
            <a:lvl9pPr marL="4114800" marR="0" lvl="8"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9pPr>
          </a:lstStyle>
          <a:p>
            <a:endParaRPr/>
          </a:p>
        </p:txBody>
      </p:sp>
      <p:sp>
        <p:nvSpPr>
          <p:cNvPr id="47" name="Google Shape;47;p9"/>
          <p:cNvSpPr txBox="1">
            <a:spLocks noGrp="1"/>
          </p:cNvSpPr>
          <p:nvPr>
            <p:ph type="body" idx="2"/>
          </p:nvPr>
        </p:nvSpPr>
        <p:spPr>
          <a:xfrm>
            <a:off x="4939500" y="724199"/>
            <a:ext cx="3837000" cy="3695102"/>
          </a:xfrm>
          <a:prstGeom prst="rect">
            <a:avLst/>
          </a:prstGeom>
          <a:noFill/>
          <a:ln>
            <a:noFill/>
          </a:ln>
        </p:spPr>
        <p:txBody>
          <a:bodyPr spcFirstLastPara="1" wrap="square" lIns="91400" tIns="91400" rIns="91400" bIns="91400" anchor="ctr" anchorCtr="0"/>
          <a:lstStyle>
            <a:lvl1pPr marL="457200" marR="0" lvl="0"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1pPr>
            <a:lvl2pPr marL="914400" marR="0" lvl="1"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2pPr>
            <a:lvl3pPr marL="1371600" marR="0" lvl="2"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3pPr>
            <a:lvl4pPr marL="1828800" marR="0" lvl="3"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4pPr>
            <a:lvl5pPr marL="2286000" marR="0" lvl="4"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5pPr>
            <a:lvl6pPr marL="2743200" marR="0" lvl="5"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6pPr>
            <a:lvl7pPr marL="3200400" marR="0" lvl="6"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7pPr>
            <a:lvl8pPr marL="3657600" marR="0" lvl="7"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8pPr>
            <a:lvl9pPr marL="4114800" marR="0" lvl="8"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9pPr>
          </a:lstStyle>
          <a:p>
            <a:endParaRPr/>
          </a:p>
        </p:txBody>
      </p:sp>
      <p:sp>
        <p:nvSpPr>
          <p:cNvPr id="48" name="Google Shape;48;p9"/>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solidFill>
                <a:srgbClr val="73737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_ONLY">
  <p:cSld name="CAPTION_ONLY">
    <p:bg>
      <p:bgPr>
        <a:solidFill>
          <a:srgbClr val="4285F4"/>
        </a:solidFill>
        <a:effectLst/>
      </p:bgPr>
    </p:bg>
    <p:spTree>
      <p:nvGrpSpPr>
        <p:cNvPr id="1" name="Shape 49"/>
        <p:cNvGrpSpPr/>
        <p:nvPr/>
      </p:nvGrpSpPr>
      <p:grpSpPr>
        <a:xfrm>
          <a:off x="0" y="0"/>
          <a:ext cx="0" cy="0"/>
          <a:chOff x="0" y="0"/>
          <a:chExt cx="0" cy="0"/>
        </a:xfrm>
      </p:grpSpPr>
      <p:sp>
        <p:nvSpPr>
          <p:cNvPr id="50" name="Google Shape;50;p10"/>
          <p:cNvSpPr/>
          <p:nvPr/>
        </p:nvSpPr>
        <p:spPr>
          <a:xfrm rot="10800000" flipH="1">
            <a:off x="0" y="0"/>
            <a:ext cx="9144000" cy="4695901"/>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0"/>
          <p:cNvSpPr/>
          <p:nvPr/>
        </p:nvSpPr>
        <p:spPr>
          <a:xfrm rot="10800000" flipH="1">
            <a:off x="0" y="4622724"/>
            <a:ext cx="9144000" cy="741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0"/>
          <p:cNvSpPr txBox="1">
            <a:spLocks noGrp="1"/>
          </p:cNvSpPr>
          <p:nvPr>
            <p:ph type="body" idx="1"/>
          </p:nvPr>
        </p:nvSpPr>
        <p:spPr>
          <a:xfrm>
            <a:off x="57150" y="4696824"/>
            <a:ext cx="8382000" cy="446701"/>
          </a:xfrm>
          <a:prstGeom prst="rect">
            <a:avLst/>
          </a:prstGeom>
          <a:noFill/>
          <a:ln>
            <a:noFill/>
          </a:ln>
        </p:spPr>
        <p:txBody>
          <a:bodyPr spcFirstLastPara="1" wrap="square" lIns="91400" tIns="91400" rIns="91400" bIns="91400" anchor="ctr" anchorCtr="0"/>
          <a:lstStyle>
            <a:lvl1pPr marL="457200" marR="0" lvl="0" indent="-228600" algn="l" rtl="0">
              <a:lnSpc>
                <a:spcPct val="100000"/>
              </a:lnSpc>
              <a:spcBef>
                <a:spcPts val="0"/>
              </a:spcBef>
              <a:spcAft>
                <a:spcPts val="0"/>
              </a:spcAft>
              <a:buClr>
                <a:srgbClr val="FFFFFF"/>
              </a:buClr>
              <a:buSzPts val="1200"/>
              <a:buFont typeface="Helvetica Neue"/>
              <a:buNone/>
              <a:defRPr sz="1200" b="0" i="0" u="none" strike="noStrike" cap="none">
                <a:solidFill>
                  <a:srgbClr val="FFFFFF"/>
                </a:solidFill>
                <a:latin typeface="Helvetica Neue"/>
                <a:ea typeface="Helvetica Neue"/>
                <a:cs typeface="Helvetica Neue"/>
                <a:sym typeface="Helvetica Neue"/>
              </a:defRPr>
            </a:lvl1pPr>
          </a:lstStyle>
          <a:p>
            <a:endParaRPr/>
          </a:p>
        </p:txBody>
      </p:sp>
      <p:sp>
        <p:nvSpPr>
          <p:cNvPr id="53" name="Google Shape;53;p10"/>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FFFFFF"/>
              </a:buClr>
              <a:buSzPts val="1000"/>
              <a:buFont typeface="Helvetica Neue"/>
              <a:buNone/>
              <a:defRPr sz="1000" b="0" i="0" u="none" strike="noStrike" cap="none">
                <a:solidFill>
                  <a:srgbClr val="FFFFFF"/>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solidFill>
                <a:srgbClr val="73737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lstStyle>
            <a:lvl1pPr marR="0" lvl="0"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FFFFFF"/>
              </a:buClr>
              <a:buSzPts val="3200"/>
              <a:buFont typeface="Helvetica Neue"/>
              <a:buNone/>
              <a:defRPr sz="3200" b="1"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lstStyle>
            <a:lvl1pPr marL="457200" marR="0" lvl="0"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1pPr>
            <a:lvl2pPr marL="914400" marR="0" lvl="1"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2pPr>
            <a:lvl3pPr marL="1371600" marR="0" lvl="2"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3pPr>
            <a:lvl4pPr marL="1828800" marR="0" lvl="3"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4pPr>
            <a:lvl5pPr marL="2286000" marR="0" lvl="4"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5pPr>
            <a:lvl6pPr marL="2743200" marR="0" lvl="5"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6pPr>
            <a:lvl7pPr marL="3200400" marR="0" lvl="6"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7pPr>
            <a:lvl8pPr marL="3657600" marR="0" lvl="7"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8pPr>
            <a:lvl9pPr marL="4114800" marR="0" lvl="8" indent="-342900" algn="l" rtl="0">
              <a:lnSpc>
                <a:spcPct val="115000"/>
              </a:lnSpc>
              <a:spcBef>
                <a:spcPts val="0"/>
              </a:spcBef>
              <a:spcAft>
                <a:spcPts val="0"/>
              </a:spcAft>
              <a:buClr>
                <a:srgbClr val="737373"/>
              </a:buClr>
              <a:buSzPts val="1800"/>
              <a:buFont typeface="Helvetica Neue"/>
              <a:buChar char="■"/>
              <a:defRPr sz="1800" b="0" i="0" u="none" strike="noStrike" cap="none">
                <a:solidFill>
                  <a:srgbClr val="737373"/>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737373"/>
              </a:buClr>
              <a:buSzPts val="1000"/>
              <a:buFont typeface="Helvetica Neue"/>
              <a:buNone/>
              <a:defRPr sz="1000" b="0" i="0" u="none" strike="noStrike" cap="none">
                <a:solidFill>
                  <a:srgbClr val="737373"/>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
        <p:cNvGrpSpPr/>
        <p:nvPr/>
      </p:nvGrpSpPr>
      <p:grpSpPr>
        <a:xfrm>
          <a:off x="0" y="0"/>
          <a:ext cx="0" cy="0"/>
          <a:chOff x="0" y="0"/>
          <a:chExt cx="0" cy="0"/>
        </a:xfrm>
      </p:grpSpPr>
      <p:pic>
        <p:nvPicPr>
          <p:cNvPr id="69" name="Google Shape;69;p13" descr="Shape 67"/>
          <p:cNvPicPr preferRelativeResize="0"/>
          <p:nvPr/>
        </p:nvPicPr>
        <p:blipFill rotWithShape="1">
          <a:blip r:embed="rId3">
            <a:alphaModFix/>
          </a:blip>
          <a:srcRect/>
          <a:stretch/>
        </p:blipFill>
        <p:spPr>
          <a:xfrm>
            <a:off x="5753734" y="2123232"/>
            <a:ext cx="2025300" cy="2025300"/>
          </a:xfrm>
          <a:prstGeom prst="rect">
            <a:avLst/>
          </a:prstGeom>
          <a:noFill/>
          <a:ln>
            <a:noFill/>
          </a:ln>
        </p:spPr>
      </p:pic>
      <p:sp>
        <p:nvSpPr>
          <p:cNvPr id="71" name="Google Shape;71;p13"/>
          <p:cNvSpPr txBox="1">
            <a:spLocks noGrp="1"/>
          </p:cNvSpPr>
          <p:nvPr>
            <p:ph type="title"/>
          </p:nvPr>
        </p:nvSpPr>
        <p:spPr>
          <a:xfrm>
            <a:off x="773700" y="1108850"/>
            <a:ext cx="7596600" cy="7677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a:solidFill>
                  <a:srgbClr val="546979"/>
                </a:solidFill>
              </a:rPr>
              <a:t>Stablecoins and MakerDao</a:t>
            </a:r>
            <a:endParaRPr>
              <a:solidFill>
                <a:srgbClr val="546979"/>
              </a:solidFill>
            </a:endParaRPr>
          </a:p>
        </p:txBody>
      </p:sp>
      <p:pic>
        <p:nvPicPr>
          <p:cNvPr id="3" name="Picture 2">
            <a:extLst>
              <a:ext uri="{FF2B5EF4-FFF2-40B4-BE49-F238E27FC236}">
                <a16:creationId xmlns:a16="http://schemas.microsoft.com/office/drawing/2014/main" id="{031F979A-2360-4C88-8217-DE86D91E1A7D}"/>
              </a:ext>
            </a:extLst>
          </p:cNvPr>
          <p:cNvPicPr>
            <a:picLocks noChangeAspect="1"/>
          </p:cNvPicPr>
          <p:nvPr/>
        </p:nvPicPr>
        <p:blipFill>
          <a:blip r:embed="rId4"/>
          <a:stretch>
            <a:fillRect/>
          </a:stretch>
        </p:blipFill>
        <p:spPr>
          <a:xfrm>
            <a:off x="1044752" y="2371409"/>
            <a:ext cx="3276315" cy="15289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148"/>
        <p:cNvGrpSpPr/>
        <p:nvPr/>
      </p:nvGrpSpPr>
      <p:grpSpPr>
        <a:xfrm>
          <a:off x="0" y="0"/>
          <a:ext cx="0" cy="0"/>
          <a:chOff x="0" y="0"/>
          <a:chExt cx="0" cy="0"/>
        </a:xfrm>
      </p:grpSpPr>
      <p:sp>
        <p:nvSpPr>
          <p:cNvPr id="149" name="Google Shape;149;p22"/>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2"/>
          <p:cNvSpPr txBox="1">
            <a:spLocks noGrp="1"/>
          </p:cNvSpPr>
          <p:nvPr>
            <p:ph type="title"/>
          </p:nvPr>
        </p:nvSpPr>
        <p:spPr>
          <a:xfrm>
            <a:off x="460950" y="244150"/>
            <a:ext cx="8222100" cy="652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2400"/>
              <a:t>Dai - Mechanics</a:t>
            </a:r>
            <a:endParaRPr sz="2400"/>
          </a:p>
        </p:txBody>
      </p:sp>
      <p:pic>
        <p:nvPicPr>
          <p:cNvPr id="151" name="Google Shape;151;p22" descr="Shape 74"/>
          <p:cNvPicPr preferRelativeResize="0"/>
          <p:nvPr/>
        </p:nvPicPr>
        <p:blipFill rotWithShape="1">
          <a:blip r:embed="rId3">
            <a:alphaModFix/>
          </a:blip>
          <a:srcRect/>
          <a:stretch/>
        </p:blipFill>
        <p:spPr>
          <a:xfrm>
            <a:off x="8003499" y="0"/>
            <a:ext cx="1140500" cy="1140500"/>
          </a:xfrm>
          <a:prstGeom prst="rect">
            <a:avLst/>
          </a:prstGeom>
          <a:noFill/>
          <a:ln>
            <a:noFill/>
          </a:ln>
        </p:spPr>
      </p:pic>
      <p:sp>
        <p:nvSpPr>
          <p:cNvPr id="152" name="Google Shape;152;p22"/>
          <p:cNvSpPr txBox="1">
            <a:spLocks noGrp="1"/>
          </p:cNvSpPr>
          <p:nvPr>
            <p:ph type="title"/>
          </p:nvPr>
        </p:nvSpPr>
        <p:spPr>
          <a:xfrm>
            <a:off x="324025" y="1617675"/>
            <a:ext cx="4331700" cy="2738700"/>
          </a:xfrm>
          <a:prstGeom prst="rect">
            <a:avLst/>
          </a:prstGeom>
          <a:noFill/>
          <a:ln>
            <a:noFill/>
          </a:ln>
        </p:spPr>
        <p:txBody>
          <a:bodyPr spcFirstLastPara="1" wrap="square" lIns="91400" tIns="91400" rIns="91400" bIns="91400" anchor="b" anchorCtr="0">
            <a:noAutofit/>
          </a:bodyPr>
          <a:lstStyle/>
          <a:p>
            <a:pPr marL="0" lvl="0" indent="0" algn="l" rtl="0">
              <a:spcBef>
                <a:spcPts val="0"/>
              </a:spcBef>
              <a:spcAft>
                <a:spcPts val="0"/>
              </a:spcAft>
              <a:buClr>
                <a:srgbClr val="000000"/>
              </a:buClr>
              <a:buSzPts val="1100"/>
              <a:buFont typeface="Arial"/>
              <a:buNone/>
            </a:pPr>
            <a:r>
              <a:rPr lang="en-US" sz="2000">
                <a:solidFill>
                  <a:srgbClr val="000000"/>
                </a:solidFill>
              </a:rPr>
              <a:t>Analogous to a Mortgage</a:t>
            </a:r>
            <a:endParaRPr sz="2000">
              <a:solidFill>
                <a:srgbClr val="000000"/>
              </a:solidFill>
            </a:endParaRPr>
          </a:p>
          <a:p>
            <a:pPr marL="0" marR="0" lvl="0" indent="0" algn="l" rtl="0">
              <a:lnSpc>
                <a:spcPct val="100000"/>
              </a:lnSpc>
              <a:spcBef>
                <a:spcPts val="0"/>
              </a:spcBef>
              <a:spcAft>
                <a:spcPts val="0"/>
              </a:spcAft>
              <a:buClr>
                <a:srgbClr val="FFFFFF"/>
              </a:buClr>
              <a:buSzPts val="3200"/>
              <a:buFont typeface="Helvetica Neue"/>
              <a:buNone/>
            </a:pPr>
            <a:endParaRPr sz="2400">
              <a:solidFill>
                <a:srgbClr val="000000"/>
              </a:solidFill>
            </a:endParaRPr>
          </a:p>
          <a:p>
            <a:pPr marL="457200" lvl="0" indent="0" algn="l" rtl="0">
              <a:spcBef>
                <a:spcPts val="0"/>
              </a:spcBef>
              <a:spcAft>
                <a:spcPts val="0"/>
              </a:spcAft>
              <a:buNone/>
            </a:pPr>
            <a:r>
              <a:rPr lang="en-US" sz="1800" b="0">
                <a:solidFill>
                  <a:srgbClr val="202729"/>
                </a:solidFill>
                <a:latin typeface="Proxima Nova"/>
                <a:ea typeface="Proxima Nova"/>
                <a:cs typeface="Proxima Nova"/>
                <a:sym typeface="Proxima Nova"/>
              </a:rPr>
              <a:t>Repay debt + interest to “retrieve” the house</a:t>
            </a:r>
            <a:endParaRPr sz="1800" b="0">
              <a:solidFill>
                <a:srgbClr val="202729"/>
              </a:solidFill>
              <a:latin typeface="Proxima Nova"/>
              <a:ea typeface="Proxima Nova"/>
              <a:cs typeface="Proxima Nova"/>
              <a:sym typeface="Proxima Nova"/>
            </a:endParaRPr>
          </a:p>
          <a:p>
            <a:pPr marL="457200" lvl="0" indent="0" algn="l" rtl="0">
              <a:spcBef>
                <a:spcPts val="0"/>
              </a:spcBef>
              <a:spcAft>
                <a:spcPts val="0"/>
              </a:spcAft>
              <a:buNone/>
            </a:pPr>
            <a:endParaRPr sz="1800" b="0">
              <a:solidFill>
                <a:srgbClr val="202729"/>
              </a:solidFill>
              <a:latin typeface="Proxima Nova"/>
              <a:ea typeface="Proxima Nova"/>
              <a:cs typeface="Proxima Nova"/>
              <a:sym typeface="Proxima Nova"/>
            </a:endParaRPr>
          </a:p>
          <a:p>
            <a:pPr marL="457200" lvl="0" indent="0" algn="l" rtl="0">
              <a:spcBef>
                <a:spcPts val="0"/>
              </a:spcBef>
              <a:spcAft>
                <a:spcPts val="0"/>
              </a:spcAft>
              <a:buNone/>
            </a:pPr>
            <a:r>
              <a:rPr lang="en-US" sz="1800" b="0">
                <a:solidFill>
                  <a:srgbClr val="202729"/>
                </a:solidFill>
                <a:latin typeface="Proxima Nova"/>
                <a:ea typeface="Proxima Nova"/>
                <a:cs typeface="Proxima Nova"/>
                <a:sym typeface="Proxima Nova"/>
              </a:rPr>
              <a:t>Borrow money with a mortgage from the bank</a:t>
            </a:r>
            <a:br>
              <a:rPr lang="en-US" sz="1800">
                <a:solidFill>
                  <a:srgbClr val="202729"/>
                </a:solidFill>
                <a:latin typeface="Proxima Nova"/>
                <a:ea typeface="Proxima Nova"/>
                <a:cs typeface="Proxima Nova"/>
                <a:sym typeface="Proxima Nova"/>
              </a:rPr>
            </a:br>
            <a:endParaRPr sz="1800" b="0">
              <a:solidFill>
                <a:srgbClr val="000000"/>
              </a:solidFill>
            </a:endParaRPr>
          </a:p>
        </p:txBody>
      </p:sp>
      <p:sp>
        <p:nvSpPr>
          <p:cNvPr id="153" name="Google Shape;153;p22"/>
          <p:cNvSpPr/>
          <p:nvPr/>
        </p:nvSpPr>
        <p:spPr>
          <a:xfrm>
            <a:off x="4878200" y="1275175"/>
            <a:ext cx="4265700" cy="3868200"/>
          </a:xfrm>
          <a:prstGeom prst="rect">
            <a:avLst/>
          </a:prstGeom>
          <a:solidFill>
            <a:srgbClr val="202729"/>
          </a:soli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22"/>
          <p:cNvPicPr preferRelativeResize="0"/>
          <p:nvPr/>
        </p:nvPicPr>
        <p:blipFill rotWithShape="1">
          <a:blip r:embed="rId4">
            <a:alphaModFix/>
          </a:blip>
          <a:srcRect r="8105"/>
          <a:stretch/>
        </p:blipFill>
        <p:spPr>
          <a:xfrm>
            <a:off x="5079525" y="2239975"/>
            <a:ext cx="3863049" cy="193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158"/>
        <p:cNvGrpSpPr/>
        <p:nvPr/>
      </p:nvGrpSpPr>
      <p:grpSpPr>
        <a:xfrm>
          <a:off x="0" y="0"/>
          <a:ext cx="0" cy="0"/>
          <a:chOff x="0" y="0"/>
          <a:chExt cx="0" cy="0"/>
        </a:xfrm>
      </p:grpSpPr>
      <p:sp>
        <p:nvSpPr>
          <p:cNvPr id="159" name="Google Shape;159;p23"/>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3"/>
          <p:cNvSpPr txBox="1">
            <a:spLocks noGrp="1"/>
          </p:cNvSpPr>
          <p:nvPr>
            <p:ph type="title"/>
          </p:nvPr>
        </p:nvSpPr>
        <p:spPr>
          <a:xfrm>
            <a:off x="460950" y="244150"/>
            <a:ext cx="8222100" cy="652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2400"/>
              <a:t>Dai - Mechanics</a:t>
            </a:r>
            <a:endParaRPr sz="2400"/>
          </a:p>
        </p:txBody>
      </p:sp>
      <p:pic>
        <p:nvPicPr>
          <p:cNvPr id="161" name="Google Shape;161;p23" descr="Shape 74"/>
          <p:cNvPicPr preferRelativeResize="0"/>
          <p:nvPr/>
        </p:nvPicPr>
        <p:blipFill rotWithShape="1">
          <a:blip r:embed="rId3">
            <a:alphaModFix/>
          </a:blip>
          <a:srcRect/>
          <a:stretch/>
        </p:blipFill>
        <p:spPr>
          <a:xfrm>
            <a:off x="8003499" y="0"/>
            <a:ext cx="1140500" cy="1140500"/>
          </a:xfrm>
          <a:prstGeom prst="rect">
            <a:avLst/>
          </a:prstGeom>
          <a:noFill/>
          <a:ln>
            <a:noFill/>
          </a:ln>
        </p:spPr>
      </p:pic>
      <p:sp>
        <p:nvSpPr>
          <p:cNvPr id="162" name="Google Shape;162;p23"/>
          <p:cNvSpPr txBox="1">
            <a:spLocks noGrp="1"/>
          </p:cNvSpPr>
          <p:nvPr>
            <p:ph type="title"/>
          </p:nvPr>
        </p:nvSpPr>
        <p:spPr>
          <a:xfrm>
            <a:off x="289775" y="1601275"/>
            <a:ext cx="4331700" cy="3216000"/>
          </a:xfrm>
          <a:prstGeom prst="rect">
            <a:avLst/>
          </a:prstGeom>
          <a:noFill/>
          <a:ln>
            <a:noFill/>
          </a:ln>
        </p:spPr>
        <p:txBody>
          <a:bodyPr spcFirstLastPara="1" wrap="square" lIns="91400" tIns="91400" rIns="91400" bIns="91400" anchor="b" anchorCtr="0">
            <a:noAutofit/>
          </a:bodyPr>
          <a:lstStyle/>
          <a:p>
            <a:pPr marL="0" lvl="0" indent="0" algn="l" rtl="0">
              <a:spcBef>
                <a:spcPts val="0"/>
              </a:spcBef>
              <a:spcAft>
                <a:spcPts val="0"/>
              </a:spcAft>
              <a:buClr>
                <a:srgbClr val="000000"/>
              </a:buClr>
              <a:buSzPts val="1100"/>
              <a:buFont typeface="Arial"/>
              <a:buNone/>
            </a:pPr>
            <a:r>
              <a:rPr lang="en-US" sz="2000" dirty="0">
                <a:solidFill>
                  <a:srgbClr val="000000"/>
                </a:solidFill>
              </a:rPr>
              <a:t>Liquidations</a:t>
            </a:r>
            <a:endParaRPr sz="2000" dirty="0">
              <a:solidFill>
                <a:srgbClr val="000000"/>
              </a:solidFill>
            </a:endParaRPr>
          </a:p>
          <a:p>
            <a:pPr marL="0" marR="0" lvl="0" indent="0" algn="l" rtl="0">
              <a:lnSpc>
                <a:spcPct val="100000"/>
              </a:lnSpc>
              <a:spcBef>
                <a:spcPts val="0"/>
              </a:spcBef>
              <a:spcAft>
                <a:spcPts val="0"/>
              </a:spcAft>
              <a:buClr>
                <a:srgbClr val="FFFFFF"/>
              </a:buClr>
              <a:buSzPts val="3200"/>
              <a:buFont typeface="Helvetica Neue"/>
              <a:buNone/>
            </a:pPr>
            <a:endParaRPr sz="2400" dirty="0">
              <a:solidFill>
                <a:srgbClr val="000000"/>
              </a:solidFill>
            </a:endParaRPr>
          </a:p>
          <a:p>
            <a:pPr marL="457200" lvl="0" indent="0" algn="l" rtl="0">
              <a:spcBef>
                <a:spcPts val="0"/>
              </a:spcBef>
              <a:spcAft>
                <a:spcPts val="0"/>
              </a:spcAft>
              <a:buNone/>
            </a:pPr>
            <a:r>
              <a:rPr lang="en-US" sz="1800" b="0" dirty="0">
                <a:solidFill>
                  <a:srgbClr val="202729"/>
                </a:solidFill>
                <a:latin typeface="Proxima Nova"/>
                <a:ea typeface="Proxima Nova"/>
                <a:cs typeface="Proxima Nova"/>
                <a:sym typeface="Proxima Nova"/>
              </a:rPr>
              <a:t>CDP is automatically margin called if the collateral falls too low</a:t>
            </a:r>
            <a:endParaRPr sz="1800" b="0" dirty="0">
              <a:solidFill>
                <a:srgbClr val="202729"/>
              </a:solidFill>
              <a:latin typeface="Proxima Nova"/>
              <a:ea typeface="Proxima Nova"/>
              <a:cs typeface="Proxima Nova"/>
              <a:sym typeface="Proxima Nova"/>
            </a:endParaRPr>
          </a:p>
          <a:p>
            <a:pPr marL="457200" lvl="0" indent="0" algn="l" rtl="0">
              <a:spcBef>
                <a:spcPts val="0"/>
              </a:spcBef>
              <a:spcAft>
                <a:spcPts val="0"/>
              </a:spcAft>
              <a:buNone/>
            </a:pPr>
            <a:endParaRPr sz="1800" b="0" dirty="0">
              <a:solidFill>
                <a:srgbClr val="202729"/>
              </a:solidFill>
              <a:latin typeface="Proxima Nova"/>
              <a:ea typeface="Proxima Nova"/>
              <a:cs typeface="Proxima Nova"/>
              <a:sym typeface="Proxima Nova"/>
            </a:endParaRPr>
          </a:p>
          <a:p>
            <a:pPr marL="457200" lvl="0" indent="0" algn="l" rtl="0">
              <a:spcBef>
                <a:spcPts val="0"/>
              </a:spcBef>
              <a:spcAft>
                <a:spcPts val="0"/>
              </a:spcAft>
              <a:buNone/>
            </a:pPr>
            <a:r>
              <a:rPr lang="en-US" sz="1800" b="0" dirty="0">
                <a:solidFill>
                  <a:srgbClr val="202729"/>
                </a:solidFill>
                <a:latin typeface="Proxima Nova"/>
                <a:ea typeface="Proxima Nova"/>
                <a:cs typeface="Proxima Nova"/>
                <a:sym typeface="Proxima Nova"/>
              </a:rPr>
              <a:t>Collateral is sold off, by the smart contract, to anyone who will buy it</a:t>
            </a:r>
            <a:br>
              <a:rPr lang="en-US" sz="1800" b="0" dirty="0">
                <a:solidFill>
                  <a:srgbClr val="202729"/>
                </a:solidFill>
                <a:latin typeface="Proxima Nova"/>
                <a:ea typeface="Proxima Nova"/>
                <a:cs typeface="Proxima Nova"/>
                <a:sym typeface="Proxima Nova"/>
              </a:rPr>
            </a:br>
            <a:endParaRPr sz="1800" b="0" dirty="0">
              <a:solidFill>
                <a:srgbClr val="202729"/>
              </a:solidFill>
              <a:latin typeface="Proxima Nova"/>
              <a:ea typeface="Proxima Nova"/>
              <a:cs typeface="Proxima Nova"/>
              <a:sym typeface="Proxima Nova"/>
            </a:endParaRPr>
          </a:p>
          <a:p>
            <a:pPr marL="457200" lvl="0" indent="0" algn="l" rtl="0">
              <a:spcBef>
                <a:spcPts val="0"/>
              </a:spcBef>
              <a:spcAft>
                <a:spcPts val="0"/>
              </a:spcAft>
              <a:buNone/>
            </a:pPr>
            <a:r>
              <a:rPr lang="en-US" sz="1800" b="0" dirty="0">
                <a:solidFill>
                  <a:srgbClr val="202729"/>
                </a:solidFill>
                <a:latin typeface="Proxima Nova"/>
                <a:ea typeface="Proxima Nova"/>
                <a:cs typeface="Proxima Nova"/>
                <a:sym typeface="Proxima Nova"/>
              </a:rPr>
              <a:t>CDP owner receives the leftover collateral</a:t>
            </a:r>
            <a:endParaRPr sz="1800" b="0" dirty="0">
              <a:solidFill>
                <a:srgbClr val="202729"/>
              </a:solidFill>
              <a:latin typeface="Proxima Nova"/>
              <a:ea typeface="Proxima Nova"/>
              <a:cs typeface="Proxima Nova"/>
              <a:sym typeface="Proxima Nova"/>
            </a:endParaRPr>
          </a:p>
          <a:p>
            <a:pPr marL="457200" lvl="0" indent="0" algn="l" rtl="0">
              <a:spcBef>
                <a:spcPts val="0"/>
              </a:spcBef>
              <a:spcAft>
                <a:spcPts val="0"/>
              </a:spcAft>
              <a:buClr>
                <a:srgbClr val="000000"/>
              </a:buClr>
              <a:buSzPts val="1100"/>
              <a:buFont typeface="Arial"/>
              <a:buNone/>
            </a:pPr>
            <a:endParaRPr sz="1800" b="0" dirty="0">
              <a:solidFill>
                <a:srgbClr val="202729"/>
              </a:solidFill>
              <a:latin typeface="Proxima Nova"/>
              <a:ea typeface="Proxima Nova"/>
              <a:cs typeface="Proxima Nova"/>
              <a:sym typeface="Proxima Nova"/>
            </a:endParaRPr>
          </a:p>
          <a:p>
            <a:pPr marL="457200" lvl="0" indent="0" algn="l" rtl="0">
              <a:spcBef>
                <a:spcPts val="0"/>
              </a:spcBef>
              <a:spcAft>
                <a:spcPts val="0"/>
              </a:spcAft>
              <a:buNone/>
            </a:pPr>
            <a:endParaRPr sz="1800" b="0" dirty="0">
              <a:solidFill>
                <a:srgbClr val="000000"/>
              </a:solidFill>
            </a:endParaRPr>
          </a:p>
        </p:txBody>
      </p:sp>
      <p:sp>
        <p:nvSpPr>
          <p:cNvPr id="163" name="Google Shape;163;p23"/>
          <p:cNvSpPr/>
          <p:nvPr/>
        </p:nvSpPr>
        <p:spPr>
          <a:xfrm>
            <a:off x="4878200" y="1275175"/>
            <a:ext cx="4265700" cy="3868200"/>
          </a:xfrm>
          <a:prstGeom prst="rect">
            <a:avLst/>
          </a:prstGeom>
          <a:solidFill>
            <a:srgbClr val="202729"/>
          </a:soli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23"/>
          <p:cNvPicPr preferRelativeResize="0"/>
          <p:nvPr/>
        </p:nvPicPr>
        <p:blipFill>
          <a:blip r:embed="rId4">
            <a:alphaModFix/>
          </a:blip>
          <a:stretch>
            <a:fillRect/>
          </a:stretch>
        </p:blipFill>
        <p:spPr>
          <a:xfrm>
            <a:off x="5220725" y="2076825"/>
            <a:ext cx="3580650" cy="2264899"/>
          </a:xfrm>
          <a:prstGeom prst="rect">
            <a:avLst/>
          </a:prstGeom>
          <a:noFill/>
          <a:ln>
            <a:noFill/>
          </a:ln>
        </p:spPr>
      </p:pic>
      <p:sp>
        <p:nvSpPr>
          <p:cNvPr id="11" name="Diamond 10">
            <a:extLst>
              <a:ext uri="{FF2B5EF4-FFF2-40B4-BE49-F238E27FC236}">
                <a16:creationId xmlns:a16="http://schemas.microsoft.com/office/drawing/2014/main" id="{6017D144-A6BC-44D0-9163-C7B599B33380}"/>
              </a:ext>
            </a:extLst>
          </p:cNvPr>
          <p:cNvSpPr/>
          <p:nvPr/>
        </p:nvSpPr>
        <p:spPr>
          <a:xfrm>
            <a:off x="8310033" y="3354087"/>
            <a:ext cx="527432" cy="52251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8542B76-2FA4-474B-8332-4571E9FADA24}"/>
              </a:ext>
            </a:extLst>
          </p:cNvPr>
          <p:cNvPicPr>
            <a:picLocks noChangeAspect="1"/>
          </p:cNvPicPr>
          <p:nvPr/>
        </p:nvPicPr>
        <p:blipFill>
          <a:blip r:embed="rId5"/>
          <a:stretch>
            <a:fillRect/>
          </a:stretch>
        </p:blipFill>
        <p:spPr>
          <a:xfrm>
            <a:off x="8412923" y="3434787"/>
            <a:ext cx="361113" cy="3611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471900" y="268825"/>
            <a:ext cx="8222100" cy="7677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dirty="0"/>
              <a:t>Dai Metrics</a:t>
            </a:r>
            <a:endParaRPr dirty="0"/>
          </a:p>
        </p:txBody>
      </p:sp>
      <p:pic>
        <p:nvPicPr>
          <p:cNvPr id="172" name="Google Shape;172;p24"/>
          <p:cNvPicPr preferRelativeResize="0"/>
          <p:nvPr/>
        </p:nvPicPr>
        <p:blipFill>
          <a:blip r:embed="rId3">
            <a:alphaModFix/>
          </a:blip>
          <a:stretch>
            <a:fillRect/>
          </a:stretch>
        </p:blipFill>
        <p:spPr>
          <a:xfrm>
            <a:off x="171350" y="1368675"/>
            <a:ext cx="8617377" cy="3698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176"/>
        <p:cNvGrpSpPr/>
        <p:nvPr/>
      </p:nvGrpSpPr>
      <p:grpSpPr>
        <a:xfrm>
          <a:off x="0" y="0"/>
          <a:ext cx="0" cy="0"/>
          <a:chOff x="0" y="0"/>
          <a:chExt cx="0" cy="0"/>
        </a:xfrm>
      </p:grpSpPr>
      <p:sp>
        <p:nvSpPr>
          <p:cNvPr id="177" name="Google Shape;177;p25"/>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5"/>
          <p:cNvSpPr txBox="1">
            <a:spLocks noGrp="1"/>
          </p:cNvSpPr>
          <p:nvPr>
            <p:ph type="title"/>
          </p:nvPr>
        </p:nvSpPr>
        <p:spPr>
          <a:xfrm>
            <a:off x="471900" y="268825"/>
            <a:ext cx="8222100" cy="7677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a:t>Not all stablecoins are equal</a:t>
            </a:r>
            <a:endParaRPr/>
          </a:p>
        </p:txBody>
      </p:sp>
      <p:pic>
        <p:nvPicPr>
          <p:cNvPr id="179" name="Google Shape;179;p25" descr="Shape 104"/>
          <p:cNvPicPr preferRelativeResize="0"/>
          <p:nvPr/>
        </p:nvPicPr>
        <p:blipFill rotWithShape="1">
          <a:blip r:embed="rId3">
            <a:alphaModFix/>
          </a:blip>
          <a:srcRect/>
          <a:stretch/>
        </p:blipFill>
        <p:spPr>
          <a:xfrm>
            <a:off x="8003499" y="0"/>
            <a:ext cx="1140500" cy="1140500"/>
          </a:xfrm>
          <a:prstGeom prst="rect">
            <a:avLst/>
          </a:prstGeom>
          <a:noFill/>
          <a:ln>
            <a:noFill/>
          </a:ln>
        </p:spPr>
      </p:pic>
      <p:sp>
        <p:nvSpPr>
          <p:cNvPr id="180" name="Google Shape;180;p25"/>
          <p:cNvSpPr txBox="1"/>
          <p:nvPr/>
        </p:nvSpPr>
        <p:spPr>
          <a:xfrm>
            <a:off x="258500" y="1789650"/>
            <a:ext cx="2240400" cy="6363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3000"/>
              <a:buFont typeface="Helvetica Neue"/>
              <a:buNone/>
            </a:pPr>
            <a:r>
              <a:rPr lang="en-US" b="1">
                <a:latin typeface="Helvetica Neue"/>
                <a:ea typeface="Helvetica Neue"/>
                <a:cs typeface="Helvetica Neue"/>
                <a:sym typeface="Helvetica Neue"/>
              </a:rPr>
              <a:t>I give you 1 stablecoin (or “IOU”) for 1 dollar</a:t>
            </a:r>
            <a:endParaRPr b="1"/>
          </a:p>
        </p:txBody>
      </p:sp>
      <p:sp>
        <p:nvSpPr>
          <p:cNvPr id="181" name="Google Shape;181;p25"/>
          <p:cNvSpPr txBox="1"/>
          <p:nvPr/>
        </p:nvSpPr>
        <p:spPr>
          <a:xfrm>
            <a:off x="3086700" y="4570500"/>
            <a:ext cx="2970600" cy="3804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800"/>
              <a:buFont typeface="Helvetica Neue"/>
              <a:buNone/>
            </a:pPr>
            <a:r>
              <a:rPr lang="en-US" b="1"/>
              <a:t>Algorithms control token supply</a:t>
            </a:r>
            <a:endParaRPr b="1"/>
          </a:p>
        </p:txBody>
      </p:sp>
      <p:pic>
        <p:nvPicPr>
          <p:cNvPr id="182" name="Google Shape;182;p25"/>
          <p:cNvPicPr preferRelativeResize="0"/>
          <p:nvPr/>
        </p:nvPicPr>
        <p:blipFill>
          <a:blip r:embed="rId4">
            <a:alphaModFix/>
          </a:blip>
          <a:stretch>
            <a:fillRect/>
          </a:stretch>
        </p:blipFill>
        <p:spPr>
          <a:xfrm>
            <a:off x="2422689" y="1462200"/>
            <a:ext cx="4144586" cy="3021600"/>
          </a:xfrm>
          <a:prstGeom prst="rect">
            <a:avLst/>
          </a:prstGeom>
          <a:noFill/>
          <a:ln>
            <a:noFill/>
          </a:ln>
          <a:effectLst>
            <a:outerShdw blurRad="142875" dist="38100" dir="5400000" algn="bl" rotWithShape="0">
              <a:srgbClr val="000000">
                <a:alpha val="50000"/>
              </a:srgbClr>
            </a:outerShdw>
          </a:effectLst>
        </p:spPr>
      </p:pic>
      <p:sp>
        <p:nvSpPr>
          <p:cNvPr id="183" name="Google Shape;183;p25"/>
          <p:cNvSpPr txBox="1"/>
          <p:nvPr/>
        </p:nvSpPr>
        <p:spPr>
          <a:xfrm>
            <a:off x="6648100" y="4874700"/>
            <a:ext cx="24960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600">
                <a:solidFill>
                  <a:srgbClr val="30BD9F"/>
                </a:solidFill>
              </a:rPr>
              <a:t>https://hackernoon.com/stablecoins-designing-a-price-stable-cryptocurrency-6bf24e2689e5</a:t>
            </a:r>
            <a:endParaRPr sz="600">
              <a:solidFill>
                <a:srgbClr val="30BD9F"/>
              </a:solidFill>
            </a:endParaRPr>
          </a:p>
        </p:txBody>
      </p:sp>
      <p:sp>
        <p:nvSpPr>
          <p:cNvPr id="184" name="Google Shape;184;p25"/>
          <p:cNvSpPr txBox="1"/>
          <p:nvPr/>
        </p:nvSpPr>
        <p:spPr>
          <a:xfrm>
            <a:off x="6645100" y="1968550"/>
            <a:ext cx="2240400" cy="636300"/>
          </a:xfrm>
          <a:prstGeom prst="rect">
            <a:avLst/>
          </a:prstGeom>
          <a:no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3000"/>
              <a:buFont typeface="Helvetica Neue"/>
              <a:buNone/>
            </a:pPr>
            <a:r>
              <a:rPr lang="en-US" b="1">
                <a:latin typeface="Helvetica Neue"/>
                <a:ea typeface="Helvetica Neue"/>
                <a:cs typeface="Helvetica Neue"/>
                <a:sym typeface="Helvetica Neue"/>
              </a:rPr>
              <a:t>Lock crypto asset into a smart contract and draw stable coin</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188"/>
        <p:cNvGrpSpPr/>
        <p:nvPr/>
      </p:nvGrpSpPr>
      <p:grpSpPr>
        <a:xfrm>
          <a:off x="0" y="0"/>
          <a:ext cx="0" cy="0"/>
          <a:chOff x="0" y="0"/>
          <a:chExt cx="0" cy="0"/>
        </a:xfrm>
      </p:grpSpPr>
      <p:sp>
        <p:nvSpPr>
          <p:cNvPr id="189" name="Google Shape;189;p26"/>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6"/>
          <p:cNvSpPr txBox="1">
            <a:spLocks noGrp="1"/>
          </p:cNvSpPr>
          <p:nvPr>
            <p:ph type="title"/>
          </p:nvPr>
        </p:nvSpPr>
        <p:spPr>
          <a:xfrm>
            <a:off x="460950" y="244150"/>
            <a:ext cx="8222100" cy="652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2400"/>
              <a:t>Maker’s Governance Token</a:t>
            </a:r>
            <a:endParaRPr sz="2400"/>
          </a:p>
        </p:txBody>
      </p:sp>
      <p:pic>
        <p:nvPicPr>
          <p:cNvPr id="191" name="Google Shape;191;p26" descr="Shape 74"/>
          <p:cNvPicPr preferRelativeResize="0"/>
          <p:nvPr/>
        </p:nvPicPr>
        <p:blipFill rotWithShape="1">
          <a:blip r:embed="rId3">
            <a:alphaModFix/>
          </a:blip>
          <a:srcRect/>
          <a:stretch/>
        </p:blipFill>
        <p:spPr>
          <a:xfrm>
            <a:off x="8003499" y="0"/>
            <a:ext cx="1140500" cy="1140500"/>
          </a:xfrm>
          <a:prstGeom prst="rect">
            <a:avLst/>
          </a:prstGeom>
          <a:noFill/>
          <a:ln>
            <a:noFill/>
          </a:ln>
        </p:spPr>
      </p:pic>
      <p:sp>
        <p:nvSpPr>
          <p:cNvPr id="192" name="Google Shape;192;p26"/>
          <p:cNvSpPr txBox="1">
            <a:spLocks noGrp="1"/>
          </p:cNvSpPr>
          <p:nvPr>
            <p:ph type="title"/>
          </p:nvPr>
        </p:nvSpPr>
        <p:spPr>
          <a:xfrm>
            <a:off x="721875" y="1634775"/>
            <a:ext cx="4464300" cy="32007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2400">
                <a:solidFill>
                  <a:srgbClr val="000000"/>
                </a:solidFill>
              </a:rPr>
              <a:t>MKR</a:t>
            </a:r>
            <a:endParaRPr sz="2400">
              <a:solidFill>
                <a:srgbClr val="000000"/>
              </a:solidFill>
            </a:endParaRPr>
          </a:p>
          <a:p>
            <a:pPr marL="0" marR="0" lvl="0" indent="0" algn="l" rtl="0">
              <a:lnSpc>
                <a:spcPct val="100000"/>
              </a:lnSpc>
              <a:spcBef>
                <a:spcPts val="0"/>
              </a:spcBef>
              <a:spcAft>
                <a:spcPts val="0"/>
              </a:spcAft>
              <a:buClr>
                <a:srgbClr val="FFFFFF"/>
              </a:buClr>
              <a:buSzPts val="3200"/>
              <a:buFont typeface="Helvetica Neue"/>
              <a:buNone/>
            </a:pPr>
            <a:endParaRPr sz="2400">
              <a:solidFill>
                <a:srgbClr val="000000"/>
              </a:solidFill>
            </a:endParaRPr>
          </a:p>
          <a:p>
            <a:pPr marL="0" marR="0" lvl="0" indent="457200" algn="l" rtl="0">
              <a:lnSpc>
                <a:spcPct val="100000"/>
              </a:lnSpc>
              <a:spcBef>
                <a:spcPts val="0"/>
              </a:spcBef>
              <a:spcAft>
                <a:spcPts val="0"/>
              </a:spcAft>
              <a:buClr>
                <a:srgbClr val="FFFFFF"/>
              </a:buClr>
              <a:buSzPts val="3200"/>
              <a:buFont typeface="Helvetica Neue"/>
              <a:buNone/>
            </a:pPr>
            <a:r>
              <a:rPr lang="en-US" sz="2000" b="0">
                <a:solidFill>
                  <a:srgbClr val="000000"/>
                </a:solidFill>
              </a:rPr>
              <a:t>Governance Token</a:t>
            </a:r>
            <a:endParaRPr sz="2000" b="0">
              <a:solidFill>
                <a:srgbClr val="000000"/>
              </a:solidFill>
            </a:endParaRPr>
          </a:p>
          <a:p>
            <a:pPr marL="0" marR="0" lvl="0" indent="0" algn="l" rtl="0">
              <a:lnSpc>
                <a:spcPct val="100000"/>
              </a:lnSpc>
              <a:spcBef>
                <a:spcPts val="0"/>
              </a:spcBef>
              <a:spcAft>
                <a:spcPts val="0"/>
              </a:spcAft>
              <a:buClr>
                <a:srgbClr val="FFFFFF"/>
              </a:buClr>
              <a:buSzPts val="3200"/>
              <a:buFont typeface="Helvetica Neue"/>
              <a:buNone/>
            </a:pPr>
            <a:endParaRPr sz="2000">
              <a:solidFill>
                <a:srgbClr val="000000"/>
              </a:solidFill>
            </a:endParaRPr>
          </a:p>
          <a:p>
            <a:pPr marL="457200" marR="0" lvl="0" indent="0" algn="l" rtl="0">
              <a:lnSpc>
                <a:spcPct val="100000"/>
              </a:lnSpc>
              <a:spcBef>
                <a:spcPts val="0"/>
              </a:spcBef>
              <a:spcAft>
                <a:spcPts val="0"/>
              </a:spcAft>
              <a:buClr>
                <a:srgbClr val="FFFFFF"/>
              </a:buClr>
              <a:buSzPts val="3200"/>
              <a:buFont typeface="Helvetica Neue"/>
              <a:buNone/>
            </a:pPr>
            <a:r>
              <a:rPr lang="en-US" sz="2000" b="0">
                <a:solidFill>
                  <a:srgbClr val="000000"/>
                </a:solidFill>
              </a:rPr>
              <a:t>MKR holders make decisions about how the Dai system runs</a:t>
            </a:r>
            <a:endParaRPr sz="2000" b="0">
              <a:solidFill>
                <a:srgbClr val="000000"/>
              </a:solidFill>
            </a:endParaRPr>
          </a:p>
          <a:p>
            <a:pPr marL="0" marR="0" lvl="0" indent="0" algn="l" rtl="0">
              <a:lnSpc>
                <a:spcPct val="100000"/>
              </a:lnSpc>
              <a:spcBef>
                <a:spcPts val="0"/>
              </a:spcBef>
              <a:spcAft>
                <a:spcPts val="0"/>
              </a:spcAft>
              <a:buClr>
                <a:srgbClr val="FFFFFF"/>
              </a:buClr>
              <a:buSzPts val="3200"/>
              <a:buFont typeface="Helvetica Neue"/>
              <a:buNone/>
            </a:pPr>
            <a:endParaRPr sz="2000" b="0">
              <a:solidFill>
                <a:srgbClr val="000000"/>
              </a:solidFill>
            </a:endParaRPr>
          </a:p>
          <a:p>
            <a:pPr marL="457200" marR="0" lvl="0" indent="0" algn="l" rtl="0">
              <a:lnSpc>
                <a:spcPct val="100000"/>
              </a:lnSpc>
              <a:spcBef>
                <a:spcPts val="0"/>
              </a:spcBef>
              <a:spcAft>
                <a:spcPts val="0"/>
              </a:spcAft>
              <a:buClr>
                <a:srgbClr val="FFFFFF"/>
              </a:buClr>
              <a:buSzPts val="3200"/>
              <a:buFont typeface="Helvetica Neue"/>
              <a:buNone/>
            </a:pPr>
            <a:r>
              <a:rPr lang="en-US" sz="2000" b="0">
                <a:solidFill>
                  <a:srgbClr val="000000"/>
                </a:solidFill>
              </a:rPr>
              <a:t>Also used to pay back the fees on a CDP</a:t>
            </a:r>
            <a:endParaRPr sz="2000" b="0">
              <a:solidFill>
                <a:srgbClr val="000000"/>
              </a:solidFill>
            </a:endParaRPr>
          </a:p>
          <a:p>
            <a:pPr marL="0" marR="0" lvl="0" indent="0" algn="l" rtl="0">
              <a:lnSpc>
                <a:spcPct val="100000"/>
              </a:lnSpc>
              <a:spcBef>
                <a:spcPts val="0"/>
              </a:spcBef>
              <a:spcAft>
                <a:spcPts val="0"/>
              </a:spcAft>
              <a:buNone/>
            </a:pPr>
            <a:endParaRPr sz="1800" b="0">
              <a:solidFill>
                <a:srgbClr val="000000"/>
              </a:solidFill>
            </a:endParaRPr>
          </a:p>
        </p:txBody>
      </p:sp>
      <p:pic>
        <p:nvPicPr>
          <p:cNvPr id="193" name="Google Shape;193;p26" descr="Shape 67"/>
          <p:cNvPicPr preferRelativeResize="0"/>
          <p:nvPr/>
        </p:nvPicPr>
        <p:blipFill rotWithShape="1">
          <a:blip r:embed="rId4">
            <a:alphaModFix/>
          </a:blip>
          <a:srcRect/>
          <a:stretch/>
        </p:blipFill>
        <p:spPr>
          <a:xfrm>
            <a:off x="5808150" y="2333738"/>
            <a:ext cx="2025300" cy="202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197"/>
        <p:cNvGrpSpPr/>
        <p:nvPr/>
      </p:nvGrpSpPr>
      <p:grpSpPr>
        <a:xfrm>
          <a:off x="0" y="0"/>
          <a:ext cx="0" cy="0"/>
          <a:chOff x="0" y="0"/>
          <a:chExt cx="0" cy="0"/>
        </a:xfrm>
      </p:grpSpPr>
      <p:sp>
        <p:nvSpPr>
          <p:cNvPr id="198" name="Google Shape;198;p27"/>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7"/>
          <p:cNvSpPr txBox="1">
            <a:spLocks noGrp="1"/>
          </p:cNvSpPr>
          <p:nvPr>
            <p:ph type="title"/>
          </p:nvPr>
        </p:nvSpPr>
        <p:spPr>
          <a:xfrm>
            <a:off x="471900" y="268825"/>
            <a:ext cx="8222100" cy="767701"/>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a:t>Functions</a:t>
            </a:r>
            <a:endParaRPr/>
          </a:p>
        </p:txBody>
      </p:sp>
      <p:pic>
        <p:nvPicPr>
          <p:cNvPr id="200" name="Google Shape;200;p27" descr="Shape 115"/>
          <p:cNvPicPr preferRelativeResize="0"/>
          <p:nvPr/>
        </p:nvPicPr>
        <p:blipFill rotWithShape="1">
          <a:blip r:embed="rId3">
            <a:alphaModFix/>
          </a:blip>
          <a:srcRect/>
          <a:stretch/>
        </p:blipFill>
        <p:spPr>
          <a:xfrm>
            <a:off x="8003499" y="0"/>
            <a:ext cx="1140501" cy="1140500"/>
          </a:xfrm>
          <a:prstGeom prst="rect">
            <a:avLst/>
          </a:prstGeom>
          <a:noFill/>
          <a:ln>
            <a:noFill/>
          </a:ln>
        </p:spPr>
      </p:pic>
      <p:sp>
        <p:nvSpPr>
          <p:cNvPr id="201" name="Google Shape;201;p27"/>
          <p:cNvSpPr txBox="1">
            <a:spLocks noGrp="1"/>
          </p:cNvSpPr>
          <p:nvPr>
            <p:ph type="body" idx="1"/>
          </p:nvPr>
        </p:nvSpPr>
        <p:spPr>
          <a:xfrm>
            <a:off x="482775" y="3808675"/>
            <a:ext cx="3233100" cy="431100"/>
          </a:xfrm>
          <a:prstGeom prst="rect">
            <a:avLst/>
          </a:prstGeom>
          <a:noFill/>
          <a:ln>
            <a:noFill/>
          </a:ln>
        </p:spPr>
        <p:txBody>
          <a:bodyPr spcFirstLastPara="1" wrap="square" lIns="91400" tIns="91400" rIns="91400" bIns="91400" anchor="t" anchorCtr="0">
            <a:noAutofit/>
          </a:bodyPr>
          <a:lstStyle/>
          <a:p>
            <a:pPr marL="0" marR="0" lvl="0" indent="0" algn="l" rtl="0">
              <a:lnSpc>
                <a:spcPct val="150000"/>
              </a:lnSpc>
              <a:spcBef>
                <a:spcPts val="0"/>
              </a:spcBef>
              <a:spcAft>
                <a:spcPts val="0"/>
              </a:spcAft>
              <a:buClr>
                <a:srgbClr val="737373"/>
              </a:buClr>
              <a:buSzPts val="3000"/>
              <a:buFont typeface="Helvetica Neue"/>
              <a:buNone/>
            </a:pPr>
            <a:r>
              <a:rPr lang="en-US" b="1">
                <a:solidFill>
                  <a:srgbClr val="000000"/>
                </a:solidFill>
              </a:rPr>
              <a:t>Hedging against volatility</a:t>
            </a:r>
            <a:endParaRPr/>
          </a:p>
        </p:txBody>
      </p:sp>
      <p:pic>
        <p:nvPicPr>
          <p:cNvPr id="203" name="Google Shape;203;p27" descr="balance-01.png"/>
          <p:cNvPicPr preferRelativeResize="0"/>
          <p:nvPr/>
        </p:nvPicPr>
        <p:blipFill rotWithShape="1">
          <a:blip r:embed="rId4">
            <a:alphaModFix/>
          </a:blip>
          <a:srcRect/>
          <a:stretch/>
        </p:blipFill>
        <p:spPr>
          <a:xfrm>
            <a:off x="3082019" y="2492068"/>
            <a:ext cx="2979963" cy="2979962"/>
          </a:xfrm>
          <a:prstGeom prst="rect">
            <a:avLst/>
          </a:prstGeom>
          <a:noFill/>
          <a:ln>
            <a:noFill/>
          </a:ln>
        </p:spPr>
      </p:pic>
      <p:sp>
        <p:nvSpPr>
          <p:cNvPr id="204" name="Google Shape;204;p27"/>
          <p:cNvSpPr txBox="1">
            <a:spLocks noGrp="1"/>
          </p:cNvSpPr>
          <p:nvPr>
            <p:ph type="body" idx="1"/>
          </p:nvPr>
        </p:nvSpPr>
        <p:spPr>
          <a:xfrm>
            <a:off x="6250400" y="1685338"/>
            <a:ext cx="1604100" cy="431100"/>
          </a:xfrm>
          <a:prstGeom prst="rect">
            <a:avLst/>
          </a:prstGeom>
          <a:noFill/>
          <a:ln>
            <a:noFill/>
          </a:ln>
        </p:spPr>
        <p:txBody>
          <a:bodyPr spcFirstLastPara="1" wrap="square" lIns="91400" tIns="91400" rIns="91400" bIns="91400" anchor="t" anchorCtr="0">
            <a:noAutofit/>
          </a:bodyPr>
          <a:lstStyle/>
          <a:p>
            <a:pPr marL="0" marR="0" lvl="0" indent="0" algn="l" rtl="0">
              <a:lnSpc>
                <a:spcPct val="150000"/>
              </a:lnSpc>
              <a:spcBef>
                <a:spcPts val="0"/>
              </a:spcBef>
              <a:spcAft>
                <a:spcPts val="0"/>
              </a:spcAft>
              <a:buClr>
                <a:srgbClr val="737373"/>
              </a:buClr>
              <a:buSzPts val="3000"/>
              <a:buFont typeface="Helvetica Neue"/>
              <a:buNone/>
            </a:pPr>
            <a:r>
              <a:rPr lang="en-US" b="1">
                <a:solidFill>
                  <a:srgbClr val="000000"/>
                </a:solidFill>
              </a:rPr>
              <a:t>Supply chain</a:t>
            </a:r>
            <a:endParaRPr/>
          </a:p>
        </p:txBody>
      </p:sp>
      <p:sp>
        <p:nvSpPr>
          <p:cNvPr id="205" name="Google Shape;205;p27"/>
          <p:cNvSpPr txBox="1">
            <a:spLocks noGrp="1"/>
          </p:cNvSpPr>
          <p:nvPr>
            <p:ph type="body" idx="1"/>
          </p:nvPr>
        </p:nvSpPr>
        <p:spPr>
          <a:xfrm>
            <a:off x="6165150" y="2426300"/>
            <a:ext cx="1913700" cy="431100"/>
          </a:xfrm>
          <a:prstGeom prst="rect">
            <a:avLst/>
          </a:prstGeom>
          <a:noFill/>
          <a:ln>
            <a:noFill/>
          </a:ln>
        </p:spPr>
        <p:txBody>
          <a:bodyPr spcFirstLastPara="1" wrap="square" lIns="91400" tIns="91400" rIns="91400" bIns="91400" anchor="t" anchorCtr="0">
            <a:noAutofit/>
          </a:bodyPr>
          <a:lstStyle/>
          <a:p>
            <a:pPr marL="0" marR="0" lvl="0" indent="0" algn="l" rtl="0">
              <a:lnSpc>
                <a:spcPct val="150000"/>
              </a:lnSpc>
              <a:spcBef>
                <a:spcPts val="0"/>
              </a:spcBef>
              <a:spcAft>
                <a:spcPts val="0"/>
              </a:spcAft>
              <a:buClr>
                <a:srgbClr val="737373"/>
              </a:buClr>
              <a:buSzPts val="3000"/>
              <a:buFont typeface="Helvetica Neue"/>
              <a:buNone/>
            </a:pPr>
            <a:r>
              <a:rPr lang="en-US" b="1">
                <a:solidFill>
                  <a:srgbClr val="000000"/>
                </a:solidFill>
              </a:rPr>
              <a:t>Exchange pairs</a:t>
            </a:r>
            <a:endParaRPr/>
          </a:p>
        </p:txBody>
      </p:sp>
      <p:sp>
        <p:nvSpPr>
          <p:cNvPr id="206" name="Google Shape;206;p27"/>
          <p:cNvSpPr txBox="1">
            <a:spLocks noGrp="1"/>
          </p:cNvSpPr>
          <p:nvPr>
            <p:ph type="body" idx="1"/>
          </p:nvPr>
        </p:nvSpPr>
        <p:spPr>
          <a:xfrm>
            <a:off x="926100" y="2516675"/>
            <a:ext cx="1718700" cy="431100"/>
          </a:xfrm>
          <a:prstGeom prst="rect">
            <a:avLst/>
          </a:prstGeom>
          <a:noFill/>
          <a:ln>
            <a:noFill/>
          </a:ln>
        </p:spPr>
        <p:txBody>
          <a:bodyPr spcFirstLastPara="1" wrap="square" lIns="91400" tIns="91400" rIns="91400" bIns="91400" anchor="t" anchorCtr="0">
            <a:noAutofit/>
          </a:bodyPr>
          <a:lstStyle/>
          <a:p>
            <a:pPr marL="0" marR="0" lvl="0" indent="0" algn="l" rtl="0">
              <a:lnSpc>
                <a:spcPct val="150000"/>
              </a:lnSpc>
              <a:spcBef>
                <a:spcPts val="0"/>
              </a:spcBef>
              <a:spcAft>
                <a:spcPts val="0"/>
              </a:spcAft>
              <a:buClr>
                <a:srgbClr val="737373"/>
              </a:buClr>
              <a:buSzPts val="3000"/>
              <a:buFont typeface="Helvetica Neue"/>
              <a:buNone/>
            </a:pPr>
            <a:r>
              <a:rPr lang="en-US" b="1">
                <a:solidFill>
                  <a:srgbClr val="000000"/>
                </a:solidFill>
              </a:rPr>
              <a:t>Remittances</a:t>
            </a:r>
            <a:endParaRPr/>
          </a:p>
        </p:txBody>
      </p:sp>
      <p:sp>
        <p:nvSpPr>
          <p:cNvPr id="207" name="Google Shape;207;p27"/>
          <p:cNvSpPr txBox="1">
            <a:spLocks noGrp="1"/>
          </p:cNvSpPr>
          <p:nvPr>
            <p:ph type="body" idx="1"/>
          </p:nvPr>
        </p:nvSpPr>
        <p:spPr>
          <a:xfrm>
            <a:off x="433725" y="3162663"/>
            <a:ext cx="3331200" cy="431100"/>
          </a:xfrm>
          <a:prstGeom prst="rect">
            <a:avLst/>
          </a:prstGeom>
          <a:noFill/>
          <a:ln>
            <a:noFill/>
          </a:ln>
        </p:spPr>
        <p:txBody>
          <a:bodyPr spcFirstLastPara="1" wrap="square" lIns="91400" tIns="91400" rIns="91400" bIns="91400" anchor="t" anchorCtr="0">
            <a:noAutofit/>
          </a:bodyPr>
          <a:lstStyle/>
          <a:p>
            <a:pPr marL="0" marR="0" lvl="0" indent="0" algn="l" rtl="0">
              <a:lnSpc>
                <a:spcPct val="150000"/>
              </a:lnSpc>
              <a:spcBef>
                <a:spcPts val="0"/>
              </a:spcBef>
              <a:spcAft>
                <a:spcPts val="0"/>
              </a:spcAft>
              <a:buClr>
                <a:srgbClr val="737373"/>
              </a:buClr>
              <a:buSzPts val="3000"/>
              <a:buFont typeface="Helvetica Neue"/>
              <a:buNone/>
            </a:pPr>
            <a:r>
              <a:rPr lang="en-US" b="1">
                <a:solidFill>
                  <a:srgbClr val="000000"/>
                </a:solidFill>
              </a:rPr>
              <a:t>Payments/online purchases</a:t>
            </a:r>
            <a:br>
              <a:rPr lang="en-US" b="1">
                <a:solidFill>
                  <a:srgbClr val="000000"/>
                </a:solidFill>
              </a:rPr>
            </a:br>
            <a:endParaRPr/>
          </a:p>
        </p:txBody>
      </p:sp>
      <p:sp>
        <p:nvSpPr>
          <p:cNvPr id="208" name="Google Shape;208;p27"/>
          <p:cNvSpPr txBox="1">
            <a:spLocks noGrp="1"/>
          </p:cNvSpPr>
          <p:nvPr>
            <p:ph type="body" idx="1"/>
          </p:nvPr>
        </p:nvSpPr>
        <p:spPr>
          <a:xfrm>
            <a:off x="6120825" y="3132100"/>
            <a:ext cx="2745300" cy="431100"/>
          </a:xfrm>
          <a:prstGeom prst="rect">
            <a:avLst/>
          </a:prstGeom>
          <a:noFill/>
          <a:ln>
            <a:noFill/>
          </a:ln>
        </p:spPr>
        <p:txBody>
          <a:bodyPr spcFirstLastPara="1" wrap="square" lIns="91400" tIns="91400" rIns="91400" bIns="91400" anchor="t" anchorCtr="0">
            <a:noAutofit/>
          </a:bodyPr>
          <a:lstStyle/>
          <a:p>
            <a:pPr marL="0" marR="0" lvl="0" indent="0" algn="l" rtl="0">
              <a:lnSpc>
                <a:spcPct val="150000"/>
              </a:lnSpc>
              <a:spcBef>
                <a:spcPts val="0"/>
              </a:spcBef>
              <a:spcAft>
                <a:spcPts val="0"/>
              </a:spcAft>
              <a:buClr>
                <a:srgbClr val="737373"/>
              </a:buClr>
              <a:buSzPts val="3000"/>
              <a:buFont typeface="Helvetica Neue"/>
              <a:buNone/>
            </a:pPr>
            <a:r>
              <a:rPr lang="en-US" b="1">
                <a:solidFill>
                  <a:srgbClr val="000000"/>
                </a:solidFill>
              </a:rPr>
              <a:t>Decentralized Margin</a:t>
            </a:r>
            <a:br>
              <a:rPr lang="en-US" b="1">
                <a:solidFill>
                  <a:srgbClr val="000000"/>
                </a:solidFill>
              </a:rPr>
            </a:br>
            <a:endParaRPr/>
          </a:p>
        </p:txBody>
      </p:sp>
      <p:sp>
        <p:nvSpPr>
          <p:cNvPr id="209" name="Google Shape;209;p27"/>
          <p:cNvSpPr txBox="1">
            <a:spLocks noGrp="1"/>
          </p:cNvSpPr>
          <p:nvPr>
            <p:ph type="body" idx="1"/>
          </p:nvPr>
        </p:nvSpPr>
        <p:spPr>
          <a:xfrm>
            <a:off x="1351075" y="1816913"/>
            <a:ext cx="1095600" cy="431100"/>
          </a:xfrm>
          <a:prstGeom prst="rect">
            <a:avLst/>
          </a:prstGeom>
          <a:noFill/>
          <a:ln>
            <a:noFill/>
          </a:ln>
        </p:spPr>
        <p:txBody>
          <a:bodyPr spcFirstLastPara="1" wrap="square" lIns="91400" tIns="91400" rIns="91400" bIns="91400" anchor="t" anchorCtr="0">
            <a:noAutofit/>
          </a:bodyPr>
          <a:lstStyle/>
          <a:p>
            <a:pPr marL="0" marR="0" lvl="0" indent="0" algn="l" rtl="0">
              <a:lnSpc>
                <a:spcPct val="150000"/>
              </a:lnSpc>
              <a:spcBef>
                <a:spcPts val="0"/>
              </a:spcBef>
              <a:spcAft>
                <a:spcPts val="0"/>
              </a:spcAft>
              <a:buClr>
                <a:srgbClr val="737373"/>
              </a:buClr>
              <a:buSzPts val="3000"/>
              <a:buFont typeface="Helvetica Neue"/>
              <a:buNone/>
            </a:pPr>
            <a:r>
              <a:rPr lang="en-US" b="1">
                <a:solidFill>
                  <a:srgbClr val="000000"/>
                </a:solidFill>
              </a:rPr>
              <a:t>Lending</a:t>
            </a:r>
            <a:endParaRPr/>
          </a:p>
        </p:txBody>
      </p:sp>
      <p:sp>
        <p:nvSpPr>
          <p:cNvPr id="210" name="Google Shape;210;p27"/>
          <p:cNvSpPr txBox="1">
            <a:spLocks noGrp="1"/>
          </p:cNvSpPr>
          <p:nvPr>
            <p:ph type="body" idx="1"/>
          </p:nvPr>
        </p:nvSpPr>
        <p:spPr>
          <a:xfrm>
            <a:off x="6120825" y="3837900"/>
            <a:ext cx="3331200" cy="431100"/>
          </a:xfrm>
          <a:prstGeom prst="rect">
            <a:avLst/>
          </a:prstGeom>
          <a:noFill/>
          <a:ln>
            <a:noFill/>
          </a:ln>
        </p:spPr>
        <p:txBody>
          <a:bodyPr spcFirstLastPara="1" wrap="square" lIns="91400" tIns="91400" rIns="91400" bIns="91400" anchor="t" anchorCtr="0">
            <a:noAutofit/>
          </a:bodyPr>
          <a:lstStyle/>
          <a:p>
            <a:pPr marL="0" marR="0" lvl="0" indent="0" algn="l" rtl="0">
              <a:lnSpc>
                <a:spcPct val="150000"/>
              </a:lnSpc>
              <a:spcBef>
                <a:spcPts val="0"/>
              </a:spcBef>
              <a:spcAft>
                <a:spcPts val="0"/>
              </a:spcAft>
              <a:buClr>
                <a:srgbClr val="737373"/>
              </a:buClr>
              <a:buSzPts val="3000"/>
              <a:buFont typeface="Helvetica Neue"/>
              <a:buNone/>
            </a:pPr>
            <a:r>
              <a:rPr lang="en-US" b="1">
                <a:solidFill>
                  <a:srgbClr val="000000"/>
                </a:solidFill>
              </a:rPr>
              <a:t>Prediction Markets</a:t>
            </a:r>
            <a:endParaRPr b="1">
              <a:solidFill>
                <a:srgbClr val="000000"/>
              </a:solidFill>
            </a:endParaRPr>
          </a:p>
        </p:txBody>
      </p:sp>
      <p:pic>
        <p:nvPicPr>
          <p:cNvPr id="3" name="Picture 2">
            <a:extLst>
              <a:ext uri="{FF2B5EF4-FFF2-40B4-BE49-F238E27FC236}">
                <a16:creationId xmlns:a16="http://schemas.microsoft.com/office/drawing/2014/main" id="{3B06460F-7F64-4626-937F-40FC132A4A7C}"/>
              </a:ext>
            </a:extLst>
          </p:cNvPr>
          <p:cNvPicPr>
            <a:picLocks noChangeAspect="1"/>
          </p:cNvPicPr>
          <p:nvPr/>
        </p:nvPicPr>
        <p:blipFill>
          <a:blip r:embed="rId5"/>
          <a:stretch>
            <a:fillRect/>
          </a:stretch>
        </p:blipFill>
        <p:spPr>
          <a:xfrm>
            <a:off x="3884229" y="2032463"/>
            <a:ext cx="1375540" cy="1375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1000"/>
                                        <p:tgtEl>
                                          <p:spTgt spid="2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
                                        </p:tgtEl>
                                        <p:attrNameLst>
                                          <p:attrName>style.visibility</p:attrName>
                                        </p:attrNameLst>
                                      </p:cBhvr>
                                      <p:to>
                                        <p:strVal val="visible"/>
                                      </p:to>
                                    </p:set>
                                    <p:animEffect transition="in" filter="fade">
                                      <p:cBhvr>
                                        <p:cTn id="12" dur="1000"/>
                                        <p:tgtEl>
                                          <p:spTgt spid="2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
                                        </p:tgtEl>
                                        <p:attrNameLst>
                                          <p:attrName>style.visibility</p:attrName>
                                        </p:attrNameLst>
                                      </p:cBhvr>
                                      <p:to>
                                        <p:strVal val="visible"/>
                                      </p:to>
                                    </p:set>
                                    <p:animEffect transition="in" filter="fade">
                                      <p:cBhvr>
                                        <p:cTn id="17" dur="1000"/>
                                        <p:tgtEl>
                                          <p:spTgt spid="2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1"/>
                                        </p:tgtEl>
                                        <p:attrNameLst>
                                          <p:attrName>style.visibility</p:attrName>
                                        </p:attrNameLst>
                                      </p:cBhvr>
                                      <p:to>
                                        <p:strVal val="visible"/>
                                      </p:to>
                                    </p:set>
                                    <p:animEffect transition="in" filter="fade">
                                      <p:cBhvr>
                                        <p:cTn id="22" dur="1000"/>
                                        <p:tgtEl>
                                          <p:spTgt spid="20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4"/>
                                        </p:tgtEl>
                                        <p:attrNameLst>
                                          <p:attrName>style.visibility</p:attrName>
                                        </p:attrNameLst>
                                      </p:cBhvr>
                                      <p:to>
                                        <p:strVal val="visible"/>
                                      </p:to>
                                    </p:set>
                                    <p:animEffect transition="in" filter="fade">
                                      <p:cBhvr>
                                        <p:cTn id="27" dur="1000"/>
                                        <p:tgtEl>
                                          <p:spTgt spid="20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
                                        </p:tgtEl>
                                        <p:attrNameLst>
                                          <p:attrName>style.visibility</p:attrName>
                                        </p:attrNameLst>
                                      </p:cBhvr>
                                      <p:to>
                                        <p:strVal val="visible"/>
                                      </p:to>
                                    </p:set>
                                    <p:animEffect transition="in" filter="fade">
                                      <p:cBhvr>
                                        <p:cTn id="32" dur="1000"/>
                                        <p:tgtEl>
                                          <p:spTgt spid="20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8"/>
                                        </p:tgtEl>
                                        <p:attrNameLst>
                                          <p:attrName>style.visibility</p:attrName>
                                        </p:attrNameLst>
                                      </p:cBhvr>
                                      <p:to>
                                        <p:strVal val="visible"/>
                                      </p:to>
                                    </p:set>
                                    <p:animEffect transition="in" filter="fade">
                                      <p:cBhvr>
                                        <p:cTn id="37" dur="1000"/>
                                        <p:tgtEl>
                                          <p:spTgt spid="20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0"/>
                                        </p:tgtEl>
                                        <p:attrNameLst>
                                          <p:attrName>style.visibility</p:attrName>
                                        </p:attrNameLst>
                                      </p:cBhvr>
                                      <p:to>
                                        <p:strVal val="visible"/>
                                      </p:to>
                                    </p:set>
                                    <p:animEffect transition="in" filter="fade">
                                      <p:cBhvr>
                                        <p:cTn id="42"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214"/>
        <p:cNvGrpSpPr/>
        <p:nvPr/>
      </p:nvGrpSpPr>
      <p:grpSpPr>
        <a:xfrm>
          <a:off x="0" y="0"/>
          <a:ext cx="0" cy="0"/>
          <a:chOff x="0" y="0"/>
          <a:chExt cx="0" cy="0"/>
        </a:xfrm>
      </p:grpSpPr>
      <p:sp>
        <p:nvSpPr>
          <p:cNvPr id="215" name="Google Shape;215;p28"/>
          <p:cNvSpPr/>
          <p:nvPr/>
        </p:nvSpPr>
        <p:spPr>
          <a:xfrm rot="10800000" flipH="1">
            <a:off x="0" y="1293342"/>
            <a:ext cx="9144000" cy="3850158"/>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8"/>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8"/>
          <p:cNvSpPr txBox="1">
            <a:spLocks noGrp="1"/>
          </p:cNvSpPr>
          <p:nvPr>
            <p:ph type="title"/>
          </p:nvPr>
        </p:nvSpPr>
        <p:spPr>
          <a:xfrm>
            <a:off x="471900" y="268825"/>
            <a:ext cx="8222100" cy="767701"/>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3200" b="1" i="0" u="none" strike="noStrike" cap="none">
                <a:solidFill>
                  <a:srgbClr val="FFFFFF"/>
                </a:solidFill>
                <a:latin typeface="Helvetica Neue"/>
                <a:ea typeface="Helvetica Neue"/>
                <a:cs typeface="Helvetica Neue"/>
                <a:sym typeface="Helvetica Neue"/>
              </a:rPr>
              <a:t>Properties of a durable stablecoin</a:t>
            </a:r>
            <a:endParaRPr/>
          </a:p>
        </p:txBody>
      </p:sp>
      <p:pic>
        <p:nvPicPr>
          <p:cNvPr id="219" name="Google Shape;219;p28" descr="Shape 211"/>
          <p:cNvPicPr preferRelativeResize="0"/>
          <p:nvPr/>
        </p:nvPicPr>
        <p:blipFill rotWithShape="1">
          <a:blip r:embed="rId3">
            <a:alphaModFix/>
          </a:blip>
          <a:srcRect/>
          <a:stretch/>
        </p:blipFill>
        <p:spPr>
          <a:xfrm>
            <a:off x="8003499" y="0"/>
            <a:ext cx="1140501" cy="1140500"/>
          </a:xfrm>
          <a:prstGeom prst="rect">
            <a:avLst/>
          </a:prstGeom>
          <a:noFill/>
          <a:ln>
            <a:noFill/>
          </a:ln>
        </p:spPr>
      </p:pic>
      <p:sp>
        <p:nvSpPr>
          <p:cNvPr id="220" name="Google Shape;220;p28"/>
          <p:cNvSpPr txBox="1"/>
          <p:nvPr/>
        </p:nvSpPr>
        <p:spPr>
          <a:xfrm>
            <a:off x="471907" y="2626074"/>
            <a:ext cx="2311200" cy="1013400"/>
          </a:xfrm>
          <a:prstGeom prst="rect">
            <a:avLst/>
          </a:prstGeom>
          <a:noFill/>
          <a:ln>
            <a:noFill/>
          </a:ln>
        </p:spPr>
        <p:txBody>
          <a:bodyPr spcFirstLastPara="1" wrap="square" lIns="45700" tIns="45700" rIns="45700" bIns="45700" anchor="t" anchorCtr="0">
            <a:noAutofit/>
          </a:bodyPr>
          <a:lstStyle/>
          <a:p>
            <a:pPr marL="0" marR="0" lvl="0" indent="0" algn="l" rtl="0">
              <a:lnSpc>
                <a:spcPct val="115000"/>
              </a:lnSpc>
              <a:spcBef>
                <a:spcPts val="0"/>
              </a:spcBef>
              <a:spcAft>
                <a:spcPts val="0"/>
              </a:spcAft>
              <a:buClr>
                <a:srgbClr val="000000"/>
              </a:buClr>
              <a:buSzPts val="1800"/>
              <a:buFont typeface="Helvetica Neue"/>
              <a:buNone/>
            </a:pPr>
            <a:r>
              <a:rPr lang="en-US" sz="1800" b="1" i="0" u="none" strike="noStrike" cap="none">
                <a:solidFill>
                  <a:srgbClr val="000000"/>
                </a:solidFill>
                <a:latin typeface="Helvetica Neue"/>
                <a:ea typeface="Helvetica Neue"/>
                <a:cs typeface="Helvetica Neue"/>
                <a:sym typeface="Helvetica Neue"/>
              </a:rPr>
              <a:t>Multi-collateral: </a:t>
            </a:r>
            <a:endParaRPr/>
          </a:p>
          <a:p>
            <a:pPr marL="0" marR="0" lvl="0" indent="0" algn="l" rtl="0">
              <a:lnSpc>
                <a:spcPct val="115000"/>
              </a:lnSpc>
              <a:spcBef>
                <a:spcPts val="0"/>
              </a:spcBef>
              <a:spcAft>
                <a:spcPts val="0"/>
              </a:spcAft>
              <a:buClr>
                <a:srgbClr val="000000"/>
              </a:buClr>
              <a:buSzPts val="1800"/>
              <a:buFont typeface="Helvetica Neue"/>
              <a:buNone/>
            </a:pPr>
            <a:r>
              <a:rPr lang="en-US" sz="1800" b="0" i="0" u="none" strike="noStrike" cap="none">
                <a:solidFill>
                  <a:srgbClr val="000000"/>
                </a:solidFill>
                <a:latin typeface="Helvetica Neue"/>
                <a:ea typeface="Helvetica Neue"/>
                <a:cs typeface="Helvetica Neue"/>
                <a:sym typeface="Helvetica Neue"/>
              </a:rPr>
              <a:t>Resilience in the face of black swans.</a:t>
            </a:r>
            <a:endParaRPr/>
          </a:p>
        </p:txBody>
      </p:sp>
      <p:sp>
        <p:nvSpPr>
          <p:cNvPr id="221" name="Google Shape;221;p28"/>
          <p:cNvSpPr txBox="1"/>
          <p:nvPr/>
        </p:nvSpPr>
        <p:spPr>
          <a:xfrm>
            <a:off x="6382801" y="2390424"/>
            <a:ext cx="2311200" cy="1656000"/>
          </a:xfrm>
          <a:prstGeom prst="rect">
            <a:avLst/>
          </a:prstGeom>
          <a:noFill/>
          <a:ln>
            <a:noFill/>
          </a:ln>
        </p:spPr>
        <p:txBody>
          <a:bodyPr spcFirstLastPara="1" wrap="square" lIns="45700" tIns="45700" rIns="45700" bIns="45700" anchor="t" anchorCtr="0">
            <a:noAutofit/>
          </a:bodyPr>
          <a:lstStyle/>
          <a:p>
            <a:pPr marL="0" marR="0" lvl="0" indent="0" algn="l" rtl="0">
              <a:lnSpc>
                <a:spcPct val="115000"/>
              </a:lnSpc>
              <a:spcBef>
                <a:spcPts val="0"/>
              </a:spcBef>
              <a:spcAft>
                <a:spcPts val="0"/>
              </a:spcAft>
              <a:buClr>
                <a:srgbClr val="000000"/>
              </a:buClr>
              <a:buSzPts val="1800"/>
              <a:buFont typeface="Helvetica Neue"/>
              <a:buNone/>
            </a:pPr>
            <a:r>
              <a:rPr lang="en-US" sz="1800" b="1" i="0" u="none" strike="noStrike" cap="none">
                <a:solidFill>
                  <a:srgbClr val="000000"/>
                </a:solidFill>
                <a:latin typeface="Helvetica Neue"/>
                <a:ea typeface="Helvetica Neue"/>
                <a:cs typeface="Helvetica Neue"/>
                <a:sym typeface="Helvetica Neue"/>
              </a:rPr>
              <a:t>Over collateralized: </a:t>
            </a:r>
            <a:endParaRPr/>
          </a:p>
          <a:p>
            <a:pPr marL="0" marR="0" lvl="0" indent="0" algn="l" rtl="0">
              <a:lnSpc>
                <a:spcPct val="115000"/>
              </a:lnSpc>
              <a:spcBef>
                <a:spcPts val="0"/>
              </a:spcBef>
              <a:spcAft>
                <a:spcPts val="0"/>
              </a:spcAft>
              <a:buClr>
                <a:srgbClr val="000000"/>
              </a:buClr>
              <a:buSzPts val="1800"/>
              <a:buFont typeface="Helvetica Neue"/>
              <a:buNone/>
            </a:pPr>
            <a:r>
              <a:rPr lang="en-US" sz="1800" b="0" i="0" u="none" strike="noStrike" cap="none">
                <a:solidFill>
                  <a:srgbClr val="000000"/>
                </a:solidFill>
                <a:latin typeface="Helvetica Neue"/>
                <a:ea typeface="Helvetica Neue"/>
                <a:cs typeface="Helvetica Neue"/>
                <a:sym typeface="Helvetica Neue"/>
              </a:rPr>
              <a:t>Always the equivalent of more money backing Dai than the Dai in circulation.</a:t>
            </a:r>
            <a:endParaRPr/>
          </a:p>
        </p:txBody>
      </p:sp>
      <p:pic>
        <p:nvPicPr>
          <p:cNvPr id="3" name="Picture 2">
            <a:extLst>
              <a:ext uri="{FF2B5EF4-FFF2-40B4-BE49-F238E27FC236}">
                <a16:creationId xmlns:a16="http://schemas.microsoft.com/office/drawing/2014/main" id="{11BD7DBE-AB58-4229-829B-501F5188AE43}"/>
              </a:ext>
            </a:extLst>
          </p:cNvPr>
          <p:cNvPicPr>
            <a:picLocks noChangeAspect="1"/>
          </p:cNvPicPr>
          <p:nvPr/>
        </p:nvPicPr>
        <p:blipFill>
          <a:blip r:embed="rId4"/>
          <a:stretch>
            <a:fillRect/>
          </a:stretch>
        </p:blipFill>
        <p:spPr>
          <a:xfrm>
            <a:off x="3255014" y="1877706"/>
            <a:ext cx="2311200" cy="2311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225"/>
        <p:cNvGrpSpPr/>
        <p:nvPr/>
      </p:nvGrpSpPr>
      <p:grpSpPr>
        <a:xfrm>
          <a:off x="0" y="0"/>
          <a:ext cx="0" cy="0"/>
          <a:chOff x="0" y="0"/>
          <a:chExt cx="0" cy="0"/>
        </a:xfrm>
      </p:grpSpPr>
      <p:sp>
        <p:nvSpPr>
          <p:cNvPr id="226" name="Google Shape;226;p29"/>
          <p:cNvSpPr/>
          <p:nvPr/>
        </p:nvSpPr>
        <p:spPr>
          <a:xfrm rot="10800000" flipH="1">
            <a:off x="0" y="1293300"/>
            <a:ext cx="9144000" cy="38502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9"/>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9"/>
          <p:cNvSpPr txBox="1">
            <a:spLocks noGrp="1"/>
          </p:cNvSpPr>
          <p:nvPr>
            <p:ph type="title"/>
          </p:nvPr>
        </p:nvSpPr>
        <p:spPr>
          <a:xfrm>
            <a:off x="471900" y="268825"/>
            <a:ext cx="8222100" cy="7677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3200" b="1" i="0" u="none" strike="noStrike" cap="none">
                <a:solidFill>
                  <a:srgbClr val="FFFFFF"/>
                </a:solidFill>
                <a:latin typeface="Helvetica Neue"/>
                <a:ea typeface="Helvetica Neue"/>
                <a:cs typeface="Helvetica Neue"/>
                <a:sym typeface="Helvetica Neue"/>
              </a:rPr>
              <a:t>Properties of a durable stablecoin</a:t>
            </a:r>
            <a:endParaRPr/>
          </a:p>
        </p:txBody>
      </p:sp>
      <p:sp>
        <p:nvSpPr>
          <p:cNvPr id="229" name="Google Shape;229;p29"/>
          <p:cNvSpPr txBox="1"/>
          <p:nvPr/>
        </p:nvSpPr>
        <p:spPr>
          <a:xfrm>
            <a:off x="549825" y="1605874"/>
            <a:ext cx="3874800" cy="23475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3000"/>
              <a:buFont typeface="Helvetica Neue"/>
              <a:buNone/>
            </a:pPr>
            <a:r>
              <a:rPr lang="en-US" sz="3000" b="1" i="0" u="none" strike="noStrike" cap="none">
                <a:solidFill>
                  <a:srgbClr val="000000"/>
                </a:solidFill>
                <a:latin typeface="Helvetica Neue"/>
                <a:ea typeface="Helvetica Neue"/>
                <a:cs typeface="Helvetica Neue"/>
                <a:sym typeface="Helvetica Neue"/>
              </a:rPr>
              <a:t>Over collateralized: </a:t>
            </a:r>
            <a:endParaRPr/>
          </a:p>
          <a:p>
            <a:pPr marL="0" marR="0" lvl="0" indent="0" algn="l" rtl="0">
              <a:lnSpc>
                <a:spcPct val="115000"/>
              </a:lnSpc>
              <a:spcBef>
                <a:spcPts val="0"/>
              </a:spcBef>
              <a:spcAft>
                <a:spcPts val="0"/>
              </a:spcAft>
              <a:buClr>
                <a:srgbClr val="000000"/>
              </a:buClr>
              <a:buSzPts val="2400"/>
              <a:buFont typeface="Helvetica Neue"/>
              <a:buNone/>
            </a:pPr>
            <a:r>
              <a:rPr lang="en-US" sz="2400" b="0" i="0" u="none" strike="noStrike" cap="none">
                <a:solidFill>
                  <a:srgbClr val="000000"/>
                </a:solidFill>
                <a:latin typeface="Helvetica Neue"/>
                <a:ea typeface="Helvetica Neue"/>
                <a:cs typeface="Helvetica Neue"/>
                <a:sym typeface="Helvetica Neue"/>
              </a:rPr>
              <a:t>Always a higher value of collateralized assets backing Dai than the Dai in circulation.</a:t>
            </a:r>
            <a:endParaRPr/>
          </a:p>
        </p:txBody>
      </p:sp>
      <p:pic>
        <p:nvPicPr>
          <p:cNvPr id="230" name="Google Shape;230;p29" descr="Shape 192"/>
          <p:cNvPicPr preferRelativeResize="0"/>
          <p:nvPr/>
        </p:nvPicPr>
        <p:blipFill rotWithShape="1">
          <a:blip r:embed="rId3">
            <a:alphaModFix/>
          </a:blip>
          <a:srcRect/>
          <a:stretch/>
        </p:blipFill>
        <p:spPr>
          <a:xfrm>
            <a:off x="8003499" y="0"/>
            <a:ext cx="1140500" cy="1140500"/>
          </a:xfrm>
          <a:prstGeom prst="rect">
            <a:avLst/>
          </a:prstGeom>
          <a:noFill/>
          <a:ln>
            <a:noFill/>
          </a:ln>
        </p:spPr>
      </p:pic>
      <p:pic>
        <p:nvPicPr>
          <p:cNvPr id="231" name="Google Shape;231;p29" descr="Collateral-11.png"/>
          <p:cNvPicPr preferRelativeResize="0"/>
          <p:nvPr/>
        </p:nvPicPr>
        <p:blipFill rotWithShape="1">
          <a:blip r:embed="rId4">
            <a:alphaModFix/>
          </a:blip>
          <a:srcRect/>
          <a:stretch/>
        </p:blipFill>
        <p:spPr>
          <a:xfrm>
            <a:off x="4472511" y="1407825"/>
            <a:ext cx="4673335" cy="36211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235"/>
        <p:cNvGrpSpPr/>
        <p:nvPr/>
      </p:nvGrpSpPr>
      <p:grpSpPr>
        <a:xfrm>
          <a:off x="0" y="0"/>
          <a:ext cx="0" cy="0"/>
          <a:chOff x="0" y="0"/>
          <a:chExt cx="0" cy="0"/>
        </a:xfrm>
      </p:grpSpPr>
      <p:sp>
        <p:nvSpPr>
          <p:cNvPr id="236" name="Google Shape;236;p30"/>
          <p:cNvSpPr/>
          <p:nvPr/>
        </p:nvSpPr>
        <p:spPr>
          <a:xfrm rot="10800000" flipH="1">
            <a:off x="0" y="1293342"/>
            <a:ext cx="9144000" cy="3850158"/>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0"/>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0"/>
          <p:cNvSpPr txBox="1">
            <a:spLocks noGrp="1"/>
          </p:cNvSpPr>
          <p:nvPr>
            <p:ph type="title"/>
          </p:nvPr>
        </p:nvSpPr>
        <p:spPr>
          <a:xfrm>
            <a:off x="471900" y="268825"/>
            <a:ext cx="8222100" cy="767701"/>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3200" b="1" i="0" u="none" strike="noStrike" cap="none">
                <a:solidFill>
                  <a:srgbClr val="FFFFFF"/>
                </a:solidFill>
                <a:latin typeface="Helvetica Neue"/>
                <a:ea typeface="Helvetica Neue"/>
                <a:cs typeface="Helvetica Neue"/>
                <a:sym typeface="Helvetica Neue"/>
              </a:rPr>
              <a:t>Properties of a durable stablecoin</a:t>
            </a:r>
            <a:endParaRPr/>
          </a:p>
        </p:txBody>
      </p:sp>
      <p:sp>
        <p:nvSpPr>
          <p:cNvPr id="239" name="Google Shape;239;p30"/>
          <p:cNvSpPr txBox="1"/>
          <p:nvPr/>
        </p:nvSpPr>
        <p:spPr>
          <a:xfrm>
            <a:off x="546474" y="1603499"/>
            <a:ext cx="3814414" cy="1771621"/>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3000"/>
              <a:buFont typeface="Helvetica Neue"/>
              <a:buNone/>
            </a:pPr>
            <a:r>
              <a:rPr lang="en-US" sz="3000" b="1" i="0" u="none" strike="noStrike" cap="none">
                <a:solidFill>
                  <a:srgbClr val="000000"/>
                </a:solidFill>
                <a:latin typeface="Helvetica Neue"/>
                <a:ea typeface="Helvetica Neue"/>
                <a:cs typeface="Helvetica Neue"/>
                <a:sym typeface="Helvetica Neue"/>
              </a:rPr>
              <a:t>Multi-collateral: </a:t>
            </a:r>
            <a:endParaRPr/>
          </a:p>
          <a:p>
            <a:pPr marL="0" marR="0" lvl="0" indent="0" algn="l" rtl="0">
              <a:lnSpc>
                <a:spcPct val="115000"/>
              </a:lnSpc>
              <a:spcBef>
                <a:spcPts val="0"/>
              </a:spcBef>
              <a:spcAft>
                <a:spcPts val="0"/>
              </a:spcAft>
              <a:buClr>
                <a:srgbClr val="000000"/>
              </a:buClr>
              <a:buSzPts val="2400"/>
              <a:buFont typeface="Helvetica Neue"/>
              <a:buNone/>
            </a:pPr>
            <a:r>
              <a:rPr lang="en-US" sz="2400" b="0" i="0" u="none" strike="noStrike" cap="none">
                <a:solidFill>
                  <a:srgbClr val="000000"/>
                </a:solidFill>
                <a:latin typeface="Helvetica Neue"/>
                <a:ea typeface="Helvetica Neue"/>
                <a:cs typeface="Helvetica Neue"/>
                <a:sym typeface="Helvetica Neue"/>
              </a:rPr>
              <a:t>Resilience in the face of black swans.</a:t>
            </a:r>
            <a:endParaRPr/>
          </a:p>
        </p:txBody>
      </p:sp>
      <p:pic>
        <p:nvPicPr>
          <p:cNvPr id="240" name="Google Shape;240;p30" descr="Shape 185"/>
          <p:cNvPicPr preferRelativeResize="0"/>
          <p:nvPr/>
        </p:nvPicPr>
        <p:blipFill rotWithShape="1">
          <a:blip r:embed="rId3">
            <a:alphaModFix/>
          </a:blip>
          <a:srcRect/>
          <a:stretch/>
        </p:blipFill>
        <p:spPr>
          <a:xfrm>
            <a:off x="8003499" y="0"/>
            <a:ext cx="1140501" cy="1140500"/>
          </a:xfrm>
          <a:prstGeom prst="rect">
            <a:avLst/>
          </a:prstGeom>
          <a:noFill/>
          <a:ln>
            <a:noFill/>
          </a:ln>
        </p:spPr>
      </p:pic>
      <p:pic>
        <p:nvPicPr>
          <p:cNvPr id="241" name="Google Shape;241;p30" descr="Blocks-09.png"/>
          <p:cNvPicPr preferRelativeResize="0"/>
          <p:nvPr/>
        </p:nvPicPr>
        <p:blipFill rotWithShape="1">
          <a:blip r:embed="rId4">
            <a:alphaModFix/>
          </a:blip>
          <a:srcRect/>
          <a:stretch/>
        </p:blipFill>
        <p:spPr>
          <a:xfrm>
            <a:off x="4144863" y="1501899"/>
            <a:ext cx="4377549" cy="38501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245"/>
        <p:cNvGrpSpPr/>
        <p:nvPr/>
      </p:nvGrpSpPr>
      <p:grpSpPr>
        <a:xfrm>
          <a:off x="0" y="0"/>
          <a:ext cx="0" cy="0"/>
          <a:chOff x="0" y="0"/>
          <a:chExt cx="0" cy="0"/>
        </a:xfrm>
      </p:grpSpPr>
      <p:sp>
        <p:nvSpPr>
          <p:cNvPr id="246" name="Google Shape;246;p31"/>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1"/>
          <p:cNvSpPr txBox="1">
            <a:spLocks noGrp="1"/>
          </p:cNvSpPr>
          <p:nvPr>
            <p:ph type="title"/>
          </p:nvPr>
        </p:nvSpPr>
        <p:spPr>
          <a:xfrm>
            <a:off x="471900" y="268825"/>
            <a:ext cx="8222100" cy="7677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3200" b="1" i="0" u="none" strike="noStrike" cap="none">
                <a:solidFill>
                  <a:srgbClr val="FFFFFF"/>
                </a:solidFill>
                <a:latin typeface="Helvetica Neue"/>
                <a:ea typeface="Helvetica Neue"/>
                <a:cs typeface="Helvetica Neue"/>
                <a:sym typeface="Helvetica Neue"/>
              </a:rPr>
              <a:t>Timeline</a:t>
            </a:r>
            <a:endParaRPr/>
          </a:p>
        </p:txBody>
      </p:sp>
      <p:pic>
        <p:nvPicPr>
          <p:cNvPr id="248" name="Google Shape;248;p31" descr="Shape 115"/>
          <p:cNvPicPr preferRelativeResize="0"/>
          <p:nvPr/>
        </p:nvPicPr>
        <p:blipFill rotWithShape="1">
          <a:blip r:embed="rId3">
            <a:alphaModFix/>
          </a:blip>
          <a:srcRect/>
          <a:stretch/>
        </p:blipFill>
        <p:spPr>
          <a:xfrm>
            <a:off x="8003499" y="0"/>
            <a:ext cx="1140500" cy="1140500"/>
          </a:xfrm>
          <a:prstGeom prst="rect">
            <a:avLst/>
          </a:prstGeom>
          <a:noFill/>
          <a:ln>
            <a:noFill/>
          </a:ln>
        </p:spPr>
      </p:pic>
      <p:cxnSp>
        <p:nvCxnSpPr>
          <p:cNvPr id="249" name="Google Shape;249;p31"/>
          <p:cNvCxnSpPr/>
          <p:nvPr/>
        </p:nvCxnSpPr>
        <p:spPr>
          <a:xfrm>
            <a:off x="749824" y="2054999"/>
            <a:ext cx="7591200" cy="25800"/>
          </a:xfrm>
          <a:prstGeom prst="straightConnector1">
            <a:avLst/>
          </a:prstGeom>
          <a:noFill/>
          <a:ln w="25400" cap="flat" cmpd="sng">
            <a:solidFill>
              <a:srgbClr val="424242"/>
            </a:solidFill>
            <a:prstDash val="solid"/>
            <a:miter lim="400000"/>
            <a:headEnd type="none" w="sm" len="sm"/>
            <a:tailEnd type="none" w="sm" len="sm"/>
          </a:ln>
        </p:spPr>
      </p:cxnSp>
      <p:sp>
        <p:nvSpPr>
          <p:cNvPr id="250" name="Google Shape;250;p31"/>
          <p:cNvSpPr txBox="1"/>
          <p:nvPr/>
        </p:nvSpPr>
        <p:spPr>
          <a:xfrm rot="-1200293">
            <a:off x="876307" y="2331603"/>
            <a:ext cx="1416252" cy="614599"/>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000000"/>
              </a:buClr>
              <a:buSzPts val="1400"/>
              <a:buFont typeface="Helvetica Neue"/>
              <a:buNone/>
            </a:pPr>
            <a:r>
              <a:rPr lang="en-US" sz="1400" b="0" i="0" u="none" strike="noStrike" cap="none">
                <a:solidFill>
                  <a:srgbClr val="000000"/>
                </a:solidFill>
                <a:latin typeface="Helvetica Neue"/>
                <a:ea typeface="Helvetica Neue"/>
                <a:cs typeface="Helvetica Neue"/>
                <a:sym typeface="Helvetica Neue"/>
              </a:rPr>
              <a:t>December 2016</a:t>
            </a:r>
            <a:endParaRPr/>
          </a:p>
        </p:txBody>
      </p:sp>
      <p:sp>
        <p:nvSpPr>
          <p:cNvPr id="251" name="Google Shape;251;p31"/>
          <p:cNvSpPr txBox="1"/>
          <p:nvPr/>
        </p:nvSpPr>
        <p:spPr>
          <a:xfrm rot="-1200007">
            <a:off x="4083733" y="2338145"/>
            <a:ext cx="1726204" cy="398789"/>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000000"/>
              </a:buClr>
              <a:buSzPts val="1400"/>
              <a:buFont typeface="Helvetica Neue"/>
              <a:buNone/>
            </a:pPr>
            <a:r>
              <a:rPr lang="en-US" sz="1400" b="0" i="0" u="none" strike="noStrike" cap="none">
                <a:solidFill>
                  <a:srgbClr val="000000"/>
                </a:solidFill>
                <a:latin typeface="Helvetica Neue"/>
                <a:ea typeface="Helvetica Neue"/>
                <a:cs typeface="Helvetica Neue"/>
                <a:sym typeface="Helvetica Neue"/>
              </a:rPr>
              <a:t>December 2017</a:t>
            </a:r>
            <a:endParaRPr/>
          </a:p>
        </p:txBody>
      </p:sp>
      <p:sp>
        <p:nvSpPr>
          <p:cNvPr id="252" name="Google Shape;252;p31"/>
          <p:cNvSpPr txBox="1"/>
          <p:nvPr/>
        </p:nvSpPr>
        <p:spPr>
          <a:xfrm rot="-1200009">
            <a:off x="6407285" y="2338177"/>
            <a:ext cx="1896367" cy="398789"/>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000000"/>
              </a:buClr>
              <a:buSzPts val="1400"/>
              <a:buFont typeface="Helvetica Neue"/>
              <a:buNone/>
            </a:pPr>
            <a:r>
              <a:rPr lang="en-US" dirty="0">
                <a:latin typeface="Helvetica Neue"/>
                <a:ea typeface="Helvetica Neue"/>
                <a:cs typeface="Helvetica Neue"/>
                <a:sym typeface="Helvetica Neue"/>
              </a:rPr>
              <a:t>November</a:t>
            </a:r>
            <a:r>
              <a:rPr lang="en-US" sz="1400" b="0" i="0" u="none" strike="noStrike" cap="none" dirty="0">
                <a:solidFill>
                  <a:srgbClr val="000000"/>
                </a:solidFill>
                <a:latin typeface="Helvetica Neue"/>
                <a:ea typeface="Helvetica Neue"/>
                <a:cs typeface="Helvetica Neue"/>
                <a:sym typeface="Helvetica Neue"/>
              </a:rPr>
              <a:t> 201</a:t>
            </a:r>
            <a:r>
              <a:rPr lang="en-US" dirty="0">
                <a:latin typeface="Helvetica Neue"/>
                <a:ea typeface="Helvetica Neue"/>
                <a:cs typeface="Helvetica Neue"/>
                <a:sym typeface="Helvetica Neue"/>
              </a:rPr>
              <a:t>9</a:t>
            </a:r>
            <a:endParaRPr dirty="0"/>
          </a:p>
        </p:txBody>
      </p:sp>
      <p:sp>
        <p:nvSpPr>
          <p:cNvPr id="253" name="Google Shape;253;p31"/>
          <p:cNvSpPr txBox="1"/>
          <p:nvPr/>
        </p:nvSpPr>
        <p:spPr>
          <a:xfrm>
            <a:off x="1192480" y="1561755"/>
            <a:ext cx="1298100" cy="3708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800"/>
              <a:buFont typeface="Helvetica Neue"/>
              <a:buNone/>
            </a:pPr>
            <a:r>
              <a:rPr lang="en-US" sz="1800" b="1" i="0" u="none" strike="noStrike" cap="none">
                <a:solidFill>
                  <a:srgbClr val="000000"/>
                </a:solidFill>
                <a:latin typeface="Helvetica Neue"/>
                <a:ea typeface="Helvetica Neue"/>
                <a:cs typeface="Helvetica Neue"/>
                <a:sym typeface="Helvetica Neue"/>
              </a:rPr>
              <a:t>Sai (Alpha)</a:t>
            </a:r>
            <a:endParaRPr/>
          </a:p>
        </p:txBody>
      </p:sp>
      <p:sp>
        <p:nvSpPr>
          <p:cNvPr id="254" name="Google Shape;254;p31"/>
          <p:cNvSpPr txBox="1"/>
          <p:nvPr/>
        </p:nvSpPr>
        <p:spPr>
          <a:xfrm>
            <a:off x="4359013" y="1553107"/>
            <a:ext cx="1171200" cy="3708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800"/>
              <a:buFont typeface="Helvetica Neue"/>
              <a:buNone/>
            </a:pPr>
            <a:r>
              <a:rPr lang="en-US" sz="1800" b="1" i="0" u="none" strike="noStrike" cap="none">
                <a:solidFill>
                  <a:srgbClr val="000000"/>
                </a:solidFill>
                <a:latin typeface="Helvetica Neue"/>
                <a:ea typeface="Helvetica Neue"/>
                <a:cs typeface="Helvetica Neue"/>
                <a:sym typeface="Helvetica Neue"/>
              </a:rPr>
              <a:t>Dai (Beta)</a:t>
            </a:r>
            <a:endParaRPr/>
          </a:p>
        </p:txBody>
      </p:sp>
      <p:sp>
        <p:nvSpPr>
          <p:cNvPr id="255" name="Google Shape;255;p31"/>
          <p:cNvSpPr txBox="1"/>
          <p:nvPr/>
        </p:nvSpPr>
        <p:spPr>
          <a:xfrm>
            <a:off x="6340849" y="1341725"/>
            <a:ext cx="2452800" cy="3708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800"/>
              <a:buFont typeface="Helvetica Neue"/>
              <a:buNone/>
            </a:pPr>
            <a:r>
              <a:rPr lang="en-US" sz="1800" b="1" i="0" u="none" strike="noStrike" cap="none">
                <a:solidFill>
                  <a:srgbClr val="000000"/>
                </a:solidFill>
                <a:latin typeface="Helvetica Neue"/>
                <a:ea typeface="Helvetica Neue"/>
                <a:cs typeface="Helvetica Neue"/>
                <a:sym typeface="Helvetica Neue"/>
              </a:rPr>
              <a:t>Multi-Collateral Dai (MCD)</a:t>
            </a:r>
            <a:endParaRPr/>
          </a:p>
          <a:p>
            <a:pPr marL="0" marR="0" lvl="0" indent="0" algn="ctr" rtl="0">
              <a:lnSpc>
                <a:spcPct val="100000"/>
              </a:lnSpc>
              <a:spcBef>
                <a:spcPts val="0"/>
              </a:spcBef>
              <a:spcAft>
                <a:spcPts val="0"/>
              </a:spcAft>
              <a:buClr>
                <a:srgbClr val="000000"/>
              </a:buClr>
              <a:buSzPts val="1800"/>
              <a:buFont typeface="Helvetica Neue"/>
              <a:buNone/>
            </a:pPr>
            <a:endParaRPr sz="1800" b="1">
              <a:latin typeface="Helvetica Neue"/>
              <a:ea typeface="Helvetica Neue"/>
              <a:cs typeface="Helvetica Neue"/>
              <a:sym typeface="Helvetica Neue"/>
            </a:endParaRPr>
          </a:p>
        </p:txBody>
      </p:sp>
      <p:sp>
        <p:nvSpPr>
          <p:cNvPr id="256" name="Google Shape;256;p31"/>
          <p:cNvSpPr/>
          <p:nvPr/>
        </p:nvSpPr>
        <p:spPr>
          <a:xfrm>
            <a:off x="1737700" y="1964100"/>
            <a:ext cx="207600" cy="207600"/>
          </a:xfrm>
          <a:prstGeom prst="ellipse">
            <a:avLst/>
          </a:prstGeom>
          <a:solidFill>
            <a:srgbClr val="41D3A9"/>
          </a:solidFill>
          <a:ln>
            <a:noFill/>
          </a:ln>
          <a:effectLst>
            <a:outerShdw blurRad="38100" dist="23000" dir="5400000" rotWithShape="0">
              <a:srgbClr val="000000">
                <a:alpha val="34900"/>
              </a:srgbClr>
            </a:outerShdw>
          </a:effectLst>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4285F4"/>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7" name="Google Shape;257;p31"/>
          <p:cNvSpPr/>
          <p:nvPr/>
        </p:nvSpPr>
        <p:spPr>
          <a:xfrm>
            <a:off x="4840777" y="1964100"/>
            <a:ext cx="207600" cy="207600"/>
          </a:xfrm>
          <a:prstGeom prst="ellipse">
            <a:avLst/>
          </a:prstGeom>
          <a:solidFill>
            <a:srgbClr val="41D3A9"/>
          </a:solidFill>
          <a:ln>
            <a:noFill/>
          </a:ln>
          <a:effectLst>
            <a:outerShdw blurRad="38100" dist="23000" dir="5400000" rotWithShape="0">
              <a:srgbClr val="000000">
                <a:alpha val="34900"/>
              </a:srgbClr>
            </a:outerShdw>
          </a:effectLst>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4285F4"/>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8" name="Google Shape;258;p31"/>
          <p:cNvSpPr/>
          <p:nvPr/>
        </p:nvSpPr>
        <p:spPr>
          <a:xfrm>
            <a:off x="7351100" y="1964100"/>
            <a:ext cx="207600" cy="207600"/>
          </a:xfrm>
          <a:prstGeom prst="ellipse">
            <a:avLst/>
          </a:prstGeom>
          <a:solidFill>
            <a:srgbClr val="41D3A9"/>
          </a:solidFill>
          <a:ln>
            <a:noFill/>
          </a:ln>
          <a:effectLst>
            <a:outerShdw blurRad="38100" dist="23000" dir="5400000" rotWithShape="0">
              <a:srgbClr val="000000">
                <a:alpha val="34900"/>
              </a:srgbClr>
            </a:outerShdw>
          </a:effectLst>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4285F4"/>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9" name="Google Shape;259;p31"/>
          <p:cNvSpPr txBox="1">
            <a:spLocks noGrp="1"/>
          </p:cNvSpPr>
          <p:nvPr>
            <p:ph type="title"/>
          </p:nvPr>
        </p:nvSpPr>
        <p:spPr>
          <a:xfrm>
            <a:off x="1686925" y="3453200"/>
            <a:ext cx="1758600" cy="587400"/>
          </a:xfrm>
          <a:prstGeom prst="rect">
            <a:avLst/>
          </a:prstGeom>
          <a:noFill/>
          <a:ln>
            <a:noFill/>
          </a:ln>
        </p:spPr>
        <p:txBody>
          <a:bodyPr spcFirstLastPara="1" wrap="square" lIns="91400" tIns="91400" rIns="91400" bIns="91400" anchor="b" anchorCtr="0">
            <a:noAutofit/>
          </a:bodyPr>
          <a:lstStyle/>
          <a:p>
            <a:pPr marL="0" lvl="0" indent="0" algn="l" rtl="0">
              <a:spcBef>
                <a:spcPts val="0"/>
              </a:spcBef>
              <a:spcAft>
                <a:spcPts val="0"/>
              </a:spcAft>
              <a:buNone/>
            </a:pPr>
            <a:r>
              <a:rPr lang="en-US" sz="1600" b="0">
                <a:solidFill>
                  <a:srgbClr val="546979"/>
                </a:solidFill>
              </a:rPr>
              <a:t>Single Collateral:</a:t>
            </a:r>
            <a:endParaRPr sz="1600" b="0">
              <a:solidFill>
                <a:srgbClr val="546979"/>
              </a:solidFill>
            </a:endParaRPr>
          </a:p>
          <a:p>
            <a:pPr marL="457200" lvl="0" indent="-330200" algn="l" rtl="0">
              <a:spcBef>
                <a:spcPts val="0"/>
              </a:spcBef>
              <a:spcAft>
                <a:spcPts val="0"/>
              </a:spcAft>
              <a:buClr>
                <a:srgbClr val="546979"/>
              </a:buClr>
              <a:buSzPts val="1600"/>
              <a:buChar char="-"/>
            </a:pPr>
            <a:r>
              <a:rPr lang="en-US" sz="1600" b="0">
                <a:solidFill>
                  <a:srgbClr val="546979"/>
                </a:solidFill>
              </a:rPr>
              <a:t>Ethereum </a:t>
            </a:r>
            <a:endParaRPr sz="1600" b="0">
              <a:solidFill>
                <a:srgbClr val="546979"/>
              </a:solidFill>
            </a:endParaRPr>
          </a:p>
        </p:txBody>
      </p:sp>
      <p:sp>
        <p:nvSpPr>
          <p:cNvPr id="260" name="Google Shape;260;p31"/>
          <p:cNvSpPr txBox="1">
            <a:spLocks noGrp="1"/>
          </p:cNvSpPr>
          <p:nvPr>
            <p:ph type="title"/>
          </p:nvPr>
        </p:nvSpPr>
        <p:spPr>
          <a:xfrm>
            <a:off x="5730850" y="3453200"/>
            <a:ext cx="2505000" cy="1333500"/>
          </a:xfrm>
          <a:prstGeom prst="rect">
            <a:avLst/>
          </a:prstGeom>
          <a:noFill/>
          <a:ln>
            <a:noFill/>
          </a:ln>
        </p:spPr>
        <p:txBody>
          <a:bodyPr spcFirstLastPara="1" wrap="square" lIns="91400" tIns="91400" rIns="91400" bIns="91400" anchor="b" anchorCtr="0">
            <a:noAutofit/>
          </a:bodyPr>
          <a:lstStyle/>
          <a:p>
            <a:pPr marL="0" lvl="0" indent="0" algn="l" rtl="0">
              <a:spcBef>
                <a:spcPts val="0"/>
              </a:spcBef>
              <a:spcAft>
                <a:spcPts val="0"/>
              </a:spcAft>
              <a:buNone/>
            </a:pPr>
            <a:r>
              <a:rPr lang="en-US" sz="1600" b="0" dirty="0">
                <a:solidFill>
                  <a:srgbClr val="546979"/>
                </a:solidFill>
              </a:rPr>
              <a:t>Multi Collateral:</a:t>
            </a:r>
            <a:endParaRPr sz="1600" b="0" dirty="0">
              <a:solidFill>
                <a:srgbClr val="546979"/>
              </a:solidFill>
            </a:endParaRPr>
          </a:p>
          <a:p>
            <a:pPr marL="457200" lvl="0" indent="-330200" algn="l" rtl="0">
              <a:spcBef>
                <a:spcPts val="0"/>
              </a:spcBef>
              <a:spcAft>
                <a:spcPts val="0"/>
              </a:spcAft>
              <a:buClr>
                <a:srgbClr val="546979"/>
              </a:buClr>
              <a:buSzPts val="1600"/>
              <a:buChar char="-"/>
            </a:pPr>
            <a:r>
              <a:rPr lang="en-US" sz="1600" b="0" dirty="0">
                <a:solidFill>
                  <a:srgbClr val="546979"/>
                </a:solidFill>
              </a:rPr>
              <a:t>Ethereum</a:t>
            </a:r>
            <a:endParaRPr sz="1600" b="0" dirty="0">
              <a:solidFill>
                <a:srgbClr val="546979"/>
              </a:solidFill>
            </a:endParaRPr>
          </a:p>
          <a:p>
            <a:pPr marL="457200" lvl="0" indent="-330200" algn="l" rtl="0">
              <a:spcBef>
                <a:spcPts val="0"/>
              </a:spcBef>
              <a:spcAft>
                <a:spcPts val="0"/>
              </a:spcAft>
              <a:buClr>
                <a:srgbClr val="546979"/>
              </a:buClr>
              <a:buSzPts val="1600"/>
              <a:buChar char="-"/>
            </a:pPr>
            <a:r>
              <a:rPr lang="en-US" sz="1600" b="0" dirty="0">
                <a:solidFill>
                  <a:srgbClr val="546979"/>
                </a:solidFill>
              </a:rPr>
              <a:t>Bonds</a:t>
            </a:r>
            <a:endParaRPr sz="1600" b="0" dirty="0">
              <a:solidFill>
                <a:srgbClr val="546979"/>
              </a:solidFill>
            </a:endParaRPr>
          </a:p>
          <a:p>
            <a:pPr marL="457200" lvl="0" indent="-330200" algn="l" rtl="0">
              <a:spcBef>
                <a:spcPts val="0"/>
              </a:spcBef>
              <a:spcAft>
                <a:spcPts val="0"/>
              </a:spcAft>
              <a:buClr>
                <a:srgbClr val="546979"/>
              </a:buClr>
              <a:buSzPts val="1600"/>
              <a:buChar char="-"/>
            </a:pPr>
            <a:r>
              <a:rPr lang="en-US" sz="1600" b="0" dirty="0">
                <a:solidFill>
                  <a:srgbClr val="546979"/>
                </a:solidFill>
              </a:rPr>
              <a:t>Real estate</a:t>
            </a:r>
            <a:endParaRPr sz="1600" b="0" dirty="0">
              <a:solidFill>
                <a:srgbClr val="546979"/>
              </a:solidFill>
            </a:endParaRPr>
          </a:p>
          <a:p>
            <a:pPr marL="457200" lvl="0" indent="-330200" algn="l" rtl="0">
              <a:spcBef>
                <a:spcPts val="0"/>
              </a:spcBef>
              <a:spcAft>
                <a:spcPts val="0"/>
              </a:spcAft>
              <a:buClr>
                <a:srgbClr val="546979"/>
              </a:buClr>
              <a:buSzPts val="1600"/>
              <a:buChar char="-"/>
            </a:pPr>
            <a:r>
              <a:rPr lang="en-US" sz="1600" b="0" dirty="0">
                <a:solidFill>
                  <a:srgbClr val="546979"/>
                </a:solidFill>
              </a:rPr>
              <a:t>Tokenized invoices</a:t>
            </a:r>
            <a:endParaRPr sz="1600" b="0" dirty="0">
              <a:solidFill>
                <a:srgbClr val="546979"/>
              </a:solidFill>
            </a:endParaRPr>
          </a:p>
        </p:txBody>
      </p:sp>
      <p:sp>
        <p:nvSpPr>
          <p:cNvPr id="261" name="Google Shape;261;p31"/>
          <p:cNvSpPr/>
          <p:nvPr/>
        </p:nvSpPr>
        <p:spPr>
          <a:xfrm>
            <a:off x="3953750" y="3750625"/>
            <a:ext cx="1298100" cy="290100"/>
          </a:xfrm>
          <a:prstGeom prst="rightArrow">
            <a:avLst>
              <a:gd name="adj1" fmla="val 50000"/>
              <a:gd name="adj2" fmla="val 50000"/>
            </a:avLst>
          </a:prstGeom>
          <a:solidFill>
            <a:srgbClr val="41D3A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75"/>
        <p:cNvGrpSpPr/>
        <p:nvPr/>
      </p:nvGrpSpPr>
      <p:grpSpPr>
        <a:xfrm>
          <a:off x="0" y="0"/>
          <a:ext cx="0" cy="0"/>
          <a:chOff x="0" y="0"/>
          <a:chExt cx="0" cy="0"/>
        </a:xfrm>
      </p:grpSpPr>
      <p:sp>
        <p:nvSpPr>
          <p:cNvPr id="76" name="Google Shape;76;p14"/>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4"/>
          <p:cNvSpPr txBox="1">
            <a:spLocks noGrp="1"/>
          </p:cNvSpPr>
          <p:nvPr>
            <p:ph type="title"/>
          </p:nvPr>
        </p:nvSpPr>
        <p:spPr>
          <a:xfrm>
            <a:off x="471900" y="268825"/>
            <a:ext cx="8222100" cy="7677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a:t>Agenda</a:t>
            </a:r>
            <a:endParaRPr/>
          </a:p>
        </p:txBody>
      </p:sp>
      <p:sp>
        <p:nvSpPr>
          <p:cNvPr id="78" name="Google Shape;78;p14"/>
          <p:cNvSpPr txBox="1">
            <a:spLocks noGrp="1"/>
          </p:cNvSpPr>
          <p:nvPr>
            <p:ph type="title"/>
          </p:nvPr>
        </p:nvSpPr>
        <p:spPr>
          <a:xfrm>
            <a:off x="753600" y="859825"/>
            <a:ext cx="5884800" cy="3493500"/>
          </a:xfrm>
          <a:prstGeom prst="rect">
            <a:avLst/>
          </a:prstGeom>
          <a:noFill/>
          <a:ln>
            <a:noFill/>
          </a:ln>
        </p:spPr>
        <p:txBody>
          <a:bodyPr spcFirstLastPara="1" wrap="square" lIns="91400" tIns="91400" rIns="91400" bIns="91400" anchor="b" anchorCtr="0">
            <a:noAutofit/>
          </a:bodyPr>
          <a:lstStyle/>
          <a:p>
            <a:pPr marL="0" lvl="0" indent="0" algn="l" rtl="0">
              <a:spcBef>
                <a:spcPts val="0"/>
              </a:spcBef>
              <a:spcAft>
                <a:spcPts val="0"/>
              </a:spcAft>
              <a:buNone/>
            </a:pPr>
            <a:endParaRPr sz="1600">
              <a:solidFill>
                <a:srgbClr val="546979"/>
              </a:solidFill>
            </a:endParaRPr>
          </a:p>
          <a:p>
            <a:pPr marL="1371600" lvl="0" indent="0" algn="l" rtl="0">
              <a:spcBef>
                <a:spcPts val="0"/>
              </a:spcBef>
              <a:spcAft>
                <a:spcPts val="0"/>
              </a:spcAft>
              <a:buNone/>
            </a:pPr>
            <a:endParaRPr sz="1600">
              <a:solidFill>
                <a:srgbClr val="546979"/>
              </a:solidFill>
            </a:endParaRPr>
          </a:p>
          <a:p>
            <a:pPr marL="457200" lvl="0" indent="-330200" algn="l" rtl="0">
              <a:spcBef>
                <a:spcPts val="0"/>
              </a:spcBef>
              <a:spcAft>
                <a:spcPts val="0"/>
              </a:spcAft>
              <a:buClr>
                <a:srgbClr val="546979"/>
              </a:buClr>
              <a:buSzPts val="1600"/>
              <a:buAutoNum type="arabicPeriod"/>
            </a:pPr>
            <a:r>
              <a:rPr lang="en-US" sz="1600">
                <a:solidFill>
                  <a:srgbClr val="546979"/>
                </a:solidFill>
              </a:rPr>
              <a:t>Problems with instability</a:t>
            </a:r>
            <a:endParaRPr sz="1600">
              <a:solidFill>
                <a:srgbClr val="546979"/>
              </a:solidFill>
            </a:endParaRPr>
          </a:p>
          <a:p>
            <a:pPr marL="1371600" lvl="0" indent="0" algn="l" rtl="0">
              <a:spcBef>
                <a:spcPts val="0"/>
              </a:spcBef>
              <a:spcAft>
                <a:spcPts val="0"/>
              </a:spcAft>
              <a:buNone/>
            </a:pPr>
            <a:endParaRPr sz="1600">
              <a:solidFill>
                <a:srgbClr val="546979"/>
              </a:solidFill>
            </a:endParaRPr>
          </a:p>
          <a:p>
            <a:pPr marL="457200" lvl="0" indent="-330200" algn="l" rtl="0">
              <a:spcBef>
                <a:spcPts val="0"/>
              </a:spcBef>
              <a:spcAft>
                <a:spcPts val="0"/>
              </a:spcAft>
              <a:buClr>
                <a:srgbClr val="546979"/>
              </a:buClr>
              <a:buSzPts val="1600"/>
              <a:buAutoNum type="arabicPeriod"/>
            </a:pPr>
            <a:r>
              <a:rPr lang="en-US" sz="1600">
                <a:solidFill>
                  <a:srgbClr val="546979"/>
                </a:solidFill>
              </a:rPr>
              <a:t>Makerdao</a:t>
            </a:r>
            <a:endParaRPr sz="1600">
              <a:solidFill>
                <a:srgbClr val="546979"/>
              </a:solidFill>
            </a:endParaRPr>
          </a:p>
          <a:p>
            <a:pPr marL="1371600" lvl="0" indent="0" algn="l" rtl="0">
              <a:spcBef>
                <a:spcPts val="0"/>
              </a:spcBef>
              <a:spcAft>
                <a:spcPts val="0"/>
              </a:spcAft>
              <a:buNone/>
            </a:pPr>
            <a:endParaRPr sz="1600">
              <a:solidFill>
                <a:srgbClr val="546979"/>
              </a:solidFill>
            </a:endParaRPr>
          </a:p>
          <a:p>
            <a:pPr marL="457200" lvl="0" indent="-330200" algn="l" rtl="0">
              <a:spcBef>
                <a:spcPts val="0"/>
              </a:spcBef>
              <a:spcAft>
                <a:spcPts val="0"/>
              </a:spcAft>
              <a:buClr>
                <a:srgbClr val="546979"/>
              </a:buClr>
              <a:buSzPts val="1600"/>
              <a:buAutoNum type="arabicPeriod"/>
            </a:pPr>
            <a:r>
              <a:rPr lang="en-US" sz="1600">
                <a:solidFill>
                  <a:srgbClr val="546979"/>
                </a:solidFill>
              </a:rPr>
              <a:t>Dai Dynamics</a:t>
            </a:r>
            <a:endParaRPr sz="1600">
              <a:solidFill>
                <a:srgbClr val="546979"/>
              </a:solidFill>
            </a:endParaRPr>
          </a:p>
          <a:p>
            <a:pPr marL="1371600" lvl="0" indent="0" algn="l" rtl="0">
              <a:spcBef>
                <a:spcPts val="0"/>
              </a:spcBef>
              <a:spcAft>
                <a:spcPts val="0"/>
              </a:spcAft>
              <a:buNone/>
            </a:pPr>
            <a:endParaRPr sz="1600">
              <a:solidFill>
                <a:srgbClr val="546979"/>
              </a:solidFill>
            </a:endParaRPr>
          </a:p>
          <a:p>
            <a:pPr marL="457200" lvl="0" indent="-330200" algn="l" rtl="0">
              <a:spcBef>
                <a:spcPts val="0"/>
              </a:spcBef>
              <a:spcAft>
                <a:spcPts val="0"/>
              </a:spcAft>
              <a:buClr>
                <a:srgbClr val="546979"/>
              </a:buClr>
              <a:buSzPts val="1600"/>
              <a:buAutoNum type="arabicPeriod"/>
            </a:pPr>
            <a:r>
              <a:rPr lang="en-US" sz="1600">
                <a:solidFill>
                  <a:srgbClr val="546979"/>
                </a:solidFill>
              </a:rPr>
              <a:t>Other Stablecoin types</a:t>
            </a:r>
            <a:endParaRPr sz="1600">
              <a:solidFill>
                <a:srgbClr val="546979"/>
              </a:solidFill>
            </a:endParaRPr>
          </a:p>
          <a:p>
            <a:pPr marL="1371600" lvl="0" indent="0" algn="l" rtl="0">
              <a:spcBef>
                <a:spcPts val="0"/>
              </a:spcBef>
              <a:spcAft>
                <a:spcPts val="0"/>
              </a:spcAft>
              <a:buNone/>
            </a:pPr>
            <a:endParaRPr sz="1600">
              <a:solidFill>
                <a:srgbClr val="546979"/>
              </a:solidFill>
            </a:endParaRPr>
          </a:p>
          <a:p>
            <a:pPr marL="457200" lvl="0" indent="-330200" algn="l" rtl="0">
              <a:spcBef>
                <a:spcPts val="0"/>
              </a:spcBef>
              <a:spcAft>
                <a:spcPts val="0"/>
              </a:spcAft>
              <a:buClr>
                <a:srgbClr val="546979"/>
              </a:buClr>
              <a:buSzPts val="1600"/>
              <a:buAutoNum type="arabicPeriod"/>
            </a:pPr>
            <a:r>
              <a:rPr lang="en-US" sz="1600">
                <a:solidFill>
                  <a:srgbClr val="546979"/>
                </a:solidFill>
              </a:rPr>
              <a:t>Dai metrics</a:t>
            </a:r>
            <a:endParaRPr sz="1600">
              <a:solidFill>
                <a:srgbClr val="546979"/>
              </a:solidFill>
            </a:endParaRPr>
          </a:p>
          <a:p>
            <a:pPr marL="1371600" lvl="0" indent="0" algn="l" rtl="0">
              <a:spcBef>
                <a:spcPts val="0"/>
              </a:spcBef>
              <a:spcAft>
                <a:spcPts val="0"/>
              </a:spcAft>
              <a:buNone/>
            </a:pPr>
            <a:endParaRPr sz="1600">
              <a:solidFill>
                <a:srgbClr val="546979"/>
              </a:solidFill>
            </a:endParaRPr>
          </a:p>
          <a:p>
            <a:pPr marL="457200" lvl="0" indent="-330200" algn="l" rtl="0">
              <a:spcBef>
                <a:spcPts val="0"/>
              </a:spcBef>
              <a:spcAft>
                <a:spcPts val="0"/>
              </a:spcAft>
              <a:buClr>
                <a:srgbClr val="546979"/>
              </a:buClr>
              <a:buSzPts val="1600"/>
              <a:buAutoNum type="arabicPeriod"/>
            </a:pPr>
            <a:r>
              <a:rPr lang="en-US" sz="1600">
                <a:solidFill>
                  <a:srgbClr val="546979"/>
                </a:solidFill>
              </a:rPr>
              <a:t>Roadmap</a:t>
            </a:r>
            <a:endParaRPr sz="1600">
              <a:solidFill>
                <a:srgbClr val="546979"/>
              </a:solidFill>
            </a:endParaRPr>
          </a:p>
        </p:txBody>
      </p:sp>
      <p:sp>
        <p:nvSpPr>
          <p:cNvPr id="79" name="Google Shape;79;p14"/>
          <p:cNvSpPr txBox="1"/>
          <p:nvPr/>
        </p:nvSpPr>
        <p:spPr>
          <a:xfrm rot="-385063">
            <a:off x="2476940" y="4192763"/>
            <a:ext cx="3183147" cy="3794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265"/>
        <p:cNvGrpSpPr/>
        <p:nvPr/>
      </p:nvGrpSpPr>
      <p:grpSpPr>
        <a:xfrm>
          <a:off x="0" y="0"/>
          <a:ext cx="0" cy="0"/>
          <a:chOff x="0" y="0"/>
          <a:chExt cx="0" cy="0"/>
        </a:xfrm>
      </p:grpSpPr>
      <p:sp>
        <p:nvSpPr>
          <p:cNvPr id="266" name="Google Shape;266;p32"/>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2"/>
          <p:cNvSpPr txBox="1">
            <a:spLocks noGrp="1"/>
          </p:cNvSpPr>
          <p:nvPr>
            <p:ph type="title"/>
          </p:nvPr>
        </p:nvSpPr>
        <p:spPr>
          <a:xfrm>
            <a:off x="471900" y="268825"/>
            <a:ext cx="8222100" cy="7677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3200" b="1" i="0" u="none" strike="noStrike" cap="none">
                <a:solidFill>
                  <a:srgbClr val="FFFFFF"/>
                </a:solidFill>
                <a:latin typeface="Helvetica Neue"/>
                <a:ea typeface="Helvetica Neue"/>
                <a:cs typeface="Helvetica Neue"/>
                <a:sym typeface="Helvetica Neue"/>
              </a:rPr>
              <a:t>Timeline</a:t>
            </a:r>
            <a:endParaRPr/>
          </a:p>
        </p:txBody>
      </p:sp>
      <p:pic>
        <p:nvPicPr>
          <p:cNvPr id="268" name="Google Shape;268;p32" descr="Shape 115"/>
          <p:cNvPicPr preferRelativeResize="0"/>
          <p:nvPr/>
        </p:nvPicPr>
        <p:blipFill rotWithShape="1">
          <a:blip r:embed="rId3">
            <a:alphaModFix/>
          </a:blip>
          <a:srcRect/>
          <a:stretch/>
        </p:blipFill>
        <p:spPr>
          <a:xfrm>
            <a:off x="8003499" y="0"/>
            <a:ext cx="1140500" cy="1140500"/>
          </a:xfrm>
          <a:prstGeom prst="rect">
            <a:avLst/>
          </a:prstGeom>
          <a:noFill/>
          <a:ln>
            <a:noFill/>
          </a:ln>
        </p:spPr>
      </p:pic>
      <p:cxnSp>
        <p:nvCxnSpPr>
          <p:cNvPr id="269" name="Google Shape;269;p32"/>
          <p:cNvCxnSpPr/>
          <p:nvPr/>
        </p:nvCxnSpPr>
        <p:spPr>
          <a:xfrm>
            <a:off x="749824" y="2054999"/>
            <a:ext cx="7591200" cy="25800"/>
          </a:xfrm>
          <a:prstGeom prst="straightConnector1">
            <a:avLst/>
          </a:prstGeom>
          <a:noFill/>
          <a:ln w="25400" cap="flat" cmpd="sng">
            <a:solidFill>
              <a:srgbClr val="424242"/>
            </a:solidFill>
            <a:prstDash val="solid"/>
            <a:miter lim="400000"/>
            <a:headEnd type="none" w="sm" len="sm"/>
            <a:tailEnd type="none" w="sm" len="sm"/>
          </a:ln>
        </p:spPr>
      </p:cxnSp>
      <p:sp>
        <p:nvSpPr>
          <p:cNvPr id="270" name="Google Shape;270;p32"/>
          <p:cNvSpPr txBox="1"/>
          <p:nvPr/>
        </p:nvSpPr>
        <p:spPr>
          <a:xfrm rot="-1200293">
            <a:off x="876307" y="2331603"/>
            <a:ext cx="1416252" cy="614599"/>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000000"/>
              </a:buClr>
              <a:buSzPts val="1400"/>
              <a:buFont typeface="Helvetica Neue"/>
              <a:buNone/>
            </a:pPr>
            <a:r>
              <a:rPr lang="en-US" dirty="0">
                <a:latin typeface="Helvetica Neue"/>
                <a:ea typeface="Helvetica Neue"/>
                <a:cs typeface="Helvetica Neue"/>
                <a:sym typeface="Helvetica Neue"/>
              </a:rPr>
              <a:t>Nov 2019</a:t>
            </a:r>
            <a:endParaRPr dirty="0"/>
          </a:p>
        </p:txBody>
      </p:sp>
      <p:sp>
        <p:nvSpPr>
          <p:cNvPr id="271" name="Google Shape;271;p32"/>
          <p:cNvSpPr txBox="1"/>
          <p:nvPr/>
        </p:nvSpPr>
        <p:spPr>
          <a:xfrm>
            <a:off x="676026" y="1529850"/>
            <a:ext cx="2452800" cy="3708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800"/>
              <a:buFont typeface="Helvetica Neue"/>
              <a:buNone/>
            </a:pPr>
            <a:r>
              <a:rPr lang="en-US" sz="1800" b="1">
                <a:latin typeface="Helvetica Neue"/>
                <a:ea typeface="Helvetica Neue"/>
                <a:cs typeface="Helvetica Neue"/>
                <a:sym typeface="Helvetica Neue"/>
              </a:rPr>
              <a:t>Multi-Collateral Dai</a:t>
            </a:r>
            <a:endParaRPr/>
          </a:p>
        </p:txBody>
      </p:sp>
      <p:sp>
        <p:nvSpPr>
          <p:cNvPr id="272" name="Google Shape;272;p32"/>
          <p:cNvSpPr/>
          <p:nvPr/>
        </p:nvSpPr>
        <p:spPr>
          <a:xfrm>
            <a:off x="1737700" y="1964100"/>
            <a:ext cx="207600" cy="207600"/>
          </a:xfrm>
          <a:prstGeom prst="ellipse">
            <a:avLst/>
          </a:prstGeom>
          <a:solidFill>
            <a:srgbClr val="41D3A9"/>
          </a:solidFill>
          <a:ln>
            <a:noFill/>
          </a:ln>
          <a:effectLst>
            <a:outerShdw blurRad="38100" dist="23000" dir="5400000" rotWithShape="0">
              <a:srgbClr val="000000">
                <a:alpha val="34900"/>
              </a:srgbClr>
            </a:outerShdw>
          </a:effectLst>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4285F4"/>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73" name="Google Shape;273;p32"/>
          <p:cNvSpPr/>
          <p:nvPr/>
        </p:nvSpPr>
        <p:spPr>
          <a:xfrm>
            <a:off x="4758250" y="1964100"/>
            <a:ext cx="207600" cy="207600"/>
          </a:xfrm>
          <a:prstGeom prst="ellipse">
            <a:avLst/>
          </a:prstGeom>
          <a:solidFill>
            <a:srgbClr val="41D3A9"/>
          </a:solidFill>
          <a:ln>
            <a:noFill/>
          </a:ln>
          <a:effectLst>
            <a:outerShdw blurRad="38100" dist="23000" dir="5400000" rotWithShape="0">
              <a:srgbClr val="000000">
                <a:alpha val="34900"/>
              </a:srgbClr>
            </a:outerShdw>
          </a:effectLst>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4285F4"/>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74" name="Google Shape;274;p32"/>
          <p:cNvSpPr txBox="1"/>
          <p:nvPr/>
        </p:nvSpPr>
        <p:spPr>
          <a:xfrm>
            <a:off x="813875" y="2995300"/>
            <a:ext cx="7325400" cy="14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MCD Improvements:</a:t>
            </a:r>
            <a:endParaRPr sz="2400" dirty="0"/>
          </a:p>
          <a:p>
            <a:pPr marL="457200" lvl="0" indent="-381000" algn="l" rtl="0">
              <a:spcBef>
                <a:spcPts val="0"/>
              </a:spcBef>
              <a:spcAft>
                <a:spcPts val="0"/>
              </a:spcAft>
              <a:buSzPts val="2400"/>
              <a:buChar char="-"/>
            </a:pPr>
            <a:r>
              <a:rPr lang="en-US" sz="2400" dirty="0"/>
              <a:t>Collateral Types</a:t>
            </a:r>
            <a:endParaRPr sz="2400" dirty="0"/>
          </a:p>
          <a:p>
            <a:pPr marL="457200" lvl="0" indent="-381000" algn="l" rtl="0">
              <a:spcBef>
                <a:spcPts val="0"/>
              </a:spcBef>
              <a:spcAft>
                <a:spcPts val="0"/>
              </a:spcAft>
              <a:buSzPts val="2400"/>
              <a:buChar char="-"/>
            </a:pPr>
            <a:r>
              <a:rPr lang="en-US" sz="2400" dirty="0"/>
              <a:t>Price Feed Oracles</a:t>
            </a:r>
            <a:endParaRPr sz="2400" dirty="0"/>
          </a:p>
          <a:p>
            <a:pPr marL="457200" lvl="0" indent="-381000" algn="l" rtl="0">
              <a:spcBef>
                <a:spcPts val="0"/>
              </a:spcBef>
              <a:spcAft>
                <a:spcPts val="0"/>
              </a:spcAft>
              <a:buSzPts val="2400"/>
              <a:buChar char="-"/>
            </a:pPr>
            <a:r>
              <a:rPr lang="en-US" sz="2400" dirty="0" err="1"/>
              <a:t>MKR</a:t>
            </a:r>
            <a:r>
              <a:rPr lang="en-US" sz="2400" dirty="0"/>
              <a:t> Governance</a:t>
            </a:r>
            <a:endParaRPr sz="2400" dirty="0"/>
          </a:p>
          <a:p>
            <a:pPr marL="457200" lvl="0" indent="-381000" algn="l" rtl="0">
              <a:spcBef>
                <a:spcPts val="0"/>
              </a:spcBef>
              <a:spcAft>
                <a:spcPts val="0"/>
              </a:spcAft>
              <a:buSzPts val="2400"/>
              <a:buChar char="-"/>
            </a:pPr>
            <a:r>
              <a:rPr lang="en-US" sz="2400" dirty="0"/>
              <a:t>Liquidation Auctions</a:t>
            </a:r>
            <a:endParaRPr sz="2400" dirty="0"/>
          </a:p>
        </p:txBody>
      </p:sp>
      <p:sp>
        <p:nvSpPr>
          <p:cNvPr id="275" name="Google Shape;275;p32"/>
          <p:cNvSpPr txBox="1"/>
          <p:nvPr/>
        </p:nvSpPr>
        <p:spPr>
          <a:xfrm>
            <a:off x="4005300" y="1433600"/>
            <a:ext cx="22449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Synthetic Dai </a:t>
            </a:r>
            <a:endParaRPr b="1"/>
          </a:p>
          <a:p>
            <a:pPr marL="0" lvl="0" indent="0" algn="l" rtl="0">
              <a:spcBef>
                <a:spcPts val="0"/>
              </a:spcBef>
              <a:spcAft>
                <a:spcPts val="0"/>
              </a:spcAft>
              <a:buNone/>
            </a:pPr>
            <a:r>
              <a:rPr lang="en-US" b="1"/>
              <a:t>(euroDai, yenDai, etc)</a:t>
            </a:r>
            <a:endParaRPr b="1"/>
          </a:p>
        </p:txBody>
      </p:sp>
      <p:sp>
        <p:nvSpPr>
          <p:cNvPr id="276" name="Google Shape;276;p32"/>
          <p:cNvSpPr txBox="1"/>
          <p:nvPr/>
        </p:nvSpPr>
        <p:spPr>
          <a:xfrm rot="-1200293">
            <a:off x="3532771" y="2230751"/>
            <a:ext cx="1416252" cy="614599"/>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000000"/>
              </a:buClr>
              <a:buSzPts val="1400"/>
              <a:buFont typeface="Helvetica Neue"/>
              <a:buNone/>
            </a:pPr>
            <a:r>
              <a:rPr lang="en-US" dirty="0">
                <a:latin typeface="Helvetica Neue"/>
                <a:ea typeface="Helvetica Neue"/>
                <a:cs typeface="Helvetica Neue"/>
                <a:sym typeface="Helvetica Neue"/>
              </a:rPr>
              <a:t>Later this decade</a:t>
            </a:r>
            <a:endParaRPr dirty="0"/>
          </a:p>
        </p:txBody>
      </p:sp>
      <p:sp>
        <p:nvSpPr>
          <p:cNvPr id="277" name="Google Shape;277;p32"/>
          <p:cNvSpPr txBox="1"/>
          <p:nvPr/>
        </p:nvSpPr>
        <p:spPr>
          <a:xfrm rot="-1043058">
            <a:off x="4289889" y="4375207"/>
            <a:ext cx="1422790" cy="10845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and much more!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281"/>
        <p:cNvGrpSpPr/>
        <p:nvPr/>
      </p:nvGrpSpPr>
      <p:grpSpPr>
        <a:xfrm>
          <a:off x="0" y="0"/>
          <a:ext cx="0" cy="0"/>
          <a:chOff x="0" y="0"/>
          <a:chExt cx="0" cy="0"/>
        </a:xfrm>
      </p:grpSpPr>
      <p:sp>
        <p:nvSpPr>
          <p:cNvPr id="282" name="Google Shape;282;p33"/>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3"/>
          <p:cNvSpPr txBox="1">
            <a:spLocks noGrp="1"/>
          </p:cNvSpPr>
          <p:nvPr>
            <p:ph type="title"/>
          </p:nvPr>
        </p:nvSpPr>
        <p:spPr>
          <a:xfrm>
            <a:off x="921900" y="186400"/>
            <a:ext cx="8222100" cy="7677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a:t>Find out more and get involved!</a:t>
            </a:r>
            <a:endParaRPr/>
          </a:p>
        </p:txBody>
      </p:sp>
      <p:pic>
        <p:nvPicPr>
          <p:cNvPr id="284" name="Google Shape;284;p33" descr="Shape 203"/>
          <p:cNvPicPr preferRelativeResize="0"/>
          <p:nvPr/>
        </p:nvPicPr>
        <p:blipFill rotWithShape="1">
          <a:blip r:embed="rId3">
            <a:alphaModFix/>
          </a:blip>
          <a:srcRect/>
          <a:stretch/>
        </p:blipFill>
        <p:spPr>
          <a:xfrm>
            <a:off x="8003499" y="0"/>
            <a:ext cx="1140500" cy="1140500"/>
          </a:xfrm>
          <a:prstGeom prst="rect">
            <a:avLst/>
          </a:prstGeom>
          <a:noFill/>
          <a:ln>
            <a:noFill/>
          </a:ln>
        </p:spPr>
      </p:pic>
      <p:sp>
        <p:nvSpPr>
          <p:cNvPr id="285" name="Google Shape;285;p33"/>
          <p:cNvSpPr txBox="1"/>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b="1"/>
          </a:p>
        </p:txBody>
      </p:sp>
      <p:pic>
        <p:nvPicPr>
          <p:cNvPr id="286" name="Google Shape;286;p33"/>
          <p:cNvPicPr preferRelativeResize="0"/>
          <p:nvPr/>
        </p:nvPicPr>
        <p:blipFill>
          <a:blip r:embed="rId4">
            <a:alphaModFix/>
          </a:blip>
          <a:stretch>
            <a:fillRect/>
          </a:stretch>
        </p:blipFill>
        <p:spPr>
          <a:xfrm>
            <a:off x="1073150" y="1375500"/>
            <a:ext cx="7019599" cy="363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83"/>
        <p:cNvGrpSpPr/>
        <p:nvPr/>
      </p:nvGrpSpPr>
      <p:grpSpPr>
        <a:xfrm>
          <a:off x="0" y="0"/>
          <a:ext cx="0" cy="0"/>
          <a:chOff x="0" y="0"/>
          <a:chExt cx="0" cy="0"/>
        </a:xfrm>
      </p:grpSpPr>
      <p:sp>
        <p:nvSpPr>
          <p:cNvPr id="84" name="Google Shape;84;p15"/>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5"/>
          <p:cNvSpPr txBox="1">
            <a:spLocks noGrp="1"/>
          </p:cNvSpPr>
          <p:nvPr>
            <p:ph type="title"/>
          </p:nvPr>
        </p:nvSpPr>
        <p:spPr>
          <a:xfrm>
            <a:off x="471900" y="268825"/>
            <a:ext cx="8222100" cy="767701"/>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2800"/>
              <a:t>Is this the graph of a *currency* ?</a:t>
            </a:r>
            <a:endParaRPr sz="2800"/>
          </a:p>
        </p:txBody>
      </p:sp>
      <p:pic>
        <p:nvPicPr>
          <p:cNvPr id="86" name="Google Shape;86;p15"/>
          <p:cNvPicPr preferRelativeResize="0"/>
          <p:nvPr/>
        </p:nvPicPr>
        <p:blipFill rotWithShape="1">
          <a:blip r:embed="rId3">
            <a:alphaModFix/>
          </a:blip>
          <a:srcRect r="328"/>
          <a:stretch/>
        </p:blipFill>
        <p:spPr>
          <a:xfrm>
            <a:off x="254925" y="1471850"/>
            <a:ext cx="8439076" cy="317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90"/>
        <p:cNvGrpSpPr/>
        <p:nvPr/>
      </p:nvGrpSpPr>
      <p:grpSpPr>
        <a:xfrm>
          <a:off x="0" y="0"/>
          <a:ext cx="0" cy="0"/>
          <a:chOff x="0" y="0"/>
          <a:chExt cx="0" cy="0"/>
        </a:xfrm>
      </p:grpSpPr>
      <p:sp>
        <p:nvSpPr>
          <p:cNvPr id="91" name="Google Shape;91;p16"/>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txBox="1">
            <a:spLocks noGrp="1"/>
          </p:cNvSpPr>
          <p:nvPr>
            <p:ph type="title"/>
          </p:nvPr>
        </p:nvSpPr>
        <p:spPr>
          <a:xfrm>
            <a:off x="471900" y="268825"/>
            <a:ext cx="8222100" cy="7677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a:t>State of the Blockchain community</a:t>
            </a:r>
            <a:endParaRPr/>
          </a:p>
        </p:txBody>
      </p:sp>
      <p:sp>
        <p:nvSpPr>
          <p:cNvPr id="93" name="Google Shape;93;p16"/>
          <p:cNvSpPr txBox="1">
            <a:spLocks noGrp="1"/>
          </p:cNvSpPr>
          <p:nvPr>
            <p:ph type="title"/>
          </p:nvPr>
        </p:nvSpPr>
        <p:spPr>
          <a:xfrm>
            <a:off x="1053700" y="1491800"/>
            <a:ext cx="2285400" cy="3741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1800">
                <a:solidFill>
                  <a:srgbClr val="000000"/>
                </a:solidFill>
              </a:rPr>
              <a:t>Moral Arguments</a:t>
            </a:r>
            <a:endParaRPr sz="1800">
              <a:solidFill>
                <a:srgbClr val="000000"/>
              </a:solidFill>
            </a:endParaRPr>
          </a:p>
        </p:txBody>
      </p:sp>
      <p:sp>
        <p:nvSpPr>
          <p:cNvPr id="94" name="Google Shape;94;p16"/>
          <p:cNvSpPr txBox="1">
            <a:spLocks noGrp="1"/>
          </p:cNvSpPr>
          <p:nvPr>
            <p:ph type="title"/>
          </p:nvPr>
        </p:nvSpPr>
        <p:spPr>
          <a:xfrm>
            <a:off x="5755025" y="1491800"/>
            <a:ext cx="2599800" cy="3741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1800">
                <a:solidFill>
                  <a:srgbClr val="000000"/>
                </a:solidFill>
              </a:rPr>
              <a:t>Objective Arguments</a:t>
            </a:r>
            <a:endParaRPr sz="1800">
              <a:solidFill>
                <a:srgbClr val="000000"/>
              </a:solidFill>
            </a:endParaRPr>
          </a:p>
        </p:txBody>
      </p:sp>
      <p:sp>
        <p:nvSpPr>
          <p:cNvPr id="95" name="Google Shape;95;p16"/>
          <p:cNvSpPr txBox="1">
            <a:spLocks noGrp="1"/>
          </p:cNvSpPr>
          <p:nvPr>
            <p:ph type="title"/>
          </p:nvPr>
        </p:nvSpPr>
        <p:spPr>
          <a:xfrm>
            <a:off x="1064100" y="1982200"/>
            <a:ext cx="2285400" cy="2877300"/>
          </a:xfrm>
          <a:prstGeom prst="rect">
            <a:avLst/>
          </a:prstGeom>
          <a:noFill/>
          <a:ln>
            <a:noFill/>
          </a:ln>
        </p:spPr>
        <p:txBody>
          <a:bodyPr spcFirstLastPara="1" wrap="square" lIns="91400" tIns="91400" rIns="91400" bIns="91400" anchor="b" anchorCtr="0">
            <a:noAutofit/>
          </a:bodyPr>
          <a:lstStyle/>
          <a:p>
            <a:pPr marL="0" lvl="0" indent="0" algn="l" rtl="0">
              <a:spcBef>
                <a:spcPts val="0"/>
              </a:spcBef>
              <a:spcAft>
                <a:spcPts val="0"/>
              </a:spcAft>
              <a:buClr>
                <a:srgbClr val="FFFFFF"/>
              </a:buClr>
              <a:buSzPts val="3200"/>
              <a:buFont typeface="Helvetica Neue"/>
              <a:buNone/>
            </a:pPr>
            <a:r>
              <a:rPr lang="en-US" sz="1800" b="0">
                <a:solidFill>
                  <a:srgbClr val="546979"/>
                </a:solidFill>
              </a:rPr>
              <a:t>Decentralization</a:t>
            </a:r>
            <a:endParaRPr sz="1800" b="0">
              <a:solidFill>
                <a:srgbClr val="546979"/>
              </a:solidFill>
            </a:endParaRPr>
          </a:p>
          <a:p>
            <a:pPr marL="0" marR="0" lvl="0" indent="0" algn="l" rtl="0">
              <a:lnSpc>
                <a:spcPct val="100000"/>
              </a:lnSpc>
              <a:spcBef>
                <a:spcPts val="0"/>
              </a:spcBef>
              <a:spcAft>
                <a:spcPts val="0"/>
              </a:spcAft>
              <a:buClr>
                <a:srgbClr val="FFFFFF"/>
              </a:buClr>
              <a:buSzPts val="3200"/>
              <a:buFont typeface="Helvetica Neue"/>
              <a:buNone/>
            </a:pPr>
            <a:endParaRPr sz="1800" b="0">
              <a:solidFill>
                <a:srgbClr val="546979"/>
              </a:solidFill>
            </a:endParaRPr>
          </a:p>
          <a:p>
            <a:pPr marL="0" marR="0" lvl="0" indent="0" algn="l" rtl="0">
              <a:lnSpc>
                <a:spcPct val="100000"/>
              </a:lnSpc>
              <a:spcBef>
                <a:spcPts val="0"/>
              </a:spcBef>
              <a:spcAft>
                <a:spcPts val="0"/>
              </a:spcAft>
              <a:buClr>
                <a:srgbClr val="FFFFFF"/>
              </a:buClr>
              <a:buSzPts val="3200"/>
              <a:buFont typeface="Helvetica Neue"/>
              <a:buNone/>
            </a:pPr>
            <a:r>
              <a:rPr lang="en-US" sz="1800" b="0">
                <a:solidFill>
                  <a:srgbClr val="546979"/>
                </a:solidFill>
              </a:rPr>
              <a:t>Trustless</a:t>
            </a:r>
            <a:endParaRPr sz="1800" b="0">
              <a:solidFill>
                <a:srgbClr val="546979"/>
              </a:solidFill>
            </a:endParaRPr>
          </a:p>
          <a:p>
            <a:pPr marL="0" marR="0" lvl="0" indent="0" algn="l" rtl="0">
              <a:lnSpc>
                <a:spcPct val="100000"/>
              </a:lnSpc>
              <a:spcBef>
                <a:spcPts val="0"/>
              </a:spcBef>
              <a:spcAft>
                <a:spcPts val="0"/>
              </a:spcAft>
              <a:buClr>
                <a:srgbClr val="FFFFFF"/>
              </a:buClr>
              <a:buSzPts val="3200"/>
              <a:buFont typeface="Helvetica Neue"/>
              <a:buNone/>
            </a:pPr>
            <a:endParaRPr sz="1800" b="0">
              <a:solidFill>
                <a:srgbClr val="546979"/>
              </a:solidFill>
            </a:endParaRPr>
          </a:p>
          <a:p>
            <a:pPr marL="0" lvl="0" indent="0" algn="l" rtl="0">
              <a:spcBef>
                <a:spcPts val="0"/>
              </a:spcBef>
              <a:spcAft>
                <a:spcPts val="0"/>
              </a:spcAft>
              <a:buClr>
                <a:srgbClr val="FFFFFF"/>
              </a:buClr>
              <a:buSzPts val="3200"/>
              <a:buFont typeface="Helvetica Neue"/>
              <a:buNone/>
            </a:pPr>
            <a:r>
              <a:rPr lang="en-US" sz="1800" b="0">
                <a:solidFill>
                  <a:srgbClr val="546979"/>
                </a:solidFill>
              </a:rPr>
              <a:t>Accessibility</a:t>
            </a:r>
            <a:endParaRPr sz="1800" b="0">
              <a:solidFill>
                <a:srgbClr val="546979"/>
              </a:solidFill>
            </a:endParaRPr>
          </a:p>
          <a:p>
            <a:pPr marL="0" marR="0" lvl="0" indent="0" algn="l" rtl="0">
              <a:lnSpc>
                <a:spcPct val="100000"/>
              </a:lnSpc>
              <a:spcBef>
                <a:spcPts val="0"/>
              </a:spcBef>
              <a:spcAft>
                <a:spcPts val="0"/>
              </a:spcAft>
              <a:buClr>
                <a:srgbClr val="FFFFFF"/>
              </a:buClr>
              <a:buSzPts val="3200"/>
              <a:buFont typeface="Helvetica Neue"/>
              <a:buNone/>
            </a:pPr>
            <a:endParaRPr sz="1800" b="0">
              <a:solidFill>
                <a:srgbClr val="546979"/>
              </a:solidFill>
            </a:endParaRPr>
          </a:p>
          <a:p>
            <a:pPr marL="0" marR="0" lvl="0" indent="0" algn="l" rtl="0">
              <a:lnSpc>
                <a:spcPct val="100000"/>
              </a:lnSpc>
              <a:spcBef>
                <a:spcPts val="0"/>
              </a:spcBef>
              <a:spcAft>
                <a:spcPts val="0"/>
              </a:spcAft>
              <a:buClr>
                <a:srgbClr val="FFFFFF"/>
              </a:buClr>
              <a:buSzPts val="3200"/>
              <a:buFont typeface="Helvetica Neue"/>
              <a:buNone/>
            </a:pPr>
            <a:r>
              <a:rPr lang="en-US" sz="1800" b="0">
                <a:solidFill>
                  <a:srgbClr val="546979"/>
                </a:solidFill>
              </a:rPr>
              <a:t>Censorship resistant</a:t>
            </a:r>
            <a:endParaRPr sz="1800" b="0">
              <a:solidFill>
                <a:srgbClr val="546979"/>
              </a:solidFill>
            </a:endParaRPr>
          </a:p>
          <a:p>
            <a:pPr marL="0" marR="0" lvl="0" indent="0" algn="l" rtl="0">
              <a:lnSpc>
                <a:spcPct val="100000"/>
              </a:lnSpc>
              <a:spcBef>
                <a:spcPts val="0"/>
              </a:spcBef>
              <a:spcAft>
                <a:spcPts val="0"/>
              </a:spcAft>
              <a:buClr>
                <a:srgbClr val="FFFFFF"/>
              </a:buClr>
              <a:buSzPts val="3200"/>
              <a:buFont typeface="Helvetica Neue"/>
              <a:buNone/>
            </a:pPr>
            <a:endParaRPr sz="1800" b="0">
              <a:solidFill>
                <a:srgbClr val="546979"/>
              </a:solidFill>
            </a:endParaRPr>
          </a:p>
          <a:p>
            <a:pPr marL="0" marR="0" lvl="0" indent="0" algn="l" rtl="0">
              <a:lnSpc>
                <a:spcPct val="100000"/>
              </a:lnSpc>
              <a:spcBef>
                <a:spcPts val="0"/>
              </a:spcBef>
              <a:spcAft>
                <a:spcPts val="0"/>
              </a:spcAft>
              <a:buClr>
                <a:srgbClr val="FFFFFF"/>
              </a:buClr>
              <a:buSzPts val="3200"/>
              <a:buFont typeface="Helvetica Neue"/>
              <a:buNone/>
            </a:pPr>
            <a:endParaRPr sz="1800">
              <a:solidFill>
                <a:srgbClr val="546979"/>
              </a:solidFill>
            </a:endParaRPr>
          </a:p>
        </p:txBody>
      </p:sp>
      <p:sp>
        <p:nvSpPr>
          <p:cNvPr id="96" name="Google Shape;96;p16"/>
          <p:cNvSpPr txBox="1">
            <a:spLocks noGrp="1"/>
          </p:cNvSpPr>
          <p:nvPr>
            <p:ph type="title"/>
          </p:nvPr>
        </p:nvSpPr>
        <p:spPr>
          <a:xfrm>
            <a:off x="5755025" y="2108450"/>
            <a:ext cx="3152700" cy="28773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endParaRPr sz="1800" b="0">
              <a:solidFill>
                <a:srgbClr val="546979"/>
              </a:solidFill>
            </a:endParaRPr>
          </a:p>
          <a:p>
            <a:pPr marL="0" marR="0" lvl="0" indent="0" algn="l" rtl="0">
              <a:lnSpc>
                <a:spcPct val="100000"/>
              </a:lnSpc>
              <a:spcBef>
                <a:spcPts val="0"/>
              </a:spcBef>
              <a:spcAft>
                <a:spcPts val="0"/>
              </a:spcAft>
              <a:buClr>
                <a:srgbClr val="FFFFFF"/>
              </a:buClr>
              <a:buSzPts val="3200"/>
              <a:buFont typeface="Helvetica Neue"/>
              <a:buNone/>
            </a:pPr>
            <a:r>
              <a:rPr lang="en-US" sz="1800" b="0">
                <a:solidFill>
                  <a:srgbClr val="546979"/>
                </a:solidFill>
              </a:rPr>
              <a:t>Redundancy</a:t>
            </a:r>
            <a:endParaRPr sz="1800" b="0">
              <a:solidFill>
                <a:srgbClr val="546979"/>
              </a:solidFill>
            </a:endParaRPr>
          </a:p>
          <a:p>
            <a:pPr marL="0" marR="0" lvl="0" indent="0" algn="l" rtl="0">
              <a:lnSpc>
                <a:spcPct val="100000"/>
              </a:lnSpc>
              <a:spcBef>
                <a:spcPts val="0"/>
              </a:spcBef>
              <a:spcAft>
                <a:spcPts val="0"/>
              </a:spcAft>
              <a:buClr>
                <a:srgbClr val="FFFFFF"/>
              </a:buClr>
              <a:buSzPts val="3200"/>
              <a:buFont typeface="Helvetica Neue"/>
              <a:buNone/>
            </a:pPr>
            <a:endParaRPr sz="1800" b="0">
              <a:solidFill>
                <a:srgbClr val="546979"/>
              </a:solidFill>
            </a:endParaRPr>
          </a:p>
          <a:p>
            <a:pPr marL="0" marR="0" lvl="0" indent="0" algn="l" rtl="0">
              <a:lnSpc>
                <a:spcPct val="100000"/>
              </a:lnSpc>
              <a:spcBef>
                <a:spcPts val="0"/>
              </a:spcBef>
              <a:spcAft>
                <a:spcPts val="0"/>
              </a:spcAft>
              <a:buClr>
                <a:srgbClr val="FFFFFF"/>
              </a:buClr>
              <a:buSzPts val="3200"/>
              <a:buFont typeface="Helvetica Neue"/>
              <a:buNone/>
            </a:pPr>
            <a:r>
              <a:rPr lang="en-US" sz="1800" b="0">
                <a:solidFill>
                  <a:srgbClr val="546979"/>
                </a:solidFill>
              </a:rPr>
              <a:t>Faster settlement</a:t>
            </a:r>
            <a:endParaRPr sz="1800" b="0">
              <a:solidFill>
                <a:srgbClr val="546979"/>
              </a:solidFill>
            </a:endParaRPr>
          </a:p>
          <a:p>
            <a:pPr marL="0" marR="0" lvl="0" indent="0" algn="l" rtl="0">
              <a:lnSpc>
                <a:spcPct val="100000"/>
              </a:lnSpc>
              <a:spcBef>
                <a:spcPts val="0"/>
              </a:spcBef>
              <a:spcAft>
                <a:spcPts val="0"/>
              </a:spcAft>
              <a:buClr>
                <a:srgbClr val="FFFFFF"/>
              </a:buClr>
              <a:buSzPts val="3200"/>
              <a:buFont typeface="Helvetica Neue"/>
              <a:buNone/>
            </a:pPr>
            <a:endParaRPr sz="1800" b="0">
              <a:solidFill>
                <a:srgbClr val="546979"/>
              </a:solidFill>
            </a:endParaRPr>
          </a:p>
          <a:p>
            <a:pPr marL="0" lvl="0" indent="0" algn="l" rtl="0">
              <a:spcBef>
                <a:spcPts val="0"/>
              </a:spcBef>
              <a:spcAft>
                <a:spcPts val="0"/>
              </a:spcAft>
              <a:buClr>
                <a:srgbClr val="FFFFFF"/>
              </a:buClr>
              <a:buSzPts val="3200"/>
              <a:buFont typeface="Helvetica Neue"/>
              <a:buNone/>
            </a:pPr>
            <a:r>
              <a:rPr lang="en-US" sz="1800" b="0">
                <a:solidFill>
                  <a:srgbClr val="546979"/>
                </a:solidFill>
              </a:rPr>
              <a:t>Efficient financial markets</a:t>
            </a:r>
            <a:endParaRPr sz="1800" b="0">
              <a:solidFill>
                <a:srgbClr val="546979"/>
              </a:solidFill>
            </a:endParaRPr>
          </a:p>
          <a:p>
            <a:pPr marL="0" lvl="0" indent="0" algn="l" rtl="0">
              <a:spcBef>
                <a:spcPts val="0"/>
              </a:spcBef>
              <a:spcAft>
                <a:spcPts val="0"/>
              </a:spcAft>
              <a:buClr>
                <a:srgbClr val="FFFFFF"/>
              </a:buClr>
              <a:buSzPts val="3200"/>
              <a:buFont typeface="Helvetica Neue"/>
              <a:buNone/>
            </a:pPr>
            <a:endParaRPr sz="1800" b="0">
              <a:solidFill>
                <a:srgbClr val="546979"/>
              </a:solidFill>
            </a:endParaRPr>
          </a:p>
          <a:p>
            <a:pPr marL="0" lvl="0" indent="0" algn="l" rtl="0">
              <a:spcBef>
                <a:spcPts val="0"/>
              </a:spcBef>
              <a:spcAft>
                <a:spcPts val="0"/>
              </a:spcAft>
              <a:buClr>
                <a:srgbClr val="FFFFFF"/>
              </a:buClr>
              <a:buSzPts val="3200"/>
              <a:buFont typeface="Helvetica Neue"/>
              <a:buNone/>
            </a:pPr>
            <a:r>
              <a:rPr lang="en-US" sz="1800" b="0">
                <a:solidFill>
                  <a:srgbClr val="546979"/>
                </a:solidFill>
              </a:rPr>
              <a:t>Cost savings</a:t>
            </a:r>
            <a:endParaRPr sz="1800" b="0">
              <a:solidFill>
                <a:srgbClr val="546979"/>
              </a:solidFill>
            </a:endParaRPr>
          </a:p>
          <a:p>
            <a:pPr marL="0" lvl="0" indent="0" algn="l" rtl="0">
              <a:spcBef>
                <a:spcPts val="0"/>
              </a:spcBef>
              <a:spcAft>
                <a:spcPts val="0"/>
              </a:spcAft>
              <a:buClr>
                <a:srgbClr val="FFFFFF"/>
              </a:buClr>
              <a:buSzPts val="3200"/>
              <a:buFont typeface="Helvetica Neue"/>
              <a:buNone/>
            </a:pPr>
            <a:endParaRPr sz="1800" b="0">
              <a:solidFill>
                <a:srgbClr val="546979"/>
              </a:solidFill>
            </a:endParaRPr>
          </a:p>
          <a:p>
            <a:pPr marL="0" lvl="0" indent="0" algn="l" rtl="0">
              <a:spcBef>
                <a:spcPts val="0"/>
              </a:spcBef>
              <a:spcAft>
                <a:spcPts val="0"/>
              </a:spcAft>
              <a:buClr>
                <a:srgbClr val="FFFFFF"/>
              </a:buClr>
              <a:buSzPts val="3200"/>
              <a:buFont typeface="Helvetica Neue"/>
              <a:buNone/>
            </a:pPr>
            <a:endParaRPr sz="1800">
              <a:solidFill>
                <a:srgbClr val="546979"/>
              </a:solidFill>
            </a:endParaRPr>
          </a:p>
        </p:txBody>
      </p:sp>
      <p:cxnSp>
        <p:nvCxnSpPr>
          <p:cNvPr id="97" name="Google Shape;97;p16"/>
          <p:cNvCxnSpPr/>
          <p:nvPr/>
        </p:nvCxnSpPr>
        <p:spPr>
          <a:xfrm rot="10800000" flipH="1">
            <a:off x="3524600" y="3053975"/>
            <a:ext cx="2001300" cy="10500"/>
          </a:xfrm>
          <a:prstGeom prst="straightConnector1">
            <a:avLst/>
          </a:prstGeom>
          <a:noFill/>
          <a:ln w="28575" cap="flat" cmpd="sng">
            <a:solidFill>
              <a:srgbClr val="30BD9F"/>
            </a:solidFill>
            <a:prstDash val="solid"/>
            <a:round/>
            <a:headEnd type="none" w="med" len="med"/>
            <a:tailEnd type="triangle" w="med" len="med"/>
          </a:ln>
        </p:spPr>
      </p:cxnSp>
      <p:cxnSp>
        <p:nvCxnSpPr>
          <p:cNvPr id="98" name="Google Shape;98;p16"/>
          <p:cNvCxnSpPr/>
          <p:nvPr/>
        </p:nvCxnSpPr>
        <p:spPr>
          <a:xfrm>
            <a:off x="3550450" y="4194800"/>
            <a:ext cx="1939200" cy="0"/>
          </a:xfrm>
          <a:prstGeom prst="straightConnector1">
            <a:avLst/>
          </a:prstGeom>
          <a:noFill/>
          <a:ln w="28575" cap="flat" cmpd="sng">
            <a:solidFill>
              <a:srgbClr val="30BD9F"/>
            </a:solidFill>
            <a:prstDash val="solid"/>
            <a:round/>
            <a:headEnd type="none" w="med" len="med"/>
            <a:tailEnd type="triangle" w="med" len="med"/>
          </a:ln>
        </p:spPr>
      </p:cxnSp>
      <p:cxnSp>
        <p:nvCxnSpPr>
          <p:cNvPr id="99" name="Google Shape;99;p16"/>
          <p:cNvCxnSpPr/>
          <p:nvPr/>
        </p:nvCxnSpPr>
        <p:spPr>
          <a:xfrm>
            <a:off x="3555700" y="3655575"/>
            <a:ext cx="1949700" cy="10500"/>
          </a:xfrm>
          <a:prstGeom prst="straightConnector1">
            <a:avLst/>
          </a:prstGeom>
          <a:noFill/>
          <a:ln w="28575" cap="flat" cmpd="sng">
            <a:solidFill>
              <a:srgbClr val="30BD9F"/>
            </a:solidFill>
            <a:prstDash val="solid"/>
            <a:round/>
            <a:headEnd type="none" w="med" len="med"/>
            <a:tailEnd type="triangle" w="med" len="med"/>
          </a:ln>
        </p:spPr>
      </p:cxnSp>
      <p:cxnSp>
        <p:nvCxnSpPr>
          <p:cNvPr id="100" name="Google Shape;100;p16"/>
          <p:cNvCxnSpPr/>
          <p:nvPr/>
        </p:nvCxnSpPr>
        <p:spPr>
          <a:xfrm>
            <a:off x="3555700" y="2556350"/>
            <a:ext cx="1918500" cy="10500"/>
          </a:xfrm>
          <a:prstGeom prst="straightConnector1">
            <a:avLst/>
          </a:prstGeom>
          <a:noFill/>
          <a:ln w="28575" cap="flat" cmpd="sng">
            <a:solidFill>
              <a:srgbClr val="30BD9F"/>
            </a:solidFill>
            <a:prstDash val="solid"/>
            <a:round/>
            <a:headEnd type="none" w="med" len="med"/>
            <a:tailEnd type="triangle" w="med" len="med"/>
          </a:ln>
        </p:spPr>
      </p:cxnSp>
      <p:sp>
        <p:nvSpPr>
          <p:cNvPr id="101" name="Google Shape;101;p16"/>
          <p:cNvSpPr txBox="1">
            <a:spLocks noGrp="1"/>
          </p:cNvSpPr>
          <p:nvPr>
            <p:ph type="title"/>
          </p:nvPr>
        </p:nvSpPr>
        <p:spPr>
          <a:xfrm>
            <a:off x="3545200" y="2192750"/>
            <a:ext cx="2096100" cy="3741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1200">
                <a:solidFill>
                  <a:srgbClr val="546979"/>
                </a:solidFill>
              </a:rPr>
              <a:t>No single point of failure</a:t>
            </a:r>
            <a:endParaRPr sz="1200">
              <a:solidFill>
                <a:srgbClr val="546979"/>
              </a:solidFill>
            </a:endParaRPr>
          </a:p>
        </p:txBody>
      </p:sp>
      <p:sp>
        <p:nvSpPr>
          <p:cNvPr id="102" name="Google Shape;102;p16"/>
          <p:cNvSpPr txBox="1">
            <a:spLocks noGrp="1"/>
          </p:cNvSpPr>
          <p:nvPr>
            <p:ph type="title"/>
          </p:nvPr>
        </p:nvSpPr>
        <p:spPr>
          <a:xfrm>
            <a:off x="3545200" y="2699288"/>
            <a:ext cx="1949700" cy="3741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1200">
                <a:solidFill>
                  <a:srgbClr val="546979"/>
                </a:solidFill>
              </a:rPr>
              <a:t>Absence of trust paths</a:t>
            </a:r>
            <a:endParaRPr sz="1200">
              <a:solidFill>
                <a:srgbClr val="546979"/>
              </a:solidFill>
            </a:endParaRPr>
          </a:p>
        </p:txBody>
      </p:sp>
      <p:sp>
        <p:nvSpPr>
          <p:cNvPr id="103" name="Google Shape;103;p16"/>
          <p:cNvSpPr txBox="1">
            <a:spLocks noGrp="1"/>
          </p:cNvSpPr>
          <p:nvPr>
            <p:ph type="title"/>
          </p:nvPr>
        </p:nvSpPr>
        <p:spPr>
          <a:xfrm>
            <a:off x="3545200" y="3291963"/>
            <a:ext cx="1949700" cy="3741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1200">
                <a:solidFill>
                  <a:srgbClr val="546979"/>
                </a:solidFill>
              </a:rPr>
              <a:t>Better Price Discovery</a:t>
            </a:r>
            <a:endParaRPr sz="1200">
              <a:solidFill>
                <a:srgbClr val="546979"/>
              </a:solidFill>
            </a:endParaRPr>
          </a:p>
        </p:txBody>
      </p:sp>
      <p:sp>
        <p:nvSpPr>
          <p:cNvPr id="104" name="Google Shape;104;p16"/>
          <p:cNvSpPr txBox="1">
            <a:spLocks noGrp="1"/>
          </p:cNvSpPr>
          <p:nvPr>
            <p:ph type="title"/>
          </p:nvPr>
        </p:nvSpPr>
        <p:spPr>
          <a:xfrm>
            <a:off x="3545200" y="3820700"/>
            <a:ext cx="1949700" cy="3741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1200">
                <a:solidFill>
                  <a:srgbClr val="546979"/>
                </a:solidFill>
              </a:rPr>
              <a:t>Absence of “cover” fees</a:t>
            </a:r>
            <a:endParaRPr sz="1200">
              <a:solidFill>
                <a:srgbClr val="54697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1000"/>
                                        <p:tgtEl>
                                          <p:spTgt spid="98"/>
                                        </p:tgtEl>
                                      </p:cBhvr>
                                    </p:animEffect>
                                  </p:childTnLst>
                                </p:cTn>
                              </p:par>
                              <p:par>
                                <p:cTn id="11" presetID="10" presetClass="entr" presetSubtype="0"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1000"/>
                                        <p:tgtEl>
                                          <p:spTgt spid="99"/>
                                        </p:tgtEl>
                                      </p:cBhvr>
                                    </p:animEffect>
                                  </p:childTnLst>
                                </p:cTn>
                              </p:par>
                              <p:par>
                                <p:cTn id="14" presetID="10" presetClass="entr" presetSubtype="0" fill="hold" nodeType="with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fade">
                                      <p:cBhvr>
                                        <p:cTn id="16" dur="1000"/>
                                        <p:tgtEl>
                                          <p:spTgt spid="100"/>
                                        </p:tgtEl>
                                      </p:cBhvr>
                                    </p:animEffect>
                                  </p:childTnLst>
                                </p:cTn>
                              </p:par>
                              <p:par>
                                <p:cTn id="17" presetID="10"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1000"/>
                                        <p:tgtEl>
                                          <p:spTgt spid="101"/>
                                        </p:tgtEl>
                                      </p:cBhvr>
                                    </p:animEffect>
                                  </p:childTnLst>
                                </p:cTn>
                              </p:par>
                              <p:par>
                                <p:cTn id="20" presetID="10" presetClass="entr" presetSubtype="0" fill="hold" nodeType="with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fade">
                                      <p:cBhvr>
                                        <p:cTn id="22" dur="1000"/>
                                        <p:tgtEl>
                                          <p:spTgt spid="102"/>
                                        </p:tgtEl>
                                      </p:cBhvr>
                                    </p:animEffect>
                                  </p:childTnLst>
                                </p:cTn>
                              </p:par>
                              <p:par>
                                <p:cTn id="23" presetID="10" presetClass="entr" presetSubtype="0"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fade">
                                      <p:cBhvr>
                                        <p:cTn id="25" dur="1000"/>
                                        <p:tgtEl>
                                          <p:spTgt spid="103"/>
                                        </p:tgtEl>
                                      </p:cBhvr>
                                    </p:animEffect>
                                  </p:childTnLst>
                                </p:cTn>
                              </p:par>
                              <p:par>
                                <p:cTn id="26" presetID="10"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
        <p:cNvGrpSpPr/>
        <p:nvPr/>
      </p:nvGrpSpPr>
      <p:grpSpPr>
        <a:xfrm>
          <a:off x="0" y="0"/>
          <a:ext cx="0" cy="0"/>
          <a:chOff x="0" y="0"/>
          <a:chExt cx="0" cy="0"/>
        </a:xfrm>
      </p:grpSpPr>
      <p:pic>
        <p:nvPicPr>
          <p:cNvPr id="109" name="Google Shape;109;p17" descr="Shape 67"/>
          <p:cNvPicPr preferRelativeResize="0"/>
          <p:nvPr/>
        </p:nvPicPr>
        <p:blipFill rotWithShape="1">
          <a:blip r:embed="rId3">
            <a:alphaModFix/>
          </a:blip>
          <a:srcRect/>
          <a:stretch/>
        </p:blipFill>
        <p:spPr>
          <a:xfrm>
            <a:off x="2152650" y="152400"/>
            <a:ext cx="483870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113"/>
        <p:cNvGrpSpPr/>
        <p:nvPr/>
      </p:nvGrpSpPr>
      <p:grpSpPr>
        <a:xfrm>
          <a:off x="0" y="0"/>
          <a:ext cx="0" cy="0"/>
          <a:chOff x="0" y="0"/>
          <a:chExt cx="0" cy="0"/>
        </a:xfrm>
      </p:grpSpPr>
      <p:sp>
        <p:nvSpPr>
          <p:cNvPr id="114" name="Google Shape;114;p18"/>
          <p:cNvSpPr/>
          <p:nvPr/>
        </p:nvSpPr>
        <p:spPr>
          <a:xfrm rot="10800000" flipH="1">
            <a:off x="0" y="1293342"/>
            <a:ext cx="9144000" cy="3850158"/>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8"/>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8"/>
          <p:cNvSpPr txBox="1">
            <a:spLocks noGrp="1"/>
          </p:cNvSpPr>
          <p:nvPr>
            <p:ph type="title"/>
          </p:nvPr>
        </p:nvSpPr>
        <p:spPr>
          <a:xfrm>
            <a:off x="471900" y="268825"/>
            <a:ext cx="8222100" cy="767701"/>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3200" b="1" i="0" u="none" strike="noStrike" cap="none">
                <a:solidFill>
                  <a:srgbClr val="FFFFFF"/>
                </a:solidFill>
                <a:latin typeface="Helvetica Neue"/>
                <a:ea typeface="Helvetica Neue"/>
                <a:cs typeface="Helvetica Neue"/>
                <a:sym typeface="Helvetica Neue"/>
              </a:rPr>
              <a:t>Meet Maker</a:t>
            </a:r>
            <a:endParaRPr/>
          </a:p>
        </p:txBody>
      </p:sp>
      <p:pic>
        <p:nvPicPr>
          <p:cNvPr id="117" name="Google Shape;117;p18" descr="Shape 74"/>
          <p:cNvPicPr preferRelativeResize="0"/>
          <p:nvPr/>
        </p:nvPicPr>
        <p:blipFill rotWithShape="1">
          <a:blip r:embed="rId3">
            <a:alphaModFix/>
          </a:blip>
          <a:srcRect/>
          <a:stretch/>
        </p:blipFill>
        <p:spPr>
          <a:xfrm>
            <a:off x="8003499" y="88900"/>
            <a:ext cx="1140501" cy="1140500"/>
          </a:xfrm>
          <a:prstGeom prst="rect">
            <a:avLst/>
          </a:prstGeom>
          <a:noFill/>
          <a:ln>
            <a:noFill/>
          </a:ln>
        </p:spPr>
      </p:pic>
      <p:sp>
        <p:nvSpPr>
          <p:cNvPr id="118" name="Google Shape;118;p18"/>
          <p:cNvSpPr txBox="1"/>
          <p:nvPr/>
        </p:nvSpPr>
        <p:spPr>
          <a:xfrm>
            <a:off x="481424" y="1605874"/>
            <a:ext cx="6160732" cy="1691611"/>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Clr>
                <a:srgbClr val="000000"/>
              </a:buClr>
              <a:buSzPts val="3000"/>
              <a:buFont typeface="Helvetica Neue"/>
              <a:buNone/>
            </a:pPr>
            <a:r>
              <a:rPr lang="en-US" sz="3000" b="0" i="0" u="none" strike="noStrike" cap="none">
                <a:solidFill>
                  <a:srgbClr val="000000"/>
                </a:solidFill>
                <a:latin typeface="Helvetica Neue"/>
                <a:ea typeface="Helvetica Neue"/>
                <a:cs typeface="Helvetica Neue"/>
                <a:sym typeface="Helvetica Neue"/>
              </a:rPr>
              <a:t>Unlocking the power of the Blockchain to create </a:t>
            </a:r>
            <a:r>
              <a:rPr lang="en-US" sz="3000" b="1" i="0" u="none" strike="noStrike" cap="none">
                <a:solidFill>
                  <a:srgbClr val="000000"/>
                </a:solidFill>
                <a:latin typeface="Helvetica Neue"/>
                <a:ea typeface="Helvetica Neue"/>
                <a:cs typeface="Helvetica Neue"/>
                <a:sym typeface="Helvetica Neue"/>
              </a:rPr>
              <a:t>economic empowerment</a:t>
            </a:r>
            <a:r>
              <a:rPr lang="en-US" sz="3000" b="0" i="0" u="none" strike="noStrike" cap="none">
                <a:solidFill>
                  <a:srgbClr val="000000"/>
                </a:solidFill>
                <a:latin typeface="Helvetica Neue"/>
                <a:ea typeface="Helvetica Neue"/>
                <a:cs typeface="Helvetica Neue"/>
                <a:sym typeface="Helvetica Neue"/>
              </a:rPr>
              <a:t>.</a:t>
            </a:r>
            <a:endParaRPr/>
          </a:p>
        </p:txBody>
      </p:sp>
      <p:pic>
        <p:nvPicPr>
          <p:cNvPr id="119" name="Google Shape;119;p18" descr="Blockchain3-07.png"/>
          <p:cNvPicPr preferRelativeResize="0"/>
          <p:nvPr/>
        </p:nvPicPr>
        <p:blipFill rotWithShape="1">
          <a:blip r:embed="rId4">
            <a:alphaModFix/>
          </a:blip>
          <a:srcRect/>
          <a:stretch/>
        </p:blipFill>
        <p:spPr>
          <a:xfrm>
            <a:off x="0" y="1412881"/>
            <a:ext cx="9144000" cy="38129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11329"/>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194450" y="80450"/>
            <a:ext cx="7069200" cy="2087100"/>
          </a:xfrm>
          <a:prstGeom prst="rect">
            <a:avLst/>
          </a:prstGeom>
          <a:noFill/>
          <a:ln>
            <a:noFill/>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FFFFFF"/>
              </a:buClr>
              <a:buSzPts val="3400"/>
              <a:buFont typeface="Helvetica Neue"/>
              <a:buNone/>
            </a:pPr>
            <a:r>
              <a:rPr lang="en-US" sz="3400" b="1" i="0" u="none" strike="noStrike" cap="none">
                <a:solidFill>
                  <a:srgbClr val="FFFFFF"/>
                </a:solidFill>
                <a:latin typeface="Helvetica Neue"/>
                <a:ea typeface="Helvetica Neue"/>
                <a:cs typeface="Helvetica Neue"/>
                <a:sym typeface="Helvetica Neue"/>
              </a:rPr>
              <a:t>A stablecoin is needed for mainstream adoption of cryptocurrencies.</a:t>
            </a:r>
            <a:endParaRPr/>
          </a:p>
        </p:txBody>
      </p:sp>
      <p:pic>
        <p:nvPicPr>
          <p:cNvPr id="125" name="Google Shape;125;p19" descr="BlockchainSystem-01.png"/>
          <p:cNvPicPr preferRelativeResize="0"/>
          <p:nvPr/>
        </p:nvPicPr>
        <p:blipFill rotWithShape="1">
          <a:blip r:embed="rId3">
            <a:alphaModFix/>
          </a:blip>
          <a:srcRect/>
          <a:stretch/>
        </p:blipFill>
        <p:spPr>
          <a:xfrm>
            <a:off x="4113125" y="1227590"/>
            <a:ext cx="4972725" cy="38702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129"/>
        <p:cNvGrpSpPr/>
        <p:nvPr/>
      </p:nvGrpSpPr>
      <p:grpSpPr>
        <a:xfrm>
          <a:off x="0" y="0"/>
          <a:ext cx="0" cy="0"/>
          <a:chOff x="0" y="0"/>
          <a:chExt cx="0" cy="0"/>
        </a:xfrm>
      </p:grpSpPr>
      <p:sp>
        <p:nvSpPr>
          <p:cNvPr id="130" name="Google Shape;130;p20"/>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0"/>
          <p:cNvSpPr txBox="1">
            <a:spLocks noGrp="1"/>
          </p:cNvSpPr>
          <p:nvPr>
            <p:ph type="title"/>
          </p:nvPr>
        </p:nvSpPr>
        <p:spPr>
          <a:xfrm>
            <a:off x="460950" y="244150"/>
            <a:ext cx="8222100" cy="652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2400"/>
              <a:t>Maker’s Stablecoin</a:t>
            </a:r>
            <a:endParaRPr sz="2400"/>
          </a:p>
        </p:txBody>
      </p:sp>
      <p:pic>
        <p:nvPicPr>
          <p:cNvPr id="132" name="Google Shape;132;p20" descr="Shape 74"/>
          <p:cNvPicPr preferRelativeResize="0"/>
          <p:nvPr/>
        </p:nvPicPr>
        <p:blipFill rotWithShape="1">
          <a:blip r:embed="rId3">
            <a:alphaModFix/>
          </a:blip>
          <a:srcRect/>
          <a:stretch/>
        </p:blipFill>
        <p:spPr>
          <a:xfrm>
            <a:off x="8003499" y="0"/>
            <a:ext cx="1140500" cy="1140500"/>
          </a:xfrm>
          <a:prstGeom prst="rect">
            <a:avLst/>
          </a:prstGeom>
          <a:noFill/>
          <a:ln>
            <a:noFill/>
          </a:ln>
        </p:spPr>
      </p:pic>
      <p:sp>
        <p:nvSpPr>
          <p:cNvPr id="133" name="Google Shape;133;p20"/>
          <p:cNvSpPr txBox="1">
            <a:spLocks noGrp="1"/>
          </p:cNvSpPr>
          <p:nvPr>
            <p:ph type="title"/>
          </p:nvPr>
        </p:nvSpPr>
        <p:spPr>
          <a:xfrm>
            <a:off x="756175" y="1440375"/>
            <a:ext cx="5091900" cy="32007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2400">
                <a:solidFill>
                  <a:srgbClr val="000000"/>
                </a:solidFill>
              </a:rPr>
              <a:t>DAI - Flagship Product</a:t>
            </a:r>
            <a:endParaRPr sz="2400">
              <a:solidFill>
                <a:srgbClr val="000000"/>
              </a:solidFill>
            </a:endParaRPr>
          </a:p>
          <a:p>
            <a:pPr marL="0" marR="0" lvl="0" indent="0" algn="l" rtl="0">
              <a:lnSpc>
                <a:spcPct val="100000"/>
              </a:lnSpc>
              <a:spcBef>
                <a:spcPts val="0"/>
              </a:spcBef>
              <a:spcAft>
                <a:spcPts val="0"/>
              </a:spcAft>
              <a:buClr>
                <a:srgbClr val="FFFFFF"/>
              </a:buClr>
              <a:buSzPts val="3200"/>
              <a:buFont typeface="Helvetica Neue"/>
              <a:buNone/>
            </a:pPr>
            <a:endParaRPr sz="2400">
              <a:solidFill>
                <a:srgbClr val="000000"/>
              </a:solidFill>
            </a:endParaRPr>
          </a:p>
          <a:p>
            <a:pPr marL="0" marR="0" lvl="0" indent="457200" algn="l" rtl="0">
              <a:lnSpc>
                <a:spcPct val="100000"/>
              </a:lnSpc>
              <a:spcBef>
                <a:spcPts val="0"/>
              </a:spcBef>
              <a:spcAft>
                <a:spcPts val="0"/>
              </a:spcAft>
              <a:buClr>
                <a:srgbClr val="FFFFFF"/>
              </a:buClr>
              <a:buSzPts val="3200"/>
              <a:buFont typeface="Helvetica Neue"/>
              <a:buNone/>
            </a:pPr>
            <a:r>
              <a:rPr lang="en-US" sz="2000" b="0">
                <a:solidFill>
                  <a:srgbClr val="000000"/>
                </a:solidFill>
              </a:rPr>
              <a:t>Asset backed hard currency</a:t>
            </a:r>
            <a:endParaRPr sz="2000" b="0">
              <a:solidFill>
                <a:srgbClr val="000000"/>
              </a:solidFill>
            </a:endParaRPr>
          </a:p>
          <a:p>
            <a:pPr marL="0" marR="0" lvl="0" indent="457200" algn="l" rtl="0">
              <a:lnSpc>
                <a:spcPct val="100000"/>
              </a:lnSpc>
              <a:spcBef>
                <a:spcPts val="0"/>
              </a:spcBef>
              <a:spcAft>
                <a:spcPts val="0"/>
              </a:spcAft>
              <a:buClr>
                <a:srgbClr val="FFFFFF"/>
              </a:buClr>
              <a:buSzPts val="3200"/>
              <a:buFont typeface="Helvetica Neue"/>
              <a:buNone/>
            </a:pPr>
            <a:endParaRPr sz="2000" b="0">
              <a:solidFill>
                <a:srgbClr val="000000"/>
              </a:solidFill>
            </a:endParaRPr>
          </a:p>
          <a:p>
            <a:pPr marL="0" marR="0" lvl="0" indent="457200" algn="l" rtl="0">
              <a:lnSpc>
                <a:spcPct val="100000"/>
              </a:lnSpc>
              <a:spcBef>
                <a:spcPts val="0"/>
              </a:spcBef>
              <a:spcAft>
                <a:spcPts val="0"/>
              </a:spcAft>
              <a:buClr>
                <a:srgbClr val="FFFFFF"/>
              </a:buClr>
              <a:buSzPts val="3200"/>
              <a:buFont typeface="Helvetica Neue"/>
              <a:buNone/>
            </a:pPr>
            <a:r>
              <a:rPr lang="en-US" sz="2000" b="0">
                <a:solidFill>
                  <a:srgbClr val="000000"/>
                </a:solidFill>
              </a:rPr>
              <a:t>Soft-pegged to the USD</a:t>
            </a:r>
            <a:endParaRPr sz="2000" b="0">
              <a:solidFill>
                <a:srgbClr val="000000"/>
              </a:solidFill>
            </a:endParaRPr>
          </a:p>
          <a:p>
            <a:pPr marL="0" marR="0" lvl="0" indent="0" algn="l" rtl="0">
              <a:lnSpc>
                <a:spcPct val="100000"/>
              </a:lnSpc>
              <a:spcBef>
                <a:spcPts val="0"/>
              </a:spcBef>
              <a:spcAft>
                <a:spcPts val="0"/>
              </a:spcAft>
              <a:buClr>
                <a:srgbClr val="FFFFFF"/>
              </a:buClr>
              <a:buSzPts val="3200"/>
              <a:buFont typeface="Helvetica Neue"/>
              <a:buNone/>
            </a:pPr>
            <a:endParaRPr sz="2000" b="0">
              <a:solidFill>
                <a:srgbClr val="000000"/>
              </a:solidFill>
            </a:endParaRPr>
          </a:p>
          <a:p>
            <a:pPr marL="0" lvl="0" indent="457200" algn="l" rtl="0">
              <a:spcBef>
                <a:spcPts val="0"/>
              </a:spcBef>
              <a:spcAft>
                <a:spcPts val="0"/>
              </a:spcAft>
              <a:buClr>
                <a:srgbClr val="FFFFFF"/>
              </a:buClr>
              <a:buSzPts val="3200"/>
              <a:buFont typeface="Helvetica Neue"/>
              <a:buNone/>
            </a:pPr>
            <a:r>
              <a:rPr lang="en-US" sz="2000" b="0">
                <a:solidFill>
                  <a:srgbClr val="000000"/>
                </a:solidFill>
              </a:rPr>
              <a:t>Permissionless credit factory </a:t>
            </a:r>
            <a:endParaRPr sz="2000" b="0">
              <a:solidFill>
                <a:srgbClr val="000000"/>
              </a:solidFill>
            </a:endParaRPr>
          </a:p>
          <a:p>
            <a:pPr marL="0" lvl="0" indent="457200" algn="l" rtl="0">
              <a:spcBef>
                <a:spcPts val="0"/>
              </a:spcBef>
              <a:spcAft>
                <a:spcPts val="0"/>
              </a:spcAft>
              <a:buClr>
                <a:srgbClr val="FFFFFF"/>
              </a:buClr>
              <a:buSzPts val="3200"/>
              <a:buFont typeface="Helvetica Neue"/>
              <a:buNone/>
            </a:pPr>
            <a:r>
              <a:rPr lang="en-US" sz="2000" b="0">
                <a:solidFill>
                  <a:srgbClr val="000000"/>
                </a:solidFill>
              </a:rPr>
              <a:t>in Ethereum Smart Contracts</a:t>
            </a:r>
            <a:endParaRPr sz="2000" b="0">
              <a:solidFill>
                <a:srgbClr val="000000"/>
              </a:solidFill>
            </a:endParaRPr>
          </a:p>
          <a:p>
            <a:pPr marL="0" marR="0" lvl="0" indent="0" algn="l" rtl="0">
              <a:lnSpc>
                <a:spcPct val="100000"/>
              </a:lnSpc>
              <a:spcBef>
                <a:spcPts val="0"/>
              </a:spcBef>
              <a:spcAft>
                <a:spcPts val="0"/>
              </a:spcAft>
              <a:buNone/>
            </a:pPr>
            <a:endParaRPr sz="1800" b="0">
              <a:solidFill>
                <a:srgbClr val="000000"/>
              </a:solidFill>
            </a:endParaRPr>
          </a:p>
        </p:txBody>
      </p:sp>
      <p:pic>
        <p:nvPicPr>
          <p:cNvPr id="3" name="Picture 2">
            <a:extLst>
              <a:ext uri="{FF2B5EF4-FFF2-40B4-BE49-F238E27FC236}">
                <a16:creationId xmlns:a16="http://schemas.microsoft.com/office/drawing/2014/main" id="{B36B64E4-DF3D-43E9-AAE8-2CAE3B3FB6D8}"/>
              </a:ext>
            </a:extLst>
          </p:cNvPr>
          <p:cNvPicPr>
            <a:picLocks noChangeAspect="1"/>
          </p:cNvPicPr>
          <p:nvPr/>
        </p:nvPicPr>
        <p:blipFill>
          <a:blip r:embed="rId4"/>
          <a:stretch>
            <a:fillRect/>
          </a:stretch>
        </p:blipFill>
        <p:spPr>
          <a:xfrm>
            <a:off x="4861013" y="2145641"/>
            <a:ext cx="3822037" cy="17836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1D3A9"/>
        </a:solidFill>
        <a:effectLst/>
      </p:bgPr>
    </p:bg>
    <p:spTree>
      <p:nvGrpSpPr>
        <p:cNvPr id="1" name="Shape 138"/>
        <p:cNvGrpSpPr/>
        <p:nvPr/>
      </p:nvGrpSpPr>
      <p:grpSpPr>
        <a:xfrm>
          <a:off x="0" y="0"/>
          <a:ext cx="0" cy="0"/>
          <a:chOff x="0" y="0"/>
          <a:chExt cx="0" cy="0"/>
        </a:xfrm>
      </p:grpSpPr>
      <p:sp>
        <p:nvSpPr>
          <p:cNvPr id="139" name="Google Shape;139;p21"/>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1"/>
          <p:cNvSpPr txBox="1">
            <a:spLocks noGrp="1"/>
          </p:cNvSpPr>
          <p:nvPr>
            <p:ph type="title"/>
          </p:nvPr>
        </p:nvSpPr>
        <p:spPr>
          <a:xfrm>
            <a:off x="460950" y="244150"/>
            <a:ext cx="8222100" cy="652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200"/>
              <a:buFont typeface="Helvetica Neue"/>
              <a:buNone/>
            </a:pPr>
            <a:r>
              <a:rPr lang="en-US" sz="2400"/>
              <a:t>Dai - Mechanics</a:t>
            </a:r>
            <a:endParaRPr sz="2400"/>
          </a:p>
        </p:txBody>
      </p:sp>
      <p:pic>
        <p:nvPicPr>
          <p:cNvPr id="141" name="Google Shape;141;p21" descr="Shape 74"/>
          <p:cNvPicPr preferRelativeResize="0"/>
          <p:nvPr/>
        </p:nvPicPr>
        <p:blipFill rotWithShape="1">
          <a:blip r:embed="rId3">
            <a:alphaModFix/>
          </a:blip>
          <a:srcRect/>
          <a:stretch/>
        </p:blipFill>
        <p:spPr>
          <a:xfrm>
            <a:off x="8003499" y="0"/>
            <a:ext cx="1140500" cy="1140500"/>
          </a:xfrm>
          <a:prstGeom prst="rect">
            <a:avLst/>
          </a:prstGeom>
          <a:noFill/>
          <a:ln>
            <a:noFill/>
          </a:ln>
        </p:spPr>
      </p:pic>
      <p:sp>
        <p:nvSpPr>
          <p:cNvPr id="142" name="Google Shape;142;p21"/>
          <p:cNvSpPr txBox="1">
            <a:spLocks noGrp="1"/>
          </p:cNvSpPr>
          <p:nvPr>
            <p:ph type="title"/>
          </p:nvPr>
        </p:nvSpPr>
        <p:spPr>
          <a:xfrm>
            <a:off x="324025" y="1617675"/>
            <a:ext cx="4331700" cy="2738700"/>
          </a:xfrm>
          <a:prstGeom prst="rect">
            <a:avLst/>
          </a:prstGeom>
          <a:noFill/>
          <a:ln>
            <a:noFill/>
          </a:ln>
        </p:spPr>
        <p:txBody>
          <a:bodyPr spcFirstLastPara="1" wrap="square" lIns="91400" tIns="91400" rIns="91400" bIns="91400" anchor="b" anchorCtr="0">
            <a:noAutofit/>
          </a:bodyPr>
          <a:lstStyle/>
          <a:p>
            <a:pPr marL="0" lvl="0" indent="0" algn="l" rtl="0">
              <a:spcBef>
                <a:spcPts val="0"/>
              </a:spcBef>
              <a:spcAft>
                <a:spcPts val="0"/>
              </a:spcAft>
              <a:buClr>
                <a:srgbClr val="000000"/>
              </a:buClr>
              <a:buSzPts val="1100"/>
              <a:buFont typeface="Arial"/>
              <a:buNone/>
            </a:pPr>
            <a:r>
              <a:rPr lang="en-US" sz="2000">
                <a:solidFill>
                  <a:srgbClr val="000000"/>
                </a:solidFill>
              </a:rPr>
              <a:t>Collateralized Debt Position (CDP)</a:t>
            </a:r>
            <a:endParaRPr sz="2000">
              <a:solidFill>
                <a:srgbClr val="000000"/>
              </a:solidFill>
            </a:endParaRPr>
          </a:p>
          <a:p>
            <a:pPr marL="0" marR="0" lvl="0" indent="0" algn="l" rtl="0">
              <a:lnSpc>
                <a:spcPct val="100000"/>
              </a:lnSpc>
              <a:spcBef>
                <a:spcPts val="0"/>
              </a:spcBef>
              <a:spcAft>
                <a:spcPts val="0"/>
              </a:spcAft>
              <a:buClr>
                <a:srgbClr val="FFFFFF"/>
              </a:buClr>
              <a:buSzPts val="3200"/>
              <a:buFont typeface="Helvetica Neue"/>
              <a:buNone/>
            </a:pPr>
            <a:endParaRPr sz="2400">
              <a:solidFill>
                <a:srgbClr val="000000"/>
              </a:solidFill>
            </a:endParaRPr>
          </a:p>
          <a:p>
            <a:pPr marL="457200" lvl="0" indent="0" algn="l" rtl="0">
              <a:spcBef>
                <a:spcPts val="0"/>
              </a:spcBef>
              <a:spcAft>
                <a:spcPts val="0"/>
              </a:spcAft>
              <a:buNone/>
            </a:pPr>
            <a:r>
              <a:rPr lang="en-US" sz="1800" b="0">
                <a:solidFill>
                  <a:srgbClr val="202729"/>
                </a:solidFill>
                <a:latin typeface="Proxima Nova"/>
                <a:ea typeface="Proxima Nova"/>
                <a:cs typeface="Proxima Nova"/>
                <a:sym typeface="Proxima Nova"/>
              </a:rPr>
              <a:t>Borrow Dai through locking up collateral</a:t>
            </a:r>
            <a:endParaRPr sz="1800" b="0">
              <a:solidFill>
                <a:srgbClr val="202729"/>
              </a:solidFill>
              <a:latin typeface="Proxima Nova"/>
              <a:ea typeface="Proxima Nova"/>
              <a:cs typeface="Proxima Nova"/>
              <a:sym typeface="Proxima Nova"/>
            </a:endParaRPr>
          </a:p>
          <a:p>
            <a:pPr marL="457200" lvl="0" indent="0" algn="l" rtl="0">
              <a:spcBef>
                <a:spcPts val="0"/>
              </a:spcBef>
              <a:spcAft>
                <a:spcPts val="0"/>
              </a:spcAft>
              <a:buClr>
                <a:srgbClr val="000000"/>
              </a:buClr>
              <a:buSzPts val="1100"/>
              <a:buFont typeface="Arial"/>
              <a:buNone/>
            </a:pPr>
            <a:endParaRPr sz="1800" b="0">
              <a:solidFill>
                <a:srgbClr val="202729"/>
              </a:solidFill>
              <a:latin typeface="Proxima Nova"/>
              <a:ea typeface="Proxima Nova"/>
              <a:cs typeface="Proxima Nova"/>
              <a:sym typeface="Proxima Nova"/>
            </a:endParaRPr>
          </a:p>
          <a:p>
            <a:pPr marL="457200" lvl="0" indent="0" algn="l" rtl="0">
              <a:spcBef>
                <a:spcPts val="0"/>
              </a:spcBef>
              <a:spcAft>
                <a:spcPts val="0"/>
              </a:spcAft>
              <a:buNone/>
            </a:pPr>
            <a:r>
              <a:rPr lang="en-US" sz="1800" b="0">
                <a:solidFill>
                  <a:srgbClr val="202729"/>
                </a:solidFill>
                <a:latin typeface="Proxima Nova"/>
                <a:ea typeface="Proxima Nova"/>
                <a:cs typeface="Proxima Nova"/>
                <a:sym typeface="Proxima Nova"/>
              </a:rPr>
              <a:t>Repay Dai + fee to retrieve collateral</a:t>
            </a:r>
            <a:endParaRPr sz="1800" b="0">
              <a:solidFill>
                <a:srgbClr val="202729"/>
              </a:solidFill>
              <a:latin typeface="Proxima Nova"/>
              <a:ea typeface="Proxima Nova"/>
              <a:cs typeface="Proxima Nova"/>
              <a:sym typeface="Proxima Nova"/>
            </a:endParaRPr>
          </a:p>
          <a:p>
            <a:pPr marL="457200" lvl="0" indent="0" algn="l" rtl="0">
              <a:spcBef>
                <a:spcPts val="0"/>
              </a:spcBef>
              <a:spcAft>
                <a:spcPts val="0"/>
              </a:spcAft>
              <a:buClr>
                <a:srgbClr val="000000"/>
              </a:buClr>
              <a:buSzPts val="1100"/>
              <a:buFont typeface="Arial"/>
              <a:buNone/>
            </a:pPr>
            <a:endParaRPr sz="1800" b="0">
              <a:solidFill>
                <a:srgbClr val="202729"/>
              </a:solidFill>
              <a:latin typeface="Proxima Nova"/>
              <a:ea typeface="Proxima Nova"/>
              <a:cs typeface="Proxima Nova"/>
              <a:sym typeface="Proxima Nova"/>
            </a:endParaRPr>
          </a:p>
          <a:p>
            <a:pPr marL="457200" lvl="0" indent="0" algn="l" rtl="0">
              <a:spcBef>
                <a:spcPts val="0"/>
              </a:spcBef>
              <a:spcAft>
                <a:spcPts val="0"/>
              </a:spcAft>
              <a:buNone/>
            </a:pPr>
            <a:r>
              <a:rPr lang="en-US" sz="1800" b="0">
                <a:solidFill>
                  <a:srgbClr val="202729"/>
                </a:solidFill>
                <a:latin typeface="Proxima Nova"/>
                <a:ea typeface="Proxima Nova"/>
                <a:cs typeface="Proxima Nova"/>
                <a:sym typeface="Proxima Nova"/>
              </a:rPr>
              <a:t>Safe, over-collateralized CDP</a:t>
            </a:r>
            <a:endParaRPr sz="1800" b="0">
              <a:solidFill>
                <a:srgbClr val="000000"/>
              </a:solidFill>
            </a:endParaRPr>
          </a:p>
        </p:txBody>
      </p:sp>
      <p:sp>
        <p:nvSpPr>
          <p:cNvPr id="143" name="Google Shape;143;p21"/>
          <p:cNvSpPr/>
          <p:nvPr/>
        </p:nvSpPr>
        <p:spPr>
          <a:xfrm>
            <a:off x="4878200" y="1275175"/>
            <a:ext cx="4265700" cy="3868200"/>
          </a:xfrm>
          <a:prstGeom prst="rect">
            <a:avLst/>
          </a:prstGeom>
          <a:solidFill>
            <a:srgbClr val="202729"/>
          </a:solidFill>
          <a:ln w="9525" cap="flat" cmpd="sng">
            <a:solidFill>
              <a:srgbClr val="4BA1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4" name="Google Shape;144;p21"/>
          <p:cNvPicPr preferRelativeResize="0"/>
          <p:nvPr/>
        </p:nvPicPr>
        <p:blipFill>
          <a:blip r:embed="rId4">
            <a:alphaModFix/>
          </a:blip>
          <a:stretch>
            <a:fillRect/>
          </a:stretch>
        </p:blipFill>
        <p:spPr>
          <a:xfrm>
            <a:off x="5274598" y="2011300"/>
            <a:ext cx="3683401" cy="2421750"/>
          </a:xfrm>
          <a:prstGeom prst="rect">
            <a:avLst/>
          </a:prstGeom>
          <a:noFill/>
          <a:ln>
            <a:noFill/>
          </a:ln>
        </p:spPr>
      </p:pic>
      <p:sp>
        <p:nvSpPr>
          <p:cNvPr id="2" name="Diamond 1">
            <a:extLst>
              <a:ext uri="{FF2B5EF4-FFF2-40B4-BE49-F238E27FC236}">
                <a16:creationId xmlns:a16="http://schemas.microsoft.com/office/drawing/2014/main" id="{1EDF58EF-97C2-419D-B9DC-F6BDFCF080D7}"/>
              </a:ext>
            </a:extLst>
          </p:cNvPr>
          <p:cNvSpPr/>
          <p:nvPr/>
        </p:nvSpPr>
        <p:spPr>
          <a:xfrm>
            <a:off x="8430568" y="3426488"/>
            <a:ext cx="527432" cy="52251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DF5DA3A-6C5A-455B-8CD2-CBAFFD692949}"/>
              </a:ext>
            </a:extLst>
          </p:cNvPr>
          <p:cNvPicPr>
            <a:picLocks noChangeAspect="1"/>
          </p:cNvPicPr>
          <p:nvPr/>
        </p:nvPicPr>
        <p:blipFill>
          <a:blip r:embed="rId5"/>
          <a:stretch>
            <a:fillRect/>
          </a:stretch>
        </p:blipFill>
        <p:spPr>
          <a:xfrm>
            <a:off x="8513414" y="3506875"/>
            <a:ext cx="406330" cy="406330"/>
          </a:xfrm>
          <a:prstGeom prst="rect">
            <a:avLst/>
          </a:prstGeom>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1372</Words>
  <Application>Microsoft Office PowerPoint</Application>
  <PresentationFormat>On-screen Show (16:9)</PresentationFormat>
  <Paragraphs>197</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Helvetica Neue</vt:lpstr>
      <vt:lpstr>Proxima Nova</vt:lpstr>
      <vt:lpstr>Arial</vt:lpstr>
      <vt:lpstr>Material</vt:lpstr>
      <vt:lpstr>Stablecoins and MakerDao</vt:lpstr>
      <vt:lpstr>Agenda</vt:lpstr>
      <vt:lpstr>Is this the graph of a *currency* ?</vt:lpstr>
      <vt:lpstr>State of the Blockchain community</vt:lpstr>
      <vt:lpstr>PowerPoint Presentation</vt:lpstr>
      <vt:lpstr>Meet Maker</vt:lpstr>
      <vt:lpstr>A stablecoin is needed for mainstream adoption of cryptocurrencies.</vt:lpstr>
      <vt:lpstr>Maker’s Stablecoin</vt:lpstr>
      <vt:lpstr>Dai - Mechanics</vt:lpstr>
      <vt:lpstr>Dai - Mechanics</vt:lpstr>
      <vt:lpstr>Dai - Mechanics</vt:lpstr>
      <vt:lpstr>Dai Metrics</vt:lpstr>
      <vt:lpstr>Not all stablecoins are equal</vt:lpstr>
      <vt:lpstr>Maker’s Governance Token</vt:lpstr>
      <vt:lpstr>Functions</vt:lpstr>
      <vt:lpstr>Properties of a durable stablecoin</vt:lpstr>
      <vt:lpstr>Properties of a durable stablecoin</vt:lpstr>
      <vt:lpstr>Properties of a durable stablecoin</vt:lpstr>
      <vt:lpstr>Timeline</vt:lpstr>
      <vt:lpstr>Timeline</vt:lpstr>
      <vt:lpstr>Find out more and get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Stablecoins and MakerDao</dc:title>
  <cp:lastModifiedBy>David Utrobin</cp:lastModifiedBy>
  <cp:revision>1</cp:revision>
  <dcterms:modified xsi:type="dcterms:W3CDTF">2020-02-26T22:59:46Z</dcterms:modified>
</cp:coreProperties>
</file>