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530" r:id="rId2"/>
    <p:sldId id="256" r:id="rId3"/>
    <p:sldId id="531" r:id="rId4"/>
    <p:sldId id="532" r:id="rId5"/>
    <p:sldId id="533" r:id="rId6"/>
    <p:sldId id="529" r:id="rId7"/>
    <p:sldId id="468" r:id="rId8"/>
    <p:sldId id="470" r:id="rId9"/>
    <p:sldId id="471" r:id="rId10"/>
    <p:sldId id="522" r:id="rId11"/>
    <p:sldId id="524" r:id="rId12"/>
    <p:sldId id="525" r:id="rId13"/>
    <p:sldId id="528" r:id="rId14"/>
    <p:sldId id="535" r:id="rId15"/>
    <p:sldId id="539" r:id="rId16"/>
    <p:sldId id="534" r:id="rId17"/>
    <p:sldId id="537" r:id="rId18"/>
    <p:sldId id="538" r:id="rId19"/>
    <p:sldId id="53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3" autoAdjust="0"/>
    <p:restoredTop sz="92335" autoAdjust="0"/>
  </p:normalViewPr>
  <p:slideViewPr>
    <p:cSldViewPr>
      <p:cViewPr varScale="1">
        <p:scale>
          <a:sx n="87" d="100"/>
          <a:sy n="87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06D2-236C-4A3B-94A8-77F1E2089998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6B30-96D8-4E05-8127-9BE456673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2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GB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96B30-96D8-4E05-8127-9BE4566730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9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5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7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5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3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0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9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9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1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3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8CA5-0237-48F6-B4BD-0B51E27FB7DD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5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3390/metabo2010100" TargetMode="External"/><Relationship Id="rId4" Type="http://schemas.openxmlformats.org/officeDocument/2006/relationships/hyperlink" Target="https://bytebucket.org/petermr/xhtml2stm/wiki/animation.svg" TargetMode="External"/><Relationship Id="rId5" Type="http://schemas.openxmlformats.org/officeDocument/2006/relationships/hyperlink" Target="https://bitbucket.org/petermr/xhtml2stm/wiki/animation.sv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dpi.com/2218-1989/2/1/39/pdf" TargetMode="External"/><Relationship Id="rId4" Type="http://schemas.openxmlformats.org/officeDocument/2006/relationships/hyperlink" Target="https://bitbucket.org/AndyHowlett/ami2-poc" TargetMode="External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s.ch.cam.ac.uk/pmr/2014/06/25/content-mining-we-can-now-mine-images-of-phylogenetic-trees-and-mor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c.edu/~bdmorris/treelib-js/demo.html" TargetMode="External"/><Relationship Id="rId4" Type="http://schemas.openxmlformats.org/officeDocument/2006/relationships/hyperlink" Target="http://www.trex.uqam.ca/index.php?action=newick&amp;project=tre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x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-372533" y="850127"/>
            <a:ext cx="9719733" cy="75761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4800" dirty="0" smtClean="0"/>
              <a:t>Mining </a:t>
            </a:r>
            <a:r>
              <a:rPr lang="en-GB" sz="4800" dirty="0"/>
              <a:t>S</a:t>
            </a:r>
            <a:r>
              <a:rPr lang="en-GB" sz="4800" dirty="0" smtClean="0"/>
              <a:t>cientific Images</a:t>
            </a:r>
            <a:endParaRPr lang="en-GB" sz="4800" dirty="0"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0" y="1772816"/>
            <a:ext cx="8899799" cy="104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3600" b="1" dirty="0" smtClean="0"/>
              <a:t>Peter </a:t>
            </a:r>
            <a:r>
              <a:rPr lang="en-GB" sz="3600" b="1" dirty="0"/>
              <a:t>Murray-</a:t>
            </a:r>
            <a:r>
              <a:rPr lang="en-GB" sz="3600" b="1" dirty="0" smtClean="0"/>
              <a:t>Rust, </a:t>
            </a:r>
            <a:endParaRPr lang="en-GB" sz="3600" b="1" dirty="0" smtClean="0"/>
          </a:p>
          <a:p>
            <a:pPr>
              <a:buNone/>
            </a:pPr>
            <a:r>
              <a:rPr lang="en-GB" sz="3600" b="1" i="1" dirty="0"/>
              <a:t>a</a:t>
            </a:r>
            <a:r>
              <a:rPr lang="en-GB" sz="3600" b="1" i="1" dirty="0" smtClean="0"/>
              <a:t>nd </a:t>
            </a:r>
            <a:r>
              <a:rPr lang="en-GB" sz="3600" b="1" i="1" dirty="0" err="1" smtClean="0"/>
              <a:t>TheContentMine</a:t>
            </a:r>
            <a:endParaRPr lang="en-GB" sz="3600" b="1" i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i="1" dirty="0" smtClean="0"/>
              <a:t>WOSP</a:t>
            </a:r>
            <a:r>
              <a:rPr lang="en-GB" i="1" dirty="0" smtClean="0"/>
              <a:t>, London, UK, </a:t>
            </a:r>
            <a:r>
              <a:rPr lang="en-GB" i="1" dirty="0" smtClean="0"/>
              <a:t>2014-</a:t>
            </a:r>
            <a:r>
              <a:rPr lang="en-GB" i="1" dirty="0" smtClean="0"/>
              <a:t>09-</a:t>
            </a:r>
            <a:r>
              <a:rPr lang="en-GB" i="1" dirty="0"/>
              <a:t>1</a:t>
            </a:r>
            <a:r>
              <a:rPr lang="en-GB" i="1" dirty="0" smtClean="0"/>
              <a:t>2</a:t>
            </a:r>
            <a:endParaRPr lang="en-GB" i="1" dirty="0" smtClean="0"/>
          </a:p>
          <a:p>
            <a:pPr>
              <a:buNone/>
            </a:pPr>
            <a:endParaRPr lang="en-GB" b="1" dirty="0"/>
          </a:p>
        </p:txBody>
      </p:sp>
      <p:pic>
        <p:nvPicPr>
          <p:cNvPr id="9" name="Picture 2" descr="http://blogs.ch.cam.ac.uk/pmr/files/2006/09/Shuttleworth-Fellow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95" y="5301208"/>
            <a:ext cx="3084669" cy="11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Shape 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0529" y="6334588"/>
            <a:ext cx="1845325" cy="50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058" y="6181010"/>
            <a:ext cx="1934942" cy="676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2403" y="4869160"/>
            <a:ext cx="6859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smtClean="0"/>
              <a:t>The </a:t>
            </a:r>
            <a:r>
              <a:rPr lang="en-GB" sz="2400" i="1" dirty="0" err="1" smtClean="0"/>
              <a:t>ContentMine</a:t>
            </a:r>
            <a:r>
              <a:rPr lang="en-GB" sz="2400" i="1" dirty="0" smtClean="0"/>
              <a:t> is supported by a grant to PMR as 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8969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Chemical Computer Vision</a:t>
            </a:r>
            <a:endParaRPr lang="en-GB" dirty="0"/>
          </a:p>
        </p:txBody>
      </p:sp>
      <p:pic>
        <p:nvPicPr>
          <p:cNvPr id="10242" name="Picture 2" descr="C:\Users\pm286\workspace\imageanalysis\src\test\resources\org\xmlcml\image\processing\IMG_20131119_1801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052736"/>
            <a:ext cx="5431631" cy="405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3960" y="53732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Raw Mobile photo; problems:</a:t>
            </a:r>
          </a:p>
          <a:p>
            <a:r>
              <a:rPr lang="en-GB" dirty="0" smtClean="0"/>
              <a:t>Shadows, contrast, noise, skew, clipping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4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Binarization</a:t>
            </a:r>
            <a:r>
              <a:rPr lang="en-GB" dirty="0" smtClean="0"/>
              <a:t> (pixels = 0,1)</a:t>
            </a:r>
            <a:endParaRPr lang="en-GB" dirty="0"/>
          </a:p>
        </p:txBody>
      </p:sp>
      <p:pic>
        <p:nvPicPr>
          <p:cNvPr id="12290" name="Picture 2" descr="C:\Users\pm286\workspace\imageanalysis\src\test\resources\org\xmlcml\image\lines\IMG_20131119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19084"/>
            <a:ext cx="3240360" cy="209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pm286\workspace\imageanalysis\src\test\resources\org\xmlcml\image\lines\molecule20131119Bina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19084"/>
            <a:ext cx="3265041" cy="210628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2936"/>
            <a:ext cx="2736304" cy="259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5639" y="5301208"/>
            <a:ext cx="5040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Irregular edges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46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Thinning: thick lines to 1-pixel</a:t>
            </a:r>
            <a:endParaRPr lang="en-GB" dirty="0"/>
          </a:p>
        </p:txBody>
      </p:sp>
      <p:pic>
        <p:nvPicPr>
          <p:cNvPr id="13314" name="Picture 2" descr="C:\Users\pm286\workspace\imageanalysis\src\test\resources\org\xmlcml\image\lines\maltoryzineBi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7" y="1412776"/>
            <a:ext cx="4332350" cy="29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pm286\workspace\imageanalysis\src\test\resources\org\xmlcml\image\lines\thinnedMaltoryz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14" y="1711862"/>
            <a:ext cx="4258186" cy="292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81471"/>
            <a:ext cx="14382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32136"/>
            <a:ext cx="952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27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Chemical Optical Character Recognition</a:t>
            </a:r>
            <a:endParaRPr lang="en-GB" dirty="0"/>
          </a:p>
        </p:txBody>
      </p:sp>
      <p:pic>
        <p:nvPicPr>
          <p:cNvPr id="16386" name="Picture 2" descr="C:\Users\pm286\workspace\imageanalysis\src\test\resources\org\xmlcml\image\text\dithiobi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1038"/>
            <a:ext cx="3672408" cy="41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360" y="5229200"/>
            <a:ext cx="85792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i="1" dirty="0" smtClean="0"/>
              <a:t>Small alphabet, clean typefaces, clear boundaries make this relatively tractable. Problems are “I” “O” etc.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6544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AMI </a:t>
            </a:r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bitbucket.org</a:t>
            </a:r>
            <a:r>
              <a:rPr lang="en-US" sz="2400" dirty="0"/>
              <a:t>/</a:t>
            </a:r>
            <a:r>
              <a:rPr lang="en-US" sz="2400" dirty="0" err="1"/>
              <a:t>petermr</a:t>
            </a:r>
            <a:r>
              <a:rPr lang="en-US" sz="2400" dirty="0"/>
              <a:t>/xhtml2stm/wiki/Home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4504748" cy="4869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6309320"/>
            <a:ext cx="857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reaction scheme, taken from MDPI </a:t>
            </a:r>
            <a:r>
              <a:rPr lang="en-US" dirty="0">
                <a:hlinkClick r:id="rId3"/>
              </a:rPr>
              <a:t>Metabolites 2012, 2, 100-133; page 8, CC-BY: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1556792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AMI reads the complete diagram, recognizes the paths and generates the molecules. Then she creates a stop-fram animation showing how the 12 reactions lead into each other</a:t>
            </a:r>
            <a:endParaRPr lang="en-US" dirty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CLICK HERE FOR ANIMATION</a:t>
            </a:r>
            <a:endParaRPr lang="en-US" dirty="0" smtClean="0">
              <a:hlinkClick r:id="rId5"/>
            </a:endParaRPr>
          </a:p>
          <a:p>
            <a:endParaRPr lang="en-US" dirty="0">
              <a:hlinkClick r:id="rId5"/>
            </a:endParaRPr>
          </a:p>
          <a:p>
            <a:r>
              <a:rPr lang="en-US" dirty="0" smtClean="0"/>
              <a:t>(may be browser dependent)</a:t>
            </a:r>
            <a:endParaRPr lang="en-US" dirty="0">
              <a:hlinkClick r:id="rId5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5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188640"/>
            <a:ext cx="3898776" cy="11430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MI Demo</a:t>
            </a:r>
            <a:endParaRPr lang="en-US" dirty="0"/>
          </a:p>
        </p:txBody>
      </p:sp>
      <p:pic>
        <p:nvPicPr>
          <p:cNvPr id="4" name="Picture 3" descr="reactions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60032" cy="6877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6381328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3"/>
              </a:rPr>
              <a:t>http://www.mdpi.com/2218-1989/2/1/39/</a:t>
            </a:r>
            <a:r>
              <a:rPr lang="pl-PL" dirty="0" smtClean="0">
                <a:hlinkClick r:id="rId3"/>
              </a:rPr>
              <a:t>pdf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2121" y="1268760"/>
            <a:ext cx="444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https://bitbucket.org/AndyHowlett/ami2-</a:t>
            </a:r>
            <a:r>
              <a:rPr lang="en-US" dirty="0" smtClean="0">
                <a:hlinkClick r:id="rId4"/>
              </a:rPr>
              <a:t>poc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8673" y="1844824"/>
            <a:ext cx="5679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ami2-poc -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 example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-</a:t>
            </a:r>
            <a:r>
              <a:rPr lang="en-US" sz="1400" b="1" dirty="0">
                <a:latin typeface="Courier New"/>
                <a:cs typeface="Courier New"/>
              </a:rPr>
              <a:t>v org.xmlcml.xhtml2stm.visitor.chem.ChemVisitor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4983" y="2636912"/>
            <a:ext cx="45926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May take time to start if not connected to web</a:t>
            </a:r>
          </a:p>
          <a:p>
            <a:endParaRPr lang="en-US" i="1" dirty="0"/>
          </a:p>
          <a:p>
            <a:r>
              <a:rPr lang="en-US" dirty="0" smtClean="0"/>
              <a:t>Output in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./example/</a:t>
            </a:r>
            <a:r>
              <a:rPr lang="en-US" sz="1400" b="1" dirty="0">
                <a:latin typeface="Courier New"/>
                <a:cs typeface="Courier New"/>
              </a:rPr>
              <a:t>target/output/</a:t>
            </a:r>
            <a:r>
              <a:rPr lang="en-US" sz="1400" b="1" dirty="0" err="1" smtClean="0">
                <a:latin typeface="Courier New"/>
                <a:cs typeface="Courier New"/>
              </a:rPr>
              <a:t>reactionsexample</a:t>
            </a:r>
            <a:endParaRPr lang="en-US" sz="1400" b="1" dirty="0" smtClean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Look at: </a:t>
            </a:r>
            <a:r>
              <a:rPr lang="en-US" sz="1400" dirty="0"/>
              <a:t>image.g.1.4.svg.reaction0.</a:t>
            </a:r>
            <a:r>
              <a:rPr lang="en-US" sz="1400" dirty="0" smtClean="0"/>
              <a:t>cml in Avogadro</a:t>
            </a:r>
            <a:endParaRPr lang="en-US" sz="1400" b="1" dirty="0" smtClean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859" y="4381572"/>
            <a:ext cx="3196971" cy="24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0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" y="0"/>
            <a:ext cx="9144000" cy="2811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8460432" cy="266538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5496473"/>
            <a:ext cx="4716016" cy="1361527"/>
          </a:xfrm>
          <a:prstGeom prst="rect">
            <a:avLst/>
          </a:prstGeom>
          <a:ln w="28575" cmpd="sng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04048" y="5805264"/>
            <a:ext cx="208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 Jaggy and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broken pixels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404664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NEW Bacteria must have a phylogenetic tree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2348880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   Length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_________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64904"/>
            <a:ext cx="1091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Weight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2" y="2391271"/>
            <a:ext cx="2095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Binomial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8064" y="2420888"/>
            <a:ext cx="195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Culture/Strain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7321" y="2348880"/>
            <a:ext cx="176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GENBANK 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5517232"/>
            <a:ext cx="136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Evolution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87750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9249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://blogs.ch.cam.ac.uk/pmr/2014/06/25/content-mining-we-can-now-mine-images-of-phylogenetic-trees-and-more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for story of extraction</a:t>
            </a:r>
          </a:p>
        </p:txBody>
      </p:sp>
      <p:pic>
        <p:nvPicPr>
          <p:cNvPr id="4" name="Picture 3" descr="cleaned-600x6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0"/>
            <a:ext cx="2636912" cy="2636912"/>
          </a:xfrm>
          <a:prstGeom prst="rect">
            <a:avLst/>
          </a:prstGeom>
        </p:spPr>
      </p:pic>
      <p:pic>
        <p:nvPicPr>
          <p:cNvPr id="6" name="Picture 5" descr="pone.0036933.g0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711"/>
            <a:ext cx="2952328" cy="2950207"/>
          </a:xfrm>
          <a:prstGeom prst="rect">
            <a:avLst/>
          </a:prstGeom>
        </p:spPr>
      </p:pic>
      <p:pic>
        <p:nvPicPr>
          <p:cNvPr id="7" name="Picture 6" descr="graphAndChars-600x58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6683"/>
            <a:ext cx="3310779" cy="3211456"/>
          </a:xfrm>
          <a:prstGeom prst="rect">
            <a:avLst/>
          </a:prstGeom>
        </p:spPr>
      </p:pic>
      <p:pic>
        <p:nvPicPr>
          <p:cNvPr id="8" name="Picture 7" descr="tree1-600x50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855768"/>
            <a:ext cx="3305943" cy="279903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148478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56376" y="1556792"/>
            <a:ext cx="1043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9512" y="5301208"/>
            <a:ext cx="395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79912" y="53732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920" y="908720"/>
            <a:ext cx="99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Thinning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56376" y="980728"/>
            <a:ext cx="104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79912" y="4797152"/>
            <a:ext cx="13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3928" y="5661248"/>
            <a:ext cx="8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5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your own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Cut and paste…</a:t>
            </a:r>
            <a:endParaRPr lang="en-US" dirty="0" smtClean="0">
              <a:hlinkClick r:id="rId2" action="ppaction://hlinkfile"/>
            </a:endParaRPr>
          </a:p>
          <a:p>
            <a:r>
              <a:rPr lang="en-US" dirty="0"/>
              <a:t>((n122,((n121,n205),((n39,(n84,((((n35,n98),n191),n22),n17))),((n10,n182),((((n232,n76),n68),(n109,n30)),(n73,(n106,n58))))))),((((((n103,n86),(n218,(n215,n157))),((n164,n143),((n190,((n108,n177),(n192,n220))),((n233,n187),n41)))),((((n59,n184),((n134,n200),(n137,(n212,((n92,n209),n29))))),(n88,(n102,n161))),((((n70,n140),(n18,n188)),(n49,((n123,n132),(n219,n198)))),(((n37,(n65,n46)),(n135,(n11,(n113,n142)))),(n210,((n69,(n216,n36)),(n231,n160))))))),(((n107,n43),((n149,n199),n74)),(((n101,(n19,n54)),n96),(n7,((n139,n5),((n170,(n25,n75)),(n146,(n154,(n194,(((n14,n116),n112),(n126,n222))))))))))),(((((n165,(n168,n128)),n129),((n114,n181),(n48,n118))),((n158,(n91,(n33,n213))),(n87,n235))),((n197,(n175,n117)),(n196,((n171,(n163,n227)),((n53,n131),n159)))))));</a:t>
            </a:r>
          </a:p>
          <a:p>
            <a:endParaRPr lang="en-US" dirty="0" smtClean="0">
              <a:hlinkClick r:id="rId2" action="ppaction://hlinkfile"/>
            </a:endParaRPr>
          </a:p>
          <a:p>
            <a:r>
              <a:rPr lang="en-US" dirty="0" smtClean="0"/>
              <a:t>View with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://www.unc.edu/~bdmorris/treelib-js/</a:t>
            </a:r>
            <a:r>
              <a:rPr lang="en-US" dirty="0" smtClean="0">
                <a:hlinkClick r:id="rId3"/>
              </a:rPr>
              <a:t>demo.html</a:t>
            </a:r>
            <a:r>
              <a:rPr lang="en-US" dirty="0" smtClean="0"/>
              <a:t> or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http://www.trex.uqam.ca/index.php?action=newick&amp;project=</a:t>
            </a:r>
            <a:r>
              <a:rPr lang="en-US" dirty="0" smtClean="0">
                <a:hlinkClick r:id="rId4"/>
              </a:rPr>
              <a:t>trex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10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 and/or scientific, please</a:t>
            </a:r>
          </a:p>
          <a:p>
            <a:r>
              <a:rPr lang="en-US" dirty="0" smtClean="0"/>
              <a:t>Politics can wait till Charles Oppenheim presentation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Thanks:</a:t>
            </a:r>
          </a:p>
          <a:p>
            <a:r>
              <a:rPr lang="en-US" dirty="0" smtClean="0"/>
              <a:t>Andy </a:t>
            </a:r>
            <a:r>
              <a:rPr lang="en-US" dirty="0" err="1" smtClean="0"/>
              <a:t>Howlett</a:t>
            </a:r>
            <a:r>
              <a:rPr lang="en-US" dirty="0" smtClean="0"/>
              <a:t>, </a:t>
            </a:r>
            <a:r>
              <a:rPr lang="en-US" dirty="0" err="1" smtClean="0"/>
              <a:t>Dept</a:t>
            </a:r>
            <a:r>
              <a:rPr lang="en-US" dirty="0" smtClean="0"/>
              <a:t> Chemistry, Cambridge</a:t>
            </a:r>
          </a:p>
          <a:p>
            <a:r>
              <a:rPr lang="en-US" dirty="0" smtClean="0"/>
              <a:t>Mark Williamson, </a:t>
            </a:r>
            <a:r>
              <a:rPr lang="en-US" dirty="0" err="1" smtClean="0"/>
              <a:t>Dept</a:t>
            </a:r>
            <a:r>
              <a:rPr lang="en-US" dirty="0" smtClean="0"/>
              <a:t> Chemistry, Cambridge</a:t>
            </a:r>
          </a:p>
          <a:p>
            <a:r>
              <a:rPr lang="en-US" dirty="0" smtClean="0"/>
              <a:t>Ross </a:t>
            </a:r>
            <a:r>
              <a:rPr lang="en-US" dirty="0" err="1" smtClean="0"/>
              <a:t>Mounce</a:t>
            </a:r>
            <a:r>
              <a:rPr lang="en-US" dirty="0" smtClean="0"/>
              <a:t>, Biology, University of Bath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928992" cy="1470025"/>
          </a:xfrm>
        </p:spPr>
        <p:txBody>
          <a:bodyPr>
            <a:normAutofit/>
          </a:bodyPr>
          <a:lstStyle/>
          <a:p>
            <a:r>
              <a:rPr lang="en-GB" sz="4000" dirty="0" smtClean="0"/>
              <a:t>Research requires </a:t>
            </a:r>
            <a:r>
              <a:rPr lang="en-GB" sz="4000" dirty="0" smtClean="0"/>
              <a:t>mining the WHOLE literature (3000 papers/day)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4970" y="10760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i="1" dirty="0" smtClean="0"/>
              <a:t/>
            </a:r>
            <a:br>
              <a:rPr lang="en-GB" sz="2800" i="1" dirty="0" smtClean="0"/>
            </a:br>
            <a:endParaRPr lang="en-GB" sz="2800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1916832"/>
            <a:ext cx="813690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Aggregation of </a:t>
            </a:r>
            <a:r>
              <a:rPr lang="en-US" b="1" dirty="0" smtClean="0"/>
              <a:t>similar objects </a:t>
            </a:r>
            <a:r>
              <a:rPr lang="en-US" dirty="0" smtClean="0"/>
              <a:t>(</a:t>
            </a:r>
            <a:r>
              <a:rPr lang="en-US" i="1" dirty="0" smtClean="0"/>
              <a:t>phylogenetic trees</a:t>
            </a:r>
            <a:r>
              <a:rPr lang="en-US" dirty="0" smtClean="0"/>
              <a:t>) e.g. bacterial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Aggregation of </a:t>
            </a:r>
            <a:r>
              <a:rPr lang="en-US" b="1" dirty="0" smtClean="0"/>
              <a:t>complementary</a:t>
            </a:r>
            <a:r>
              <a:rPr lang="en-US" dirty="0" smtClean="0"/>
              <a:t> information (</a:t>
            </a:r>
            <a:r>
              <a:rPr lang="en-US" i="1" dirty="0" smtClean="0"/>
              <a:t>chemicals and species</a:t>
            </a:r>
            <a:r>
              <a:rPr lang="en-US" dirty="0" smtClean="0"/>
              <a:t>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b="1" dirty="0" smtClean="0"/>
              <a:t>Metabolism</a:t>
            </a:r>
            <a:r>
              <a:rPr lang="en-US" dirty="0" smtClean="0"/>
              <a:t> (EBI and Cambridge)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b="1" dirty="0" err="1" smtClean="0"/>
              <a:t>Phytochemistry</a:t>
            </a:r>
            <a:r>
              <a:rPr lang="en-US" dirty="0" smtClean="0"/>
              <a:t> (Mint taxonomy)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4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 phylogeny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0" y="1340768"/>
            <a:ext cx="504056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mint family (</a:t>
            </a:r>
            <a:r>
              <a:rPr lang="en-US" dirty="0" err="1"/>
              <a:t>Lamiaceae</a:t>
            </a:r>
            <a:r>
              <a:rPr lang="en-US" dirty="0"/>
              <a:t>), with approximately 236 genera and 7200 species, is the sixth largest family of flowering plants, and has major economic and cultural importance </a:t>
            </a:r>
            <a:r>
              <a:rPr lang="en-US" dirty="0" smtClean="0"/>
              <a:t>worldwide.</a:t>
            </a:r>
            <a:endParaRPr lang="en-US" dirty="0"/>
          </a:p>
        </p:txBody>
      </p:sp>
      <p:pic>
        <p:nvPicPr>
          <p:cNvPr id="4" name="Picture 3" descr="DSCN459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3132348" cy="4176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616530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lamiaceae.myspecies.info</a:t>
            </a:r>
            <a:r>
              <a:rPr lang="en-US" dirty="0"/>
              <a:t>/content/</a:t>
            </a:r>
            <a:r>
              <a:rPr lang="en-US" dirty="0" err="1"/>
              <a:t>lamiaceae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5229200"/>
            <a:ext cx="1535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Ross </a:t>
            </a:r>
            <a:r>
              <a:rPr lang="en-US" dirty="0" err="1" smtClean="0"/>
              <a:t>Mounce</a:t>
            </a:r>
            <a:endParaRPr lang="en-US" dirty="0" smtClean="0"/>
          </a:p>
          <a:p>
            <a:r>
              <a:rPr lang="en-US" dirty="0" smtClean="0"/>
              <a:t>P Murray-Rust</a:t>
            </a:r>
          </a:p>
          <a:p>
            <a:r>
              <a:rPr lang="en-US" i="1" dirty="0" smtClean="0"/>
              <a:t>Collaborators</a:t>
            </a:r>
            <a:endParaRPr lang="en-US" i="1" dirty="0"/>
          </a:p>
        </p:txBody>
      </p:sp>
      <p:pic>
        <p:nvPicPr>
          <p:cNvPr id="7" name="Picture 4" descr="https://encrypted-tbn2.gstatic.com/images?q=tbn:ANd9GcSjERj11W0n5vwhuBwy5yRTBQMnDK0Ym7Wfbwpvb4-00fymHd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366" y="6438899"/>
            <a:ext cx="9715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4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171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75656" y="1340768"/>
            <a:ext cx="730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rossmounce</a:t>
            </a:r>
            <a:r>
              <a:rPr lang="en-US" dirty="0"/>
              <a:t>/the-pluto-project-ievobio-2014</a:t>
            </a:r>
          </a:p>
        </p:txBody>
      </p:sp>
    </p:spTree>
    <p:extLst>
      <p:ext uri="{BB962C8B-B14F-4D97-AF65-F5344CB8AC3E}">
        <p14:creationId xmlns:p14="http://schemas.microsoft.com/office/powerpoint/2010/main" val="118060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11" b="1711"/>
          <a:stretch>
            <a:fillRect/>
          </a:stretch>
        </p:blipFill>
        <p:spPr>
          <a:xfrm>
            <a:off x="12292" y="1556792"/>
            <a:ext cx="9165296" cy="5040560"/>
          </a:xfrm>
        </p:spPr>
      </p:pic>
      <p:sp>
        <p:nvSpPr>
          <p:cNvPr id="7" name="TextBox 6"/>
          <p:cNvSpPr txBox="1"/>
          <p:nvPr/>
        </p:nvSpPr>
        <p:spPr>
          <a:xfrm>
            <a:off x="17796" y="2606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PMR is collaborating with the European Bioinformatics Institute  to liberate all metabolic information from journals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767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Publishers destroy structured information (</a:t>
            </a:r>
            <a:r>
              <a:rPr lang="en-US" dirty="0" err="1" smtClean="0"/>
              <a:t>LaTeX</a:t>
            </a:r>
            <a:r>
              <a:rPr lang="en-US" dirty="0" smtClean="0"/>
              <a:t>, Word) into PDF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3960440"/>
          </a:xfrm>
        </p:spPr>
        <p:txBody>
          <a:bodyPr>
            <a:noAutofit/>
          </a:bodyPr>
          <a:lstStyle/>
          <a:p>
            <a:r>
              <a:rPr lang="en-US" b="1" dirty="0" smtClean="0"/>
              <a:t>Characters</a:t>
            </a:r>
            <a:r>
              <a:rPr lang="en-US" dirty="0" smtClean="0"/>
              <a:t> (NOT words or higher structure)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 W</a:t>
            </a:r>
            <a:r>
              <a:rPr lang="en-US" dirty="0" smtClean="0">
                <a:solidFill>
                  <a:srgbClr val="3366FF"/>
                </a:solidFill>
              </a:rPr>
              <a:t>O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>
                <a:solidFill>
                  <a:schemeClr val="accent6"/>
                </a:solidFill>
              </a:rPr>
              <a:t>D</a:t>
            </a:r>
            <a:r>
              <a:rPr lang="en-US" dirty="0" smtClean="0"/>
              <a:t> is simply 4 characters, NO spaces</a:t>
            </a:r>
          </a:p>
          <a:p>
            <a:r>
              <a:rPr lang="en-US" b="1" dirty="0" smtClean="0"/>
              <a:t>Paths</a:t>
            </a:r>
            <a:r>
              <a:rPr lang="en-US" dirty="0" smtClean="0"/>
              <a:t> (NOT circles, squares …) “Vectors”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… They / their </a:t>
            </a:r>
            <a:r>
              <a:rPr lang="en-US" dirty="0"/>
              <a:t>APIs then destroy it </a:t>
            </a:r>
            <a:r>
              <a:rPr lang="en-US" dirty="0" smtClean="0"/>
              <a:t>further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into </a:t>
            </a:r>
            <a:r>
              <a:rPr lang="en-US" b="1" dirty="0" smtClean="0"/>
              <a:t>Pixels</a:t>
            </a:r>
            <a:r>
              <a:rPr lang="en-US" dirty="0" smtClean="0"/>
              <a:t> </a:t>
            </a:r>
            <a:r>
              <a:rPr lang="en-US" dirty="0"/>
              <a:t>(e.g. PNG </a:t>
            </a:r>
            <a:r>
              <a:rPr lang="en-US" dirty="0">
                <a:sym typeface="Wingdings"/>
              </a:rPr>
              <a:t></a:t>
            </a:r>
            <a:r>
              <a:rPr lang="en-US" dirty="0"/>
              <a:t> or JPG </a:t>
            </a:r>
            <a:r>
              <a:rPr lang="en-US" dirty="0">
                <a:sym typeface="Wingdings"/>
              </a:rPr>
              <a:t>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516216" y="3068960"/>
            <a:ext cx="223224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561" y="4293096"/>
            <a:ext cx="1800200" cy="1652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5661248"/>
            <a:ext cx="801827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Content Mine will read 10,000 PNGs a day </a:t>
            </a:r>
            <a:r>
              <a:rPr lang="en-US" sz="3200" i="1" dirty="0" smtClean="0"/>
              <a:t>and</a:t>
            </a:r>
          </a:p>
          <a:p>
            <a:r>
              <a:rPr lang="en-US" sz="3200" i="1" dirty="0" smtClean="0"/>
              <a:t> </a:t>
            </a:r>
            <a:r>
              <a:rPr lang="en-US" sz="3200" i="1" dirty="0"/>
              <a:t>try to recover the science</a:t>
            </a:r>
            <a:r>
              <a:rPr lang="en-US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3212976"/>
            <a:ext cx="3143556" cy="170119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But we can now turn PDFs into Science</a:t>
            </a:r>
            <a:endParaRPr lang="en-GB" sz="2800" dirty="0"/>
          </a:p>
        </p:txBody>
      </p:sp>
      <p:pic>
        <p:nvPicPr>
          <p:cNvPr id="14338" name="Picture 2" descr="http://upload.wikimedia.org/wikipedia/commons/thumb/2/2c/McD-Big-Mac.jpg/220px-McD-Big-M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2095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File:Cow female black whi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52736"/>
            <a:ext cx="3072623" cy="20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7504" y="28952"/>
            <a:ext cx="87888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We can’t turn a hamburger into a cow</a:t>
            </a:r>
            <a:endParaRPr lang="en-GB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2781192" cy="254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164288" y="3284984"/>
            <a:ext cx="1562100" cy="2634208"/>
            <a:chOff x="3754985" y="3068960"/>
            <a:chExt cx="1562100" cy="2634208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985" y="4941168"/>
              <a:ext cx="15621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235" y="3068960"/>
              <a:ext cx="146685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ight Arrow 3"/>
          <p:cNvSpPr/>
          <p:nvPr/>
        </p:nvSpPr>
        <p:spPr>
          <a:xfrm>
            <a:off x="4067944" y="4725144"/>
            <a:ext cx="2448272" cy="31963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-108520" y="6093296"/>
            <a:ext cx="942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Pixel =&gt; Path =&gt; Shape =&gt; Char =&gt; Word =&gt; Para =&gt; Document =&gt; SCIENCE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003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8647"/>
            <a:ext cx="7776864" cy="6480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91680" y="5877272"/>
            <a:ext cx="684076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35896" y="6297319"/>
            <a:ext cx="2376264" cy="43204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056033" y="6309320"/>
            <a:ext cx="460183" cy="43204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24102" y="1772816"/>
            <a:ext cx="463522" cy="29523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187624" y="248646"/>
            <a:ext cx="504056" cy="4476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75696" y="5669948"/>
            <a:ext cx="6840760" cy="216024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11817" y="4725144"/>
            <a:ext cx="1098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solidFill>
                  <a:srgbClr val="00B050"/>
                </a:solidFill>
              </a:rPr>
              <a:t>UNITS</a:t>
            </a:r>
            <a:endParaRPr lang="en-GB" sz="2800" b="1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420" y="5354052"/>
            <a:ext cx="1013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solidFill>
                  <a:srgbClr val="FF00FF"/>
                </a:solidFill>
              </a:rPr>
              <a:t>TICKS</a:t>
            </a:r>
            <a:endParaRPr lang="en-GB" sz="2800" b="1" i="1" dirty="0">
              <a:solidFill>
                <a:srgbClr val="FF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0105" y="6251733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solidFill>
                  <a:srgbClr val="0070C0"/>
                </a:solidFill>
              </a:rPr>
              <a:t>QUANTITY</a:t>
            </a:r>
            <a:endParaRPr lang="en-GB" sz="2800" b="1" i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57" y="5831686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solidFill>
                  <a:srgbClr val="FF0000"/>
                </a:solidFill>
              </a:rPr>
              <a:t>SCALE</a:t>
            </a:r>
            <a:endParaRPr lang="en-GB" sz="2800" b="1" i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8296" y="692696"/>
            <a:ext cx="4456112" cy="86409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559093" y="1556792"/>
            <a:ext cx="1130118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solidFill>
                  <a:srgbClr val="FFC000"/>
                </a:solidFill>
              </a:rPr>
              <a:t>TITLES</a:t>
            </a:r>
            <a:endParaRPr lang="en-GB" sz="2800" b="1" i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3869" y="3140968"/>
            <a:ext cx="2084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B0F0"/>
                </a:solidFill>
              </a:rPr>
              <a:t>DATA!!</a:t>
            </a:r>
            <a:endParaRPr lang="en-GB" sz="5400" dirty="0">
              <a:solidFill>
                <a:srgbClr val="00B0F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23928" y="2564904"/>
            <a:ext cx="0" cy="684076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32412" y="3933056"/>
            <a:ext cx="0" cy="792088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68656" y="3933056"/>
            <a:ext cx="2084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2000+ points</a:t>
            </a:r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236477">
            <a:off x="4538602" y="1992646"/>
            <a:ext cx="3872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VECTOR  PDF</a:t>
            </a:r>
            <a:endParaRPr lang="en-US" sz="5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65844" y="218728"/>
            <a:ext cx="1562100" cy="2634208"/>
            <a:chOff x="3754985" y="3068960"/>
            <a:chExt cx="1562100" cy="2634208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985" y="4941168"/>
              <a:ext cx="15621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235" y="3068960"/>
              <a:ext cx="146685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879201" y="60335"/>
            <a:ext cx="2394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Dumb PDF</a:t>
            </a:r>
            <a:endParaRPr lang="en-GB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17873" y="1120784"/>
            <a:ext cx="2351881" cy="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5380" y="1836477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CSV</a:t>
            </a:r>
            <a:endParaRPr lang="en-GB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3122" y="2979032"/>
            <a:ext cx="157977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Semantic</a:t>
            </a:r>
          </a:p>
          <a:p>
            <a:r>
              <a:rPr lang="en-GB" sz="2800" dirty="0" smtClean="0"/>
              <a:t>Spectrum</a:t>
            </a:r>
            <a:endParaRPr lang="en-GB" sz="2800" dirty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68" y="5387078"/>
            <a:ext cx="5560654" cy="126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8" y="3041806"/>
            <a:ext cx="573048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573564" y="5140999"/>
            <a:ext cx="21981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2</a:t>
            </a:r>
            <a:r>
              <a:rPr lang="en-GB" sz="2800" baseline="30000" dirty="0" smtClean="0"/>
              <a:t>nd</a:t>
            </a:r>
            <a:r>
              <a:rPr lang="en-GB" sz="2800" dirty="0" smtClean="0"/>
              <a:t> Derivative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5518" y="3038229"/>
            <a:ext cx="23914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Smoothing Gaussian Filter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83968" y="2736311"/>
            <a:ext cx="2060638" cy="1988833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084168" y="2852936"/>
            <a:ext cx="577461" cy="2803456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1018" y="414278"/>
            <a:ext cx="2351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Automatic</a:t>
            </a:r>
          </a:p>
          <a:p>
            <a:r>
              <a:rPr lang="en-GB" sz="4000" dirty="0" smtClean="0"/>
              <a:t>extraction</a:t>
            </a:r>
            <a:endParaRPr lang="en-GB" sz="4000" dirty="0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20" y="689133"/>
            <a:ext cx="2571744" cy="219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8" y="6340881"/>
            <a:ext cx="5800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314287" y="6340881"/>
            <a:ext cx="625865" cy="18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627219" y="6433112"/>
            <a:ext cx="312933" cy="9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627219" y="6525344"/>
            <a:ext cx="31293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5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8631</TotalTime>
  <Words>1130</Words>
  <Application>Microsoft Macintosh PowerPoint</Application>
  <PresentationFormat>On-screen Show (4:3)</PresentationFormat>
  <Paragraphs>105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Mining Scientific Images</vt:lpstr>
      <vt:lpstr>Research requires mining the WHOLE literature (3000 papers/day)</vt:lpstr>
      <vt:lpstr>Mint phylogeny working group</vt:lpstr>
      <vt:lpstr>PowerPoint Presentation</vt:lpstr>
      <vt:lpstr>PowerPoint Presentation</vt:lpstr>
      <vt:lpstr>Publishers destroy structured information (LaTeX, Word) into PDF …</vt:lpstr>
      <vt:lpstr>But we can now turn PDFs into Science</vt:lpstr>
      <vt:lpstr>PowerPoint Presentation</vt:lpstr>
      <vt:lpstr>PowerPoint Presentation</vt:lpstr>
      <vt:lpstr>Chemical Computer Vision</vt:lpstr>
      <vt:lpstr>Binarization (pixels = 0,1)</vt:lpstr>
      <vt:lpstr>Thinning: thick lines to 1-pixel</vt:lpstr>
      <vt:lpstr>Chemical Optical Character Recognition</vt:lpstr>
      <vt:lpstr>AMI https://bitbucket.org/petermr/xhtml2stm/wiki/Home</vt:lpstr>
      <vt:lpstr>AMI Demo</vt:lpstr>
      <vt:lpstr>PowerPoint Presentation</vt:lpstr>
      <vt:lpstr>PowerPoint Presentation</vt:lpstr>
      <vt:lpstr>Display your own tree</vt:lpstr>
      <vt:lpstr>Questions and comments</vt:lpstr>
    </vt:vector>
  </TitlesOfParts>
  <Company>Department of Chemistry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pm286</dc:creator>
  <cp:lastModifiedBy>Peter Murray-Rust</cp:lastModifiedBy>
  <cp:revision>171</cp:revision>
  <dcterms:created xsi:type="dcterms:W3CDTF">2013-06-05T07:24:43Z</dcterms:created>
  <dcterms:modified xsi:type="dcterms:W3CDTF">2014-09-11T23:52:32Z</dcterms:modified>
</cp:coreProperties>
</file>