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3"/>
  </p:notesMasterIdLst>
  <p:sldIdLst>
    <p:sldId id="401" r:id="rId2"/>
    <p:sldId id="403" r:id="rId3"/>
    <p:sldId id="406" r:id="rId4"/>
    <p:sldId id="414" r:id="rId5"/>
    <p:sldId id="407" r:id="rId6"/>
    <p:sldId id="408" r:id="rId7"/>
    <p:sldId id="409" r:id="rId8"/>
    <p:sldId id="410" r:id="rId9"/>
    <p:sldId id="411" r:id="rId10"/>
    <p:sldId id="412" r:id="rId11"/>
    <p:sldId id="41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9600-ED32-8541-A90B-E5EF15B1224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501BF-18AC-7347-AD5F-F3B41BC343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577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34AC-7274-624F-8A2F-02AE51069C97}" type="datetimeFigureOut">
              <a:rPr lang="en-US" smtClean="0"/>
              <a:pPr/>
              <a:t>9/12/14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5D6F-3515-5643-A283-77220EBA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m286@cam.ac.uk" TargetMode="External"/><Relationship Id="rId4" Type="http://schemas.openxmlformats.org/officeDocument/2006/relationships/hyperlink" Target="mailto:c.oppenheim@btinternet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ichelle@contentmine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16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SOCIAL, POLITICAL AND LEGAL ASPECTS OF TEXT AND DATA MINING (TDM)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830" y="3303627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Michelle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Brook, The Content Mine,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michelle@contentmine.org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Peter Murray-Rust, University of Cambridge and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Shuttleworth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Fellow, </a:t>
            </a:r>
            <a:r>
              <a:rPr lang="en-US" sz="2000" dirty="0">
                <a:hlinkClick r:id="rId3"/>
              </a:rPr>
              <a:t>pm286@</a:t>
            </a:r>
            <a:r>
              <a:rPr lang="en-US" sz="2000" dirty="0" smtClean="0">
                <a:hlinkClick r:id="rId3"/>
              </a:rPr>
              <a:t>cam.ac.uk</a:t>
            </a:r>
            <a:endParaRPr lang="en-US" sz="2000" dirty="0" smtClean="0"/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Charles Oppenheim, Visiting Professor at City, Northampton and Robert Gordon Universities,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c.oppenheim@btinternet.com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559" y="6138160"/>
            <a:ext cx="1744141" cy="610233"/>
          </a:xfrm>
          <a:prstGeom prst="rect">
            <a:avLst/>
          </a:prstGeom>
        </p:spPr>
      </p:pic>
      <p:pic>
        <p:nvPicPr>
          <p:cNvPr id="5" name="Picture 2" descr="http://blogs.ch.cam.ac.uk/pmr/files/2006/09/Shuttleworth-Fellow-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186" y="5638800"/>
            <a:ext cx="3084669" cy="11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ADDRESSING THE RESEARCHER/TECHNOLOGY GAP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Current TDM researchers are very technologically adept and work will need to be done to develop the existing tools to be easier to use by those with less expertise. </a:t>
            </a:r>
          </a:p>
          <a:p>
            <a:r>
              <a:rPr lang="en-US" sz="2400" dirty="0" smtClean="0"/>
              <a:t>While The Content Mine and other </a:t>
            </a:r>
            <a:r>
              <a:rPr lang="en-US" sz="2400" dirty="0" err="1" smtClean="0"/>
              <a:t>organisations</a:t>
            </a:r>
            <a:r>
              <a:rPr lang="en-US" sz="2400" dirty="0" smtClean="0"/>
              <a:t> such as Software Carpentry are running workshops to help academics become more technically confident, much more needs to be done. </a:t>
            </a:r>
          </a:p>
          <a:p>
            <a:r>
              <a:rPr lang="en-US" sz="2400" dirty="0" smtClean="0"/>
              <a:t>The TDM community needs to help close the gaps in knowledge, ability and awareness</a:t>
            </a:r>
          </a:p>
          <a:p>
            <a:r>
              <a:rPr lang="en-US" sz="2400" dirty="0" smtClean="0"/>
              <a:t>Funders and institutions also have a responsibility to ensure academics and PhD students are trained in such skills and technologies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IN CONCLUSION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The main barriers against the uptake of TDM are primarily a lack of awareness among academics, a skills gap, legal issues around copyright and database rights, and restrictions being implemented by publishers’ </a:t>
            </a:r>
            <a:r>
              <a:rPr lang="en-US" sz="2400" dirty="0" err="1" smtClean="0"/>
              <a:t>licences</a:t>
            </a:r>
            <a:r>
              <a:rPr lang="en-US" sz="2400" dirty="0" smtClean="0"/>
              <a:t>. </a:t>
            </a:r>
            <a:r>
              <a:rPr lang="en-US" sz="2400" b="1" dirty="0" smtClean="0"/>
              <a:t>These problems are all solvable</a:t>
            </a:r>
          </a:p>
          <a:p>
            <a:r>
              <a:rPr lang="en-US" sz="2400" dirty="0" smtClean="0"/>
              <a:t>Other countries should change their laws to make TDM lawful </a:t>
            </a:r>
          </a:p>
          <a:p>
            <a:r>
              <a:rPr lang="en-US" sz="2400" dirty="0" smtClean="0"/>
              <a:t>Publishers should work with the TDM academic community to develop agreed statements as to what types of research they agree is “non-commercial” and which is “commercial”, and prevent any possible chilling effect from ambiguity around these terms </a:t>
            </a:r>
          </a:p>
          <a:p>
            <a:r>
              <a:rPr lang="en-US" sz="2400" dirty="0" smtClean="0"/>
              <a:t>Funders and institutions should be exploring how to teach TDM techniques to interested academics and research students</a:t>
            </a:r>
          </a:p>
          <a:p>
            <a:r>
              <a:rPr lang="en-US" sz="2400" dirty="0" smtClean="0"/>
              <a:t>Thank you for your attention.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USES OF TDM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Technology behind Internet search engines and targeted advertising</a:t>
            </a:r>
          </a:p>
          <a:p>
            <a:r>
              <a:rPr lang="en-US" sz="2800" dirty="0" smtClean="0"/>
              <a:t>Sentiment analysis </a:t>
            </a:r>
          </a:p>
          <a:p>
            <a:r>
              <a:rPr lang="en-US" sz="2800" dirty="0" smtClean="0"/>
              <a:t>Biomedical, biological and chemical research where genes, species names, chemical compounds, and statistical significances can all be extracted</a:t>
            </a:r>
          </a:p>
          <a:p>
            <a:r>
              <a:rPr lang="en-US" sz="2800" dirty="0" smtClean="0"/>
              <a:t>Textual analysis of corpora</a:t>
            </a:r>
          </a:p>
          <a:p>
            <a:r>
              <a:rPr lang="en-US" sz="2800" dirty="0" smtClean="0"/>
              <a:t>Etc. </a:t>
            </a:r>
          </a:p>
          <a:p>
            <a:r>
              <a:rPr lang="en-US" sz="2800" dirty="0" smtClean="0"/>
              <a:t>TDM offers huge potential benefits to researchers, and to mankind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SO WHAT ARE THE NON-TECHNICAL PROBLEMS OF TDM?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LEGAL - </a:t>
            </a:r>
            <a:r>
              <a:rPr lang="en-US" sz="2800" dirty="0" smtClean="0"/>
              <a:t>copyright, database rights and licensing</a:t>
            </a:r>
          </a:p>
          <a:p>
            <a:r>
              <a:rPr lang="en-US" sz="2800" b="1" dirty="0" smtClean="0"/>
              <a:t>SOCIAL - </a:t>
            </a:r>
            <a:r>
              <a:rPr lang="en-US" sz="2800" dirty="0" smtClean="0"/>
              <a:t>The lack of awareness, and relative technological gap, between many TDM tools and the skills of many academics</a:t>
            </a:r>
          </a:p>
          <a:p>
            <a:r>
              <a:rPr lang="en-US" sz="2800" b="1" dirty="0" smtClean="0"/>
              <a:t>POLITICAL – </a:t>
            </a:r>
            <a:r>
              <a:rPr lang="en-US" sz="2800" dirty="0" smtClean="0"/>
              <a:t>the massive gap between publishers’ approaches to TDM and researchers’ needs; also the lack of specific TDM exceptions to copyright in most countries’ laws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COPYING IS OFTEN INVOLVED IN TDM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PDFs</a:t>
            </a:r>
            <a:r>
              <a:rPr lang="en-US" sz="2800" dirty="0" smtClean="0"/>
              <a:t>, the </a:t>
            </a:r>
            <a:r>
              <a:rPr lang="en-US" sz="2800" i="1" dirty="0" smtClean="0"/>
              <a:t>lingua franca </a:t>
            </a:r>
            <a:r>
              <a:rPr lang="en-US" sz="2800" dirty="0" smtClean="0"/>
              <a:t>of academic journals, are not machine readable</a:t>
            </a:r>
          </a:p>
          <a:p>
            <a:r>
              <a:rPr lang="en-US" sz="2800" dirty="0" smtClean="0"/>
              <a:t>For TDM purposes, they must be transferred into a different digital form </a:t>
            </a:r>
          </a:p>
          <a:p>
            <a:r>
              <a:rPr lang="en-US" sz="2800" dirty="0" smtClean="0"/>
              <a:t>That form is often custom and specific to the research question being asked and the most appropriate tools to answer that question</a:t>
            </a:r>
          </a:p>
          <a:p>
            <a:r>
              <a:rPr lang="en-US" sz="2800" dirty="0" smtClean="0"/>
              <a:t>So there is a need to copy/adapt the original PDF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COPYRIGHT/DATABASE RIGHT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Gives the owner the right to </a:t>
            </a:r>
            <a:r>
              <a:rPr lang="en-US" sz="2800" dirty="0" err="1" smtClean="0"/>
              <a:t>authorise</a:t>
            </a:r>
            <a:r>
              <a:rPr lang="en-US" sz="2800" dirty="0" smtClean="0"/>
              <a:t>, or to refuse to </a:t>
            </a:r>
            <a:r>
              <a:rPr lang="en-US" sz="2800" dirty="0" err="1" smtClean="0"/>
              <a:t>authorise</a:t>
            </a:r>
            <a:r>
              <a:rPr lang="en-US" sz="2800" dirty="0" smtClean="0"/>
              <a:t>, any of the so-called restricted acts, including: copying; adapting; </a:t>
            </a:r>
            <a:r>
              <a:rPr lang="en-US" sz="2800" dirty="0" err="1" smtClean="0"/>
              <a:t>redisseminating</a:t>
            </a:r>
            <a:r>
              <a:rPr lang="en-US" sz="2800" dirty="0" smtClean="0"/>
              <a:t> all, or a “substantial” part, of a copyright work (similar rules apply to databases)</a:t>
            </a:r>
          </a:p>
          <a:p>
            <a:r>
              <a:rPr lang="en-US" sz="2800" dirty="0" smtClean="0"/>
              <a:t>Substantial does not mean “most of”, but rather “what is important”</a:t>
            </a:r>
          </a:p>
          <a:p>
            <a:r>
              <a:rPr lang="en-US" sz="2800" dirty="0" smtClean="0"/>
              <a:t>If someone does such restricted acts without permission, they have infringed the right and can be sued</a:t>
            </a:r>
          </a:p>
          <a:p>
            <a:r>
              <a:rPr lang="en-US" sz="2800" dirty="0" smtClean="0"/>
              <a:t>However, there are certain (but very restricted) exceptions to copyright, whereby someone CAN copy, etc., without having to ask for permission or pay fees</a:t>
            </a:r>
          </a:p>
          <a:p>
            <a:r>
              <a:rPr lang="en-US" sz="2800" dirty="0" smtClean="0"/>
              <a:t>Only a few countries (UK recently being one of them) have a specific exception for TDM in their laws</a:t>
            </a:r>
          </a:p>
          <a:p>
            <a:r>
              <a:rPr lang="en-US" sz="2800" dirty="0" smtClean="0"/>
              <a:t>In the absence of such an exception in a country’s national law, researchers much ask for permission (request a </a:t>
            </a:r>
            <a:r>
              <a:rPr lang="en-US" sz="2800" dirty="0" err="1" smtClean="0"/>
              <a:t>licence</a:t>
            </a:r>
            <a:r>
              <a:rPr lang="en-US" sz="2800" dirty="0" smtClean="0"/>
              <a:t>) from the copyright owners.  Generally, the copyright owners are publishers, because authors have (foolishly) assigned their copyright to them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THE PROBLEMS OF APPROACHING PUBLISHERS FOR LICENCES FOR TDM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Many publishers want unreasonably high fees and/or place such restrictions on what could be done with their materials after TDM,  and/or take an extremely long time to decide how to respond to a TDM request</a:t>
            </a:r>
          </a:p>
          <a:p>
            <a:r>
              <a:rPr lang="en-US" sz="2000" dirty="0" smtClean="0"/>
              <a:t>TDM researchers have to approach multiple publishers, each of whom have different attitudes, conditions, and speed of response to such requests. </a:t>
            </a:r>
          </a:p>
          <a:p>
            <a:r>
              <a:rPr lang="en-US" sz="2000" dirty="0" smtClean="0"/>
              <a:t>This is very costly to a researcher, and has significant impact upon the take up of TDM, as well as  inhibiting academics from sharing the outputs of their TDM research</a:t>
            </a:r>
          </a:p>
          <a:p>
            <a:r>
              <a:rPr lang="en-US" sz="2000" dirty="0" smtClean="0"/>
              <a:t>These problems are inhibiting the take-up of TDM, thereby limiting the potential benefits this technology enables. 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PUBLISHER TDM LICENCE INITIATIVES DO NOT HELP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Publishers have started offering their own TDM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and policies (see </a:t>
            </a:r>
            <a:r>
              <a:rPr lang="en-US" sz="2000" dirty="0" err="1" smtClean="0"/>
              <a:t>Gemma</a:t>
            </a:r>
            <a:r>
              <a:rPr lang="en-US" sz="2000" dirty="0" smtClean="0"/>
              <a:t> </a:t>
            </a:r>
            <a:r>
              <a:rPr lang="en-US" sz="2000" dirty="0" err="1" smtClean="0"/>
              <a:t>Hersh’s</a:t>
            </a:r>
            <a:r>
              <a:rPr lang="en-US" sz="2000" dirty="0" smtClean="0"/>
              <a:t> talk earlier today for a good example)</a:t>
            </a:r>
          </a:p>
          <a:p>
            <a:r>
              <a:rPr lang="en-US" sz="2000" dirty="0" smtClean="0"/>
              <a:t>Their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impose unfair (and in the case of the UK, unenforceable) constraints on researchers’ freedom to exploit TDM. </a:t>
            </a:r>
          </a:p>
          <a:p>
            <a:r>
              <a:rPr lang="en-US" sz="2000" dirty="0" smtClean="0"/>
              <a:t>Why “unenforceable”?  Because UK law specifically states that any contract or </a:t>
            </a:r>
            <a:r>
              <a:rPr lang="en-US" sz="2000" dirty="0" err="1" smtClean="0"/>
              <a:t>licence</a:t>
            </a:r>
            <a:r>
              <a:rPr lang="en-US" sz="2000" dirty="0" smtClean="0"/>
              <a:t> term that prevents anyone from doing TDM in the manner prescribed in the new exception shall be deemed null and void. </a:t>
            </a:r>
          </a:p>
          <a:p>
            <a:r>
              <a:rPr lang="en-US" sz="2000" dirty="0" smtClean="0"/>
              <a:t>So why are publishers offering such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in the UK?</a:t>
            </a:r>
          </a:p>
          <a:p>
            <a:r>
              <a:rPr lang="en-US" sz="2000" dirty="0" smtClean="0"/>
              <a:t>One can only surmise that they hope licensees are ignorant of the new law, or the publishers in fact don’t know about it.  So they are either </a:t>
            </a:r>
            <a:r>
              <a:rPr lang="en-US" sz="2000" smtClean="0"/>
              <a:t>deliberately misleading, </a:t>
            </a:r>
            <a:r>
              <a:rPr lang="en-US" sz="2000" dirty="0" smtClean="0"/>
              <a:t>or ignorant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WHAT POLITICAL INITATIVES ARE NEEDED?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Under EU law, countries in the EU are able to introduce exceptions for non-commercial TDM research, </a:t>
            </a:r>
          </a:p>
          <a:p>
            <a:r>
              <a:rPr lang="en-US" sz="2400" dirty="0" smtClean="0"/>
              <a:t>However, so far only the UK has taken advantage of this. The EC is considering an EU-wide exception for TDM, and the Republic of Ireland is also considering such a change to its  national law. </a:t>
            </a:r>
          </a:p>
          <a:p>
            <a:r>
              <a:rPr lang="en-US" sz="2400" dirty="0" smtClean="0"/>
              <a:t>Outside of Europe, only one or two Far East countries have introduced such exceptions. </a:t>
            </a:r>
          </a:p>
          <a:p>
            <a:r>
              <a:rPr lang="en-US" sz="2400" b="1" dirty="0" smtClean="0"/>
              <a:t>There needs to be an international treaty requiring all countries to include an exception for TDM in their national laws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ea typeface="ＭＳ Ｐゴシック" charset="-128"/>
              </a:rPr>
              <a:t>WHAT CAN PUBLISHERS DO TO HELP?</a:t>
            </a:r>
            <a:endParaRPr lang="fr-FR" dirty="0">
              <a:ea typeface="ＭＳ Ｐゴシック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Offer all researchers world-wide the same freedom as is now available to UK researchers to undertake TDM for non-commercial research purposes, so long as the user has lawful access to the original materials </a:t>
            </a:r>
          </a:p>
          <a:p>
            <a:r>
              <a:rPr lang="en-US" sz="2400" dirty="0" smtClean="0"/>
              <a:t>Earn goodwill amongst the TDM research community by offering user- friendly APIs (without, of course, REQUIRING a researcher to use them), free advice, and discussion </a:t>
            </a:r>
            <a:r>
              <a:rPr lang="en-US" sz="2400" dirty="0" err="1" smtClean="0"/>
              <a:t>fora</a:t>
            </a:r>
            <a:r>
              <a:rPr lang="en-US" sz="2400" dirty="0" smtClean="0"/>
              <a:t> for the exchange of experience and ideas in the theory and practice of TDM</a:t>
            </a:r>
          </a:p>
          <a:p>
            <a:r>
              <a:rPr lang="en-US" sz="2400" dirty="0" smtClean="0"/>
              <a:t>Develop clear </a:t>
            </a:r>
            <a:r>
              <a:rPr lang="en-US" sz="2400" b="1" dirty="0" smtClean="0"/>
              <a:t>agreed</a:t>
            </a:r>
            <a:r>
              <a:rPr lang="en-US" sz="2400" dirty="0" smtClean="0"/>
              <a:t> statements as to what types of research they agree is “non-commercial” and which is “commercial”.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1136</Words>
  <Application>Microsoft Macintosh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SOCIAL, POLITICAL AND LEGAL ASPECTS OF TEXT AND DATA MINING (TDM) </vt:lpstr>
      <vt:lpstr>USES OF TDM</vt:lpstr>
      <vt:lpstr>SO WHAT ARE THE NON-TECHNICAL PROBLEMS OF TDM?</vt:lpstr>
      <vt:lpstr>COPYING IS OFTEN INVOLVED IN TDM</vt:lpstr>
      <vt:lpstr>COPYRIGHT/DATABASE RIGHT</vt:lpstr>
      <vt:lpstr>THE PROBLEMS OF APPROACHING PUBLISHERS FOR LICENCES FOR TDM</vt:lpstr>
      <vt:lpstr>PUBLISHER TDM LICENCE INITIATIVES DO NOT HELP</vt:lpstr>
      <vt:lpstr>WHAT POLITICAL INITATIVES ARE NEEDED?</vt:lpstr>
      <vt:lpstr>WHAT CAN PUBLISHERS DO TO HELP?</vt:lpstr>
      <vt:lpstr>ADDRESSING THE RESEARCHER/TECHNOLOGY GAP</vt:lpstr>
      <vt:lpstr>IN 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ISSUES FOR REPOSITORIES Sherpa/Romeo Meeting, Aston Conference Centre, 24/3/2011</dc:title>
  <dc:creator>Charles Oppenheim</dc:creator>
  <cp:lastModifiedBy>Charles Oppenheim</cp:lastModifiedBy>
  <cp:revision>86</cp:revision>
  <dcterms:created xsi:type="dcterms:W3CDTF">2014-09-12T07:18:54Z</dcterms:created>
  <dcterms:modified xsi:type="dcterms:W3CDTF">2014-09-12T07:20:28Z</dcterms:modified>
</cp:coreProperties>
</file>