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9"/>
  </p:notesMasterIdLst>
  <p:sldIdLst>
    <p:sldId id="256" r:id="rId2"/>
    <p:sldId id="529" r:id="rId3"/>
    <p:sldId id="468" r:id="rId4"/>
    <p:sldId id="470" r:id="rId5"/>
    <p:sldId id="471" r:id="rId6"/>
    <p:sldId id="522" r:id="rId7"/>
    <p:sldId id="419" r:id="rId8"/>
    <p:sldId id="478" r:id="rId9"/>
    <p:sldId id="521" r:id="rId10"/>
    <p:sldId id="479" r:id="rId11"/>
    <p:sldId id="481" r:id="rId12"/>
    <p:sldId id="460" r:id="rId13"/>
    <p:sldId id="461" r:id="rId14"/>
    <p:sldId id="310" r:id="rId15"/>
    <p:sldId id="463" r:id="rId16"/>
    <p:sldId id="530" r:id="rId17"/>
    <p:sldId id="53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3" autoAdjust="0"/>
    <p:restoredTop sz="92335" autoAdjust="0"/>
  </p:normalViewPr>
  <p:slideViewPr>
    <p:cSldViewPr>
      <p:cViewPr varScale="1">
        <p:scale>
          <a:sx n="112" d="100"/>
          <a:sy n="112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4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06D2-236C-4A3B-94A8-77F1E2089998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96B30-96D8-4E05-8127-9BE456673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325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96B30-96D8-4E05-8127-9BE4566730B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79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CA5-0237-48F6-B4BD-0B51E27FB7DD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E171-59D4-4302-BF6D-F9C54B864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65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CA5-0237-48F6-B4BD-0B51E27FB7DD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E171-59D4-4302-BF6D-F9C54B864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97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CA5-0237-48F6-B4BD-0B51E27FB7DD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E171-59D4-4302-BF6D-F9C54B864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54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CA5-0237-48F6-B4BD-0B51E27FB7DD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E171-59D4-4302-BF6D-F9C54B864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5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CA5-0237-48F6-B4BD-0B51E27FB7DD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E171-59D4-4302-BF6D-F9C54B864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83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CA5-0237-48F6-B4BD-0B51E27FB7DD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E171-59D4-4302-BF6D-F9C54B864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00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CA5-0237-48F6-B4BD-0B51E27FB7DD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E171-59D4-4302-BF6D-F9C54B864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99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CA5-0237-48F6-B4BD-0B51E27FB7DD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E171-59D4-4302-BF6D-F9C54B864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69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CA5-0237-48F6-B4BD-0B51E27FB7DD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E171-59D4-4302-BF6D-F9C54B864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34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CA5-0237-48F6-B4BD-0B51E27FB7DD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E171-59D4-4302-BF6D-F9C54B864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31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CA5-0237-48F6-B4BD-0B51E27FB7DD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E171-59D4-4302-BF6D-F9C54B864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33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A8CA5-0237-48F6-B4BD-0B51E27FB7DD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6E171-59D4-4302-BF6D-F9C54B864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75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mm.ch.cam.ac.uk/chemicaltagger" TargetMode="External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hyperlink" Target="http://upload.wikimedia.org/wikipedia/commons/3/34/LOD_Cloud_Diagram_as_of_September_2011.p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188640"/>
            <a:ext cx="8928992" cy="1470025"/>
          </a:xfrm>
        </p:spPr>
        <p:txBody>
          <a:bodyPr>
            <a:normAutofit/>
          </a:bodyPr>
          <a:lstStyle/>
          <a:p>
            <a:r>
              <a:rPr lang="en-GB" sz="4000" dirty="0" smtClean="0"/>
              <a:t>The </a:t>
            </a:r>
            <a:r>
              <a:rPr lang="en-GB" sz="4000" dirty="0"/>
              <a:t>C</a:t>
            </a:r>
            <a:r>
              <a:rPr lang="en-GB" sz="4000" dirty="0" smtClean="0"/>
              <a:t>ontent </a:t>
            </a:r>
            <a:r>
              <a:rPr lang="en-GB" sz="4000" dirty="0" smtClean="0"/>
              <a:t>Mine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556792"/>
            <a:ext cx="6794321" cy="4536504"/>
          </a:xfrm>
        </p:spPr>
        <p:txBody>
          <a:bodyPr>
            <a:normAutofit/>
          </a:bodyPr>
          <a:lstStyle/>
          <a:p>
            <a:r>
              <a:rPr lang="en-GB" sz="3600" b="1" dirty="0" smtClean="0"/>
              <a:t>Peter Murray-</a:t>
            </a:r>
            <a:r>
              <a:rPr lang="en-GB" sz="3600" b="1" dirty="0" smtClean="0"/>
              <a:t>Rust</a:t>
            </a:r>
            <a:r>
              <a:rPr lang="en-GB" sz="3600" dirty="0"/>
              <a:t>[*]</a:t>
            </a:r>
            <a:endParaRPr lang="en-GB" sz="3600" b="1" dirty="0" smtClean="0"/>
          </a:p>
          <a:p>
            <a:r>
              <a:rPr lang="en-GB" sz="2400" dirty="0" smtClean="0"/>
              <a:t>University of </a:t>
            </a:r>
            <a:r>
              <a:rPr lang="en-GB" sz="2400" dirty="0" smtClean="0"/>
              <a:t>Cambridge,</a:t>
            </a:r>
            <a:r>
              <a:rPr lang="en-GB" sz="2400" dirty="0"/>
              <a:t> </a:t>
            </a:r>
            <a:r>
              <a:rPr lang="en-GB" sz="2400" dirty="0" smtClean="0"/>
              <a:t>Open Knowledge,</a:t>
            </a:r>
            <a:endParaRPr lang="en-GB" sz="2400" dirty="0" smtClean="0"/>
          </a:p>
          <a:p>
            <a:r>
              <a:rPr lang="en-GB" sz="2400" dirty="0" smtClean="0"/>
              <a:t>&amp; </a:t>
            </a:r>
            <a:r>
              <a:rPr lang="en-GB" sz="2400" dirty="0" err="1" smtClean="0"/>
              <a:t>Shuttleworth</a:t>
            </a:r>
            <a:r>
              <a:rPr lang="en-GB" sz="2400" dirty="0" smtClean="0"/>
              <a:t> Fellow</a:t>
            </a:r>
            <a:endParaRPr lang="en-GB" sz="2400" dirty="0" smtClean="0"/>
          </a:p>
          <a:p>
            <a:r>
              <a:rPr lang="en-GB" sz="2400" dirty="0" smtClean="0"/>
              <a:t> </a:t>
            </a:r>
            <a:r>
              <a:rPr lang="en-GB" sz="2400" i="1" dirty="0" err="1" smtClean="0"/>
              <a:t>OKFest</a:t>
            </a:r>
            <a:r>
              <a:rPr lang="en-GB" sz="2400" i="1" dirty="0" smtClean="0"/>
              <a:t>, Berlin</a:t>
            </a:r>
            <a:r>
              <a:rPr lang="en-GB" sz="2400" i="1" dirty="0" smtClean="0"/>
              <a:t>,  </a:t>
            </a:r>
            <a:r>
              <a:rPr lang="en-GB" sz="2400" i="1" dirty="0" smtClean="0"/>
              <a:t>2014-</a:t>
            </a:r>
            <a:r>
              <a:rPr lang="en-GB" sz="2400" i="1" dirty="0" smtClean="0"/>
              <a:t>07-15, DE</a:t>
            </a:r>
          </a:p>
          <a:p>
            <a:endParaRPr lang="en-GB" sz="2400" dirty="0"/>
          </a:p>
          <a:p>
            <a:r>
              <a:rPr lang="en-GB" sz="2400" dirty="0" smtClean="0"/>
              <a:t>[*] and Michelle Brook, Jenny Molloy, Ross </a:t>
            </a:r>
            <a:r>
              <a:rPr lang="en-GB" sz="2400" dirty="0" err="1" smtClean="0"/>
              <a:t>Mounce</a:t>
            </a:r>
            <a:r>
              <a:rPr lang="en-GB" sz="2400" dirty="0" smtClean="0"/>
              <a:t>, Richard Smith-Unna, Mark </a:t>
            </a:r>
            <a:r>
              <a:rPr lang="en-GB" sz="2400" dirty="0" err="1" smtClean="0"/>
              <a:t>MacGillivray</a:t>
            </a:r>
            <a:r>
              <a:rPr lang="en-GB" sz="2400" dirty="0" smtClean="0"/>
              <a:t>, Emanuel </a:t>
            </a:r>
            <a:r>
              <a:rPr lang="en-GB" sz="2400" dirty="0" err="1" smtClean="0"/>
              <a:t>Toliv</a:t>
            </a:r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54970" y="107605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i="1" dirty="0" smtClean="0"/>
              <a:t/>
            </a:r>
            <a:br>
              <a:rPr lang="en-GB" sz="2800" i="1" dirty="0" smtClean="0"/>
            </a:br>
            <a:endParaRPr lang="en-GB" sz="2800" i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670" y="5661248"/>
            <a:ext cx="29337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 descr="https://encrypted-tbn2.gstatic.com/images?q=tbn:ANd9GcSjERj11W0n5vwhuBwy5yRTBQMnDK0Ym7Wfbwpvb4-00fymHd9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366" y="6438899"/>
            <a:ext cx="971550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41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4942"/>
          </a:xfrm>
        </p:spPr>
        <p:txBody>
          <a:bodyPr>
            <a:normAutofit/>
          </a:bodyPr>
          <a:lstStyle/>
          <a:p>
            <a:r>
              <a:rPr lang="en-GB" sz="2800" dirty="0" smtClean="0">
                <a:hlinkClick r:id="rId2"/>
              </a:rPr>
              <a:t>http://wwmm.ch.cam.ac.uk/chemicaltagger</a:t>
            </a:r>
            <a:r>
              <a:rPr lang="en-GB" sz="2800" dirty="0" smtClean="0"/>
              <a:t> 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Typical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238250"/>
            <a:ext cx="804862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5728" y="2782669"/>
            <a:ext cx="518058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Typical chemical synthesis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050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m286\Documents\papers\ofa\danie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3573016"/>
            <a:ext cx="9031287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pm286\Documents\papers\ofa\daniel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80" y="1353454"/>
            <a:ext cx="8688387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3568" y="404665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3587" y="260648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Open Content Mining of FACTs</a:t>
            </a:r>
            <a:endParaRPr lang="en-GB" dirty="0"/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848613" y="3322544"/>
            <a:ext cx="7203032" cy="756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  Machines can interpret chemical reactions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812360" y="3322544"/>
            <a:ext cx="0" cy="82653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4"/>
          <p:cNvSpPr txBox="1">
            <a:spLocks/>
          </p:cNvSpPr>
          <p:nvPr/>
        </p:nvSpPr>
        <p:spPr>
          <a:xfrm>
            <a:off x="822612" y="5655644"/>
            <a:ext cx="7203032" cy="756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  We have done 500,000 patents. There are &gt; 3,000,000 reactions/year. Added value &gt; 1B Eur.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25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7" y="116632"/>
            <a:ext cx="8782050" cy="2952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5536" y="4033003"/>
            <a:ext cx="4801464" cy="2554545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 smtClean="0"/>
              <a:t>Evolution of ultraviolet vision in the largest avian radiation - the passerines </a:t>
            </a:r>
          </a:p>
          <a:p>
            <a:r>
              <a:rPr lang="en-GB" sz="3200" dirty="0" smtClean="0"/>
              <a:t>Anders </a:t>
            </a:r>
            <a:r>
              <a:rPr lang="en-GB" sz="3200" dirty="0" err="1" smtClean="0"/>
              <a:t>Ödeen</a:t>
            </a:r>
            <a:r>
              <a:rPr lang="en-GB" sz="3200" dirty="0" smtClean="0"/>
              <a:t> </a:t>
            </a:r>
            <a:r>
              <a:rPr lang="en-GB" sz="3200" baseline="30000" dirty="0" smtClean="0"/>
              <a:t>1*</a:t>
            </a:r>
            <a:r>
              <a:rPr lang="en-GB" sz="3200" dirty="0" smtClean="0"/>
              <a:t> , </a:t>
            </a:r>
            <a:r>
              <a:rPr lang="en-GB" sz="3200" dirty="0" err="1" smtClean="0"/>
              <a:t>Olle</a:t>
            </a:r>
            <a:r>
              <a:rPr lang="en-GB" sz="3200" dirty="0" smtClean="0"/>
              <a:t> </a:t>
            </a:r>
            <a:r>
              <a:rPr lang="en-GB" sz="3200" dirty="0" err="1" smtClean="0"/>
              <a:t>Håstad</a:t>
            </a:r>
            <a:r>
              <a:rPr lang="en-GB" sz="3200" dirty="0" smtClean="0"/>
              <a:t> </a:t>
            </a:r>
            <a:r>
              <a:rPr lang="en-GB" sz="3200" baseline="30000" dirty="0" smtClean="0"/>
              <a:t>2,3 </a:t>
            </a:r>
            <a:r>
              <a:rPr lang="en-GB" sz="3200" dirty="0" smtClean="0"/>
              <a:t>and Per </a:t>
            </a:r>
            <a:r>
              <a:rPr lang="en-GB" sz="3200" dirty="0" err="1" smtClean="0"/>
              <a:t>Alström</a:t>
            </a:r>
            <a:r>
              <a:rPr lang="en-GB" sz="3200" dirty="0" smtClean="0"/>
              <a:t> </a:t>
            </a:r>
            <a:r>
              <a:rPr lang="en-GB" sz="3200" baseline="30000" dirty="0" smtClean="0"/>
              <a:t>4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2348880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2060"/>
                </a:solidFill>
              </a:rPr>
              <a:t>PDF </a:t>
            </a:r>
            <a:r>
              <a:rPr lang="en-GB" sz="32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 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3472232"/>
            <a:ext cx="1739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HTML </a:t>
            </a:r>
            <a:r>
              <a:rPr lang="en-GB" sz="3200" dirty="0" smtClean="0">
                <a:sym typeface="Wingdings" panose="05000000000000000000" pitchFamily="2" charset="2"/>
              </a:rPr>
              <a:t></a:t>
            </a:r>
            <a:endParaRPr lang="en-GB" sz="3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80037" y="2477967"/>
            <a:ext cx="0" cy="155503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19922" y="4842924"/>
            <a:ext cx="2825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Styles , </a:t>
            </a:r>
            <a:r>
              <a:rPr lang="en-GB" sz="3200" baseline="30000" dirty="0" smtClean="0"/>
              <a:t>superscripts</a:t>
            </a:r>
          </a:p>
          <a:p>
            <a:r>
              <a:rPr lang="en-GB" sz="3200" i="1" dirty="0" smtClean="0"/>
              <a:t>And</a:t>
            </a:r>
            <a:r>
              <a:rPr lang="en-GB" sz="3200" dirty="0" smtClean="0"/>
              <a:t> </a:t>
            </a:r>
            <a:r>
              <a:rPr lang="en-GB" sz="3200" dirty="0" err="1" smtClean="0"/>
              <a:t>diåcritics</a:t>
            </a:r>
            <a:r>
              <a:rPr lang="en-GB" sz="3200" dirty="0" smtClean="0"/>
              <a:t> </a:t>
            </a:r>
          </a:p>
          <a:p>
            <a:r>
              <a:rPr lang="en-GB" sz="3200" i="1" dirty="0" smtClean="0"/>
              <a:t>preserved</a:t>
            </a:r>
            <a:r>
              <a:rPr lang="en-GB" sz="3200" dirty="0" smtClean="0"/>
              <a:t>!</a:t>
            </a:r>
            <a:endParaRPr lang="en-GB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3059832" y="3255485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AMI</a:t>
            </a: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22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739"/>
            <a:ext cx="8453113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43800" y="165954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2060"/>
                </a:solidFill>
              </a:rPr>
              <a:t>PDF </a:t>
            </a:r>
            <a:r>
              <a:rPr lang="en-GB" sz="32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 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345" y="2348880"/>
            <a:ext cx="41044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Turdus</a:t>
            </a:r>
            <a:r>
              <a:rPr lang="en-GB" sz="2400" dirty="0"/>
              <a:t> </a:t>
            </a:r>
            <a:r>
              <a:rPr lang="en-GB" sz="2400" dirty="0" err="1"/>
              <a:t>iliacus</a:t>
            </a:r>
            <a:endParaRPr lang="en-GB" sz="2400" dirty="0"/>
          </a:p>
          <a:p>
            <a:r>
              <a:rPr lang="en-GB" sz="2400" dirty="0" err="1"/>
              <a:t>Taeniopygia</a:t>
            </a:r>
            <a:r>
              <a:rPr lang="en-GB" sz="2400" dirty="0"/>
              <a:t> </a:t>
            </a:r>
            <a:r>
              <a:rPr lang="en-GB" sz="2400" dirty="0" err="1"/>
              <a:t>guttata</a:t>
            </a:r>
            <a:endParaRPr lang="en-GB" sz="2400" dirty="0"/>
          </a:p>
          <a:p>
            <a:r>
              <a:rPr lang="en-GB" sz="2400" dirty="0" err="1"/>
              <a:t>Serinus</a:t>
            </a:r>
            <a:r>
              <a:rPr lang="en-GB" sz="2400" dirty="0"/>
              <a:t> </a:t>
            </a:r>
            <a:r>
              <a:rPr lang="en-GB" sz="2400" dirty="0" err="1"/>
              <a:t>canaria</a:t>
            </a:r>
            <a:endParaRPr lang="en-GB" sz="2400" dirty="0"/>
          </a:p>
          <a:p>
            <a:r>
              <a:rPr lang="en-GB" sz="2400" dirty="0" err="1"/>
              <a:t>Lanius</a:t>
            </a:r>
            <a:r>
              <a:rPr lang="en-GB" sz="2400" dirty="0"/>
              <a:t> </a:t>
            </a:r>
            <a:r>
              <a:rPr lang="en-GB" sz="2400" dirty="0" err="1"/>
              <a:t>excubitor</a:t>
            </a:r>
            <a:endParaRPr lang="en-GB" sz="2400" dirty="0"/>
          </a:p>
          <a:p>
            <a:r>
              <a:rPr lang="en-GB" sz="2400" dirty="0" err="1"/>
              <a:t>Melopsittacus</a:t>
            </a:r>
            <a:r>
              <a:rPr lang="en-GB" sz="2400" dirty="0"/>
              <a:t> </a:t>
            </a:r>
            <a:r>
              <a:rPr lang="en-GB" sz="2400" dirty="0" err="1"/>
              <a:t>undulatus</a:t>
            </a:r>
            <a:endParaRPr lang="en-GB" sz="2400" dirty="0"/>
          </a:p>
          <a:p>
            <a:r>
              <a:rPr lang="en-GB" sz="2400" dirty="0" err="1"/>
              <a:t>Pavo</a:t>
            </a:r>
            <a:r>
              <a:rPr lang="en-GB" sz="2400" dirty="0"/>
              <a:t> </a:t>
            </a:r>
            <a:r>
              <a:rPr lang="en-GB" sz="2400" dirty="0" err="1"/>
              <a:t>cristatus</a:t>
            </a:r>
            <a:endParaRPr lang="en-GB" sz="2400" dirty="0"/>
          </a:p>
          <a:p>
            <a:r>
              <a:rPr lang="en-GB" sz="2400" dirty="0" err="1"/>
              <a:t>Sturnus</a:t>
            </a:r>
            <a:r>
              <a:rPr lang="en-GB" sz="2400" dirty="0"/>
              <a:t> vulgaris</a:t>
            </a:r>
          </a:p>
          <a:p>
            <a:r>
              <a:rPr lang="en-GB" sz="2400" dirty="0" err="1"/>
              <a:t>Dolichonyx</a:t>
            </a:r>
            <a:r>
              <a:rPr lang="en-GB" sz="2400" dirty="0"/>
              <a:t> </a:t>
            </a:r>
            <a:r>
              <a:rPr lang="en-GB" sz="2400" dirty="0" err="1"/>
              <a:t>oryzivorus</a:t>
            </a:r>
            <a:endParaRPr lang="en-GB" sz="2400" dirty="0"/>
          </a:p>
          <a:p>
            <a:r>
              <a:rPr lang="en-GB" sz="2400" dirty="0" err="1"/>
              <a:t>Ficedula</a:t>
            </a:r>
            <a:r>
              <a:rPr lang="en-GB" sz="2400" dirty="0"/>
              <a:t> </a:t>
            </a:r>
            <a:r>
              <a:rPr lang="en-GB" sz="2400" dirty="0" err="1"/>
              <a:t>hypoleuca</a:t>
            </a:r>
            <a:endParaRPr lang="en-GB" sz="2400" dirty="0"/>
          </a:p>
          <a:p>
            <a:r>
              <a:rPr lang="en-GB" sz="2400" dirty="0" err="1"/>
              <a:t>Vaccinium</a:t>
            </a:r>
            <a:r>
              <a:rPr lang="en-GB" sz="2400" dirty="0"/>
              <a:t> </a:t>
            </a:r>
            <a:r>
              <a:rPr lang="en-GB" sz="2400" dirty="0" err="1"/>
              <a:t>myrtillus</a:t>
            </a:r>
            <a:endParaRPr lang="en-GB" sz="2400" dirty="0"/>
          </a:p>
          <a:p>
            <a:r>
              <a:rPr lang="en-GB" sz="2400" dirty="0"/>
              <a:t>Falco </a:t>
            </a:r>
            <a:r>
              <a:rPr lang="en-GB" sz="2400" dirty="0" err="1"/>
              <a:t>tinnunculus</a:t>
            </a:r>
            <a:endParaRPr lang="en-GB" sz="2400" dirty="0"/>
          </a:p>
        </p:txBody>
      </p:sp>
      <p:sp>
        <p:nvSpPr>
          <p:cNvPr id="2" name="Rectangle 1"/>
          <p:cNvSpPr/>
          <p:nvPr/>
        </p:nvSpPr>
        <p:spPr>
          <a:xfrm>
            <a:off x="5436096" y="2348880"/>
            <a:ext cx="28078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/>
              <a:t>Turdus</a:t>
            </a:r>
            <a:endParaRPr lang="en-GB" sz="2400" dirty="0"/>
          </a:p>
          <a:p>
            <a:r>
              <a:rPr lang="en-GB" sz="2400" dirty="0" err="1"/>
              <a:t>Pomatostomus</a:t>
            </a:r>
            <a:r>
              <a:rPr lang="en-GB" sz="2400" dirty="0"/>
              <a:t> </a:t>
            </a:r>
          </a:p>
          <a:p>
            <a:r>
              <a:rPr lang="en-GB" sz="2400" dirty="0" err="1"/>
              <a:t>Leothrix</a:t>
            </a:r>
            <a:endParaRPr lang="en-GB" sz="2400" dirty="0"/>
          </a:p>
          <a:p>
            <a:r>
              <a:rPr lang="en-GB" sz="2400" dirty="0" err="1"/>
              <a:t>Amytornis</a:t>
            </a:r>
            <a:r>
              <a:rPr lang="en-GB" sz="2400" dirty="0"/>
              <a:t> </a:t>
            </a:r>
          </a:p>
          <a:p>
            <a:r>
              <a:rPr lang="en-GB" sz="2400" dirty="0" err="1"/>
              <a:t>Acanthisitta</a:t>
            </a:r>
            <a:endParaRPr lang="en-GB" sz="2400" dirty="0"/>
          </a:p>
          <a:p>
            <a:r>
              <a:rPr lang="en-GB" sz="2400" dirty="0" err="1"/>
              <a:t>Orthonyx</a:t>
            </a:r>
            <a:r>
              <a:rPr lang="en-GB" sz="2400" dirty="0"/>
              <a:t> x 2</a:t>
            </a:r>
          </a:p>
          <a:p>
            <a:r>
              <a:rPr lang="en-GB" sz="2400" dirty="0" err="1"/>
              <a:t>Malurus</a:t>
            </a:r>
            <a:endParaRPr lang="en-GB" sz="2400" dirty="0"/>
          </a:p>
          <a:p>
            <a:r>
              <a:rPr lang="en-GB" sz="2400" dirty="0" err="1"/>
              <a:t>Cnemophilus</a:t>
            </a:r>
            <a:r>
              <a:rPr lang="en-GB" sz="2400" dirty="0"/>
              <a:t>  x 4</a:t>
            </a:r>
          </a:p>
          <a:p>
            <a:r>
              <a:rPr lang="en-GB" sz="2400" dirty="0" err="1"/>
              <a:t>Philesturnus</a:t>
            </a:r>
            <a:r>
              <a:rPr lang="en-GB" sz="2400" dirty="0"/>
              <a:t> x 2</a:t>
            </a:r>
          </a:p>
          <a:p>
            <a:r>
              <a:rPr lang="en-GB" sz="2400" dirty="0" err="1"/>
              <a:t>Motacilla</a:t>
            </a:r>
            <a:r>
              <a:rPr lang="en-GB" sz="2400" dirty="0"/>
              <a:t>  x 2</a:t>
            </a:r>
          </a:p>
          <a:p>
            <a:r>
              <a:rPr lang="en-GB" sz="2400" dirty="0" err="1"/>
              <a:t>Toxorhampus</a:t>
            </a:r>
            <a:r>
              <a:rPr lang="en-GB" sz="2400" dirty="0"/>
              <a:t> x 2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83768" y="1469722"/>
            <a:ext cx="0" cy="155503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020272" y="1340768"/>
            <a:ext cx="0" cy="155503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769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sz="3600" dirty="0" smtClean="0"/>
              <a:t>Linked </a:t>
            </a:r>
            <a:r>
              <a:rPr lang="en-GB" sz="3600" b="1" dirty="0" smtClean="0"/>
              <a:t>Open</a:t>
            </a:r>
            <a:r>
              <a:rPr lang="en-GB" sz="3600" dirty="0" smtClean="0"/>
              <a:t> Data – the world’s knowledge</a:t>
            </a:r>
            <a:endParaRPr lang="en-GB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77" y="959727"/>
            <a:ext cx="8391697" cy="5533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0992" y="6093200"/>
            <a:ext cx="315214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dirty="0" smtClean="0"/>
              <a:t>very little physical science </a:t>
            </a:r>
            <a:r>
              <a:rPr lang="en-GB" sz="2000" dirty="0" smtClean="0">
                <a:sym typeface="Wingdings" pitchFamily="2" charset="2"/>
              </a:rPr>
              <a:t></a:t>
            </a:r>
            <a:endParaRPr lang="en-GB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6514311"/>
            <a:ext cx="846043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hlinkClick r:id="rId3"/>
              </a:rPr>
              <a:t>http://upload.wikimedia.org/wikipedia/commons/3/34/LOD_Cloud_Diagram_as_of_September_2011.png</a:t>
            </a:r>
            <a:r>
              <a:rPr lang="en-GB" sz="1200" dirty="0"/>
              <a:t> 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680305" y="2348880"/>
            <a:ext cx="1339967" cy="504056"/>
          </a:xfrm>
          <a:prstGeom prst="wedgeRectCallout">
            <a:avLst>
              <a:gd name="adj1" fmla="val -114134"/>
              <a:gd name="adj2" fmla="val 193982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DBPedia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0458" y="5151091"/>
            <a:ext cx="5196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BIO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164288" y="3562853"/>
            <a:ext cx="7360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Comp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521629" y="2668270"/>
            <a:ext cx="4571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Lib</a:t>
            </a:r>
            <a:endParaRPr lang="en-GB" dirty="0"/>
          </a:p>
        </p:txBody>
      </p:sp>
      <p:sp>
        <p:nvSpPr>
          <p:cNvPr id="14" name="Rectangular Callout 13"/>
          <p:cNvSpPr/>
          <p:nvPr/>
        </p:nvSpPr>
        <p:spPr>
          <a:xfrm>
            <a:off x="7438745" y="4647035"/>
            <a:ext cx="1080120" cy="504056"/>
          </a:xfrm>
          <a:prstGeom prst="wedgeRectCallout">
            <a:avLst>
              <a:gd name="adj1" fmla="val -193369"/>
              <a:gd name="adj2" fmla="val -65571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PDB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14107" y="5335757"/>
            <a:ext cx="11950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Ontologies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555776" y="4899034"/>
            <a:ext cx="6114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GOV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944327" y="3193521"/>
            <a:ext cx="8720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GOV.uk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3408382" y="1412776"/>
            <a:ext cx="1100429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Music,</a:t>
            </a:r>
          </a:p>
          <a:p>
            <a:r>
              <a:rPr lang="en-GB" dirty="0" smtClean="0"/>
              <a:t>Art</a:t>
            </a:r>
          </a:p>
          <a:p>
            <a:r>
              <a:rPr lang="en-GB" dirty="0" smtClean="0"/>
              <a:t>Literature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4925176" y="1562512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Social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3897906" y="2600908"/>
            <a:ext cx="122180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Knowledge</a:t>
            </a:r>
          </a:p>
          <a:p>
            <a:r>
              <a:rPr lang="en-GB" dirty="0" smtClean="0"/>
              <a:t>bases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311292" y="751056"/>
            <a:ext cx="1234633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3200" dirty="0" smtClean="0"/>
              <a:t>RDF </a:t>
            </a:r>
          </a:p>
          <a:p>
            <a:r>
              <a:rPr lang="en-GB" sz="3200" dirty="0" smtClean="0"/>
              <a:t>triples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8485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29" y="16982"/>
            <a:ext cx="7704856" cy="360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948293" y="3876231"/>
            <a:ext cx="2051720" cy="2246769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 smtClean="0"/>
              <a:t> </a:t>
            </a:r>
            <a:r>
              <a:rPr lang="en-GB" sz="2000" dirty="0" err="1" smtClean="0"/>
              <a:t>Acanthisittidae</a:t>
            </a:r>
            <a:endParaRPr lang="en-GB" sz="2000" dirty="0" smtClean="0"/>
          </a:p>
          <a:p>
            <a:r>
              <a:rPr lang="en-GB" sz="2000" dirty="0" smtClean="0"/>
              <a:t> </a:t>
            </a:r>
            <a:r>
              <a:rPr lang="en-GB" sz="2000" dirty="0" err="1" smtClean="0"/>
              <a:t>Acanthizidae</a:t>
            </a:r>
            <a:endParaRPr lang="en-GB" sz="2000" dirty="0" smtClean="0"/>
          </a:p>
          <a:p>
            <a:r>
              <a:rPr lang="en-GB" sz="2000" dirty="0" smtClean="0"/>
              <a:t> </a:t>
            </a:r>
            <a:r>
              <a:rPr lang="en-GB" sz="2000" dirty="0" err="1" smtClean="0"/>
              <a:t>Acrocephalidae</a:t>
            </a:r>
            <a:endParaRPr lang="en-GB" sz="2000" dirty="0" smtClean="0"/>
          </a:p>
          <a:p>
            <a:r>
              <a:rPr lang="en-GB" sz="2000" dirty="0" smtClean="0"/>
              <a:t> </a:t>
            </a:r>
            <a:r>
              <a:rPr lang="en-GB" sz="2000" dirty="0" err="1" smtClean="0"/>
              <a:t>Callaeidae</a:t>
            </a:r>
            <a:endParaRPr lang="en-GB" sz="2000" dirty="0" smtClean="0"/>
          </a:p>
          <a:p>
            <a:r>
              <a:rPr lang="en-GB" sz="2000" dirty="0" smtClean="0"/>
              <a:t> </a:t>
            </a:r>
            <a:r>
              <a:rPr lang="en-GB" sz="2000" dirty="0" err="1" smtClean="0"/>
              <a:t>Campephagidae</a:t>
            </a:r>
            <a:endParaRPr lang="en-GB" sz="2000" dirty="0" smtClean="0"/>
          </a:p>
          <a:p>
            <a:r>
              <a:rPr lang="en-GB" sz="2000" dirty="0" smtClean="0"/>
              <a:t> </a:t>
            </a:r>
            <a:r>
              <a:rPr lang="en-GB" sz="2000" dirty="0" err="1" smtClean="0"/>
              <a:t>Cnemophilidae</a:t>
            </a:r>
            <a:endParaRPr lang="en-GB" sz="2000" dirty="0" smtClean="0"/>
          </a:p>
          <a:p>
            <a:r>
              <a:rPr lang="en-GB" sz="2000" dirty="0" smtClean="0"/>
              <a:t> </a:t>
            </a:r>
            <a:r>
              <a:rPr lang="en-GB" sz="2000" dirty="0" err="1" smtClean="0"/>
              <a:t>Corvidae</a:t>
            </a:r>
            <a:endParaRPr lang="en-GB" sz="20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431540" y="4437112"/>
            <a:ext cx="792088" cy="156966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400" dirty="0" smtClean="0"/>
              <a:t>0.84</a:t>
            </a:r>
          </a:p>
          <a:p>
            <a:r>
              <a:rPr lang="en-GB" sz="2400" dirty="0" smtClean="0"/>
              <a:t> 0.91</a:t>
            </a:r>
          </a:p>
          <a:p>
            <a:r>
              <a:rPr lang="en-GB" sz="2400" dirty="0" smtClean="0"/>
              <a:t> 0.93</a:t>
            </a:r>
          </a:p>
          <a:p>
            <a:r>
              <a:rPr lang="en-GB" sz="2400" dirty="0" smtClean="0"/>
              <a:t> 0.95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76056" y="4153230"/>
            <a:ext cx="1691491" cy="2246769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 err="1" smtClean="0"/>
              <a:t>Acanthisitta</a:t>
            </a:r>
            <a:endParaRPr lang="en-GB" sz="2000" dirty="0" smtClean="0"/>
          </a:p>
          <a:p>
            <a:r>
              <a:rPr lang="en-GB" sz="2000" dirty="0" smtClean="0"/>
              <a:t> </a:t>
            </a:r>
            <a:r>
              <a:rPr lang="en-GB" sz="2000" dirty="0" err="1" smtClean="0"/>
              <a:t>Acrocephalus</a:t>
            </a:r>
            <a:endParaRPr lang="en-GB" sz="2000" dirty="0" smtClean="0"/>
          </a:p>
          <a:p>
            <a:r>
              <a:rPr lang="en-GB" sz="2000" dirty="0" smtClean="0"/>
              <a:t> </a:t>
            </a:r>
            <a:r>
              <a:rPr lang="en-GB" sz="2000" dirty="0" err="1" smtClean="0"/>
              <a:t>Ailuroedus</a:t>
            </a:r>
            <a:endParaRPr lang="en-GB" sz="2000" dirty="0" smtClean="0"/>
          </a:p>
          <a:p>
            <a:r>
              <a:rPr lang="en-GB" sz="2000" dirty="0" smtClean="0"/>
              <a:t> </a:t>
            </a:r>
            <a:r>
              <a:rPr lang="en-GB" sz="2000" dirty="0" err="1" smtClean="0"/>
              <a:t>Ailuroedus</a:t>
            </a:r>
            <a:endParaRPr lang="en-GB" sz="2000" dirty="0" smtClean="0"/>
          </a:p>
          <a:p>
            <a:r>
              <a:rPr lang="en-GB" sz="2000" dirty="0" smtClean="0"/>
              <a:t> </a:t>
            </a:r>
            <a:r>
              <a:rPr lang="en-GB" sz="2000" dirty="0" err="1" smtClean="0"/>
              <a:t>Amytornis</a:t>
            </a:r>
            <a:r>
              <a:rPr lang="en-GB" sz="2000" dirty="0" smtClean="0"/>
              <a:t> </a:t>
            </a:r>
          </a:p>
          <a:p>
            <a:r>
              <a:rPr lang="en-GB" sz="2000" dirty="0" err="1" smtClean="0"/>
              <a:t>Camptostoma</a:t>
            </a:r>
            <a:endParaRPr lang="en-GB" sz="2000" dirty="0" smtClean="0"/>
          </a:p>
          <a:p>
            <a:r>
              <a:rPr lang="en-GB" sz="2000" dirty="0" smtClean="0"/>
              <a:t> </a:t>
            </a:r>
            <a:endParaRPr lang="en-GB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75770" y="2085220"/>
            <a:ext cx="0" cy="2345009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18353" y="3622342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AMI</a:t>
            </a:r>
            <a:endParaRPr lang="en-GB" sz="3600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19672" y="4430229"/>
            <a:ext cx="1114944" cy="156966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400" dirty="0" smtClean="0"/>
              <a:t>23.12</a:t>
            </a:r>
          </a:p>
          <a:p>
            <a:r>
              <a:rPr lang="en-GB" sz="2400" dirty="0" smtClean="0"/>
              <a:t>34.54</a:t>
            </a:r>
          </a:p>
          <a:p>
            <a:r>
              <a:rPr lang="en-GB" sz="2400" dirty="0" smtClean="0"/>
              <a:t>37.21</a:t>
            </a:r>
          </a:p>
          <a:p>
            <a:r>
              <a:rPr lang="en-GB" sz="2400" dirty="0" smtClean="0"/>
              <a:t>38.55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71600" y="3356992"/>
            <a:ext cx="115125" cy="108012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5458" y="6218652"/>
            <a:ext cx="1251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Posterior</a:t>
            </a:r>
          </a:p>
          <a:p>
            <a:r>
              <a:rPr lang="en-GB" dirty="0" smtClean="0"/>
              <a:t> probability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1925798" y="6220305"/>
            <a:ext cx="1937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AMI can MEASURE</a:t>
            </a:r>
          </a:p>
          <a:p>
            <a:r>
              <a:rPr lang="en-GB" dirty="0" smtClean="0"/>
              <a:t>Branch lengths!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741567" y="2085220"/>
            <a:ext cx="620305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93729" y="2852936"/>
            <a:ext cx="723482" cy="5040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013415" y="3223321"/>
            <a:ext cx="438905" cy="83016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5816" y="4446080"/>
            <a:ext cx="2016224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4800" dirty="0" err="1" smtClean="0">
                <a:solidFill>
                  <a:srgbClr val="FF0000"/>
                </a:solidFill>
              </a:rPr>
              <a:t>NexML</a:t>
            </a:r>
            <a:endParaRPr lang="en-GB" sz="48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36096" y="639021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Genus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07521" y="6390944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Family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606333" y="3328390"/>
            <a:ext cx="0" cy="83016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15816" y="5304415"/>
            <a:ext cx="2016224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FF0000"/>
                </a:solidFill>
              </a:rPr>
              <a:t>HTML</a:t>
            </a:r>
            <a:endParaRPr lang="en-GB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69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do any data…</a:t>
            </a:r>
            <a:endParaRPr lang="en-US" dirty="0"/>
          </a:p>
        </p:txBody>
      </p:sp>
      <p:pic>
        <p:nvPicPr>
          <p:cNvPr id="4" name="Content Placeholder 3" descr="BP2012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5" b="79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89099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22114"/>
          </a:xfrm>
        </p:spPr>
        <p:txBody>
          <a:bodyPr/>
          <a:lstStyle/>
          <a:p>
            <a:r>
              <a:rPr lang="en-US" dirty="0" smtClean="0"/>
              <a:t>… pixel analysis …</a:t>
            </a:r>
            <a:endParaRPr lang="en-US" dirty="0"/>
          </a:p>
        </p:txBody>
      </p:sp>
      <p:pic>
        <p:nvPicPr>
          <p:cNvPr id="4" name="Content Placeholder 3" descr="BP2012.thin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7" b="9387"/>
          <a:stretch>
            <a:fillRect/>
          </a:stretch>
        </p:blipFill>
        <p:spPr>
          <a:xfrm>
            <a:off x="457200" y="1628800"/>
            <a:ext cx="8229600" cy="4497363"/>
          </a:xfrm>
        </p:spPr>
      </p:pic>
    </p:spTree>
    <p:extLst>
      <p:ext uri="{BB962C8B-B14F-4D97-AF65-F5344CB8AC3E}">
        <p14:creationId xmlns:p14="http://schemas.microsoft.com/office/powerpoint/2010/main" val="51743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Liberating facts for humanity*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Public science 500,000,000,000 USD per year</a:t>
            </a:r>
          </a:p>
          <a:p>
            <a:r>
              <a:rPr lang="en-US" dirty="0" smtClean="0"/>
              <a:t>85% of medical research is wasted (bad design, lost data, non-communication)</a:t>
            </a:r>
          </a:p>
          <a:p>
            <a:r>
              <a:rPr lang="en-US" dirty="0" err="1" smtClean="0"/>
              <a:t>ContentMine</a:t>
            </a:r>
            <a:r>
              <a:rPr lang="en-US" dirty="0" smtClean="0"/>
              <a:t> will liberate 100,000,000 facts per year from scientific literature</a:t>
            </a:r>
          </a:p>
          <a:p>
            <a:r>
              <a:rPr lang="en-US" dirty="0" smtClean="0"/>
              <a:t>Crawl, Scrape, Extract, Republish</a:t>
            </a:r>
          </a:p>
          <a:p>
            <a:r>
              <a:rPr lang="en-US" dirty="0"/>
              <a:t>Open </a:t>
            </a:r>
            <a:r>
              <a:rPr lang="en-US" dirty="0" smtClean="0"/>
              <a:t>Data </a:t>
            </a:r>
            <a:r>
              <a:rPr lang="en-US" dirty="0"/>
              <a:t>CC 0</a:t>
            </a:r>
            <a:r>
              <a:rPr lang="en-US" dirty="0" smtClean="0"/>
              <a:t>, Open Standards, </a:t>
            </a:r>
            <a:r>
              <a:rPr lang="en-US" dirty="0"/>
              <a:t>Open </a:t>
            </a:r>
            <a:r>
              <a:rPr lang="en-US" dirty="0" smtClean="0"/>
              <a:t>Source</a:t>
            </a:r>
          </a:p>
          <a:p>
            <a:r>
              <a:rPr lang="en-US" dirty="0" smtClean="0"/>
              <a:t>COLLABORATIVE, any data-rich discipline</a:t>
            </a:r>
          </a:p>
          <a:p>
            <a:endParaRPr lang="en-US" dirty="0" smtClean="0"/>
          </a:p>
          <a:p>
            <a:r>
              <a:rPr lang="en-US" dirty="0" smtClean="0"/>
              <a:t>[*]</a:t>
            </a:r>
            <a:r>
              <a:rPr lang="en-US" dirty="0"/>
              <a:t> </a:t>
            </a:r>
            <a:r>
              <a:rPr lang="en-US" i="1" dirty="0"/>
              <a:t>Closed data means people die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2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3934" y="2887997"/>
            <a:ext cx="3143556" cy="3466335"/>
          </a:xfrm>
        </p:spPr>
        <p:txBody>
          <a:bodyPr>
            <a:normAutofit/>
          </a:bodyPr>
          <a:lstStyle/>
          <a:p>
            <a:r>
              <a:rPr lang="en-GB" sz="2800" dirty="0" smtClean="0"/>
              <a:t>But we can now turn PDFs into Science</a:t>
            </a:r>
            <a:endParaRPr lang="en-GB" sz="2800" dirty="0"/>
          </a:p>
        </p:txBody>
      </p:sp>
      <p:pic>
        <p:nvPicPr>
          <p:cNvPr id="14338" name="Picture 2" descr="http://upload.wikimedia.org/wikipedia/commons/thumb/2/2c/McD-Big-Mac.jpg/220px-McD-Big-M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20955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File:Cow female black whit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292163"/>
            <a:ext cx="3072623" cy="20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7504" y="28952"/>
            <a:ext cx="878889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We can’t turn a hamburger into a cow</a:t>
            </a:r>
            <a:endParaRPr lang="en-GB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22" y="4077072"/>
            <a:ext cx="2781192" cy="2546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732240" y="4073281"/>
            <a:ext cx="1562100" cy="2634208"/>
            <a:chOff x="3754985" y="3068960"/>
            <a:chExt cx="1562100" cy="2634208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4985" y="4941168"/>
              <a:ext cx="15621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235" y="3068960"/>
              <a:ext cx="1466850" cy="155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Right Arrow 3"/>
          <p:cNvSpPr/>
          <p:nvPr/>
        </p:nvSpPr>
        <p:spPr>
          <a:xfrm>
            <a:off x="3779912" y="5625856"/>
            <a:ext cx="2448272" cy="31963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030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8647"/>
            <a:ext cx="7776864" cy="64807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91680" y="5877272"/>
            <a:ext cx="6840760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35896" y="6297319"/>
            <a:ext cx="2376264" cy="43204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056033" y="6309320"/>
            <a:ext cx="460183" cy="43204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24102" y="1772816"/>
            <a:ext cx="463522" cy="295232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187624" y="248646"/>
            <a:ext cx="504056" cy="44764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675696" y="5669948"/>
            <a:ext cx="6840760" cy="216024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11817" y="4725144"/>
            <a:ext cx="1098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solidFill>
                  <a:srgbClr val="00B050"/>
                </a:solidFill>
              </a:rPr>
              <a:t>UNITS</a:t>
            </a:r>
            <a:endParaRPr lang="en-GB" sz="2800" b="1" i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420" y="5354052"/>
            <a:ext cx="1013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solidFill>
                  <a:srgbClr val="FF00FF"/>
                </a:solidFill>
              </a:rPr>
              <a:t>TICKS</a:t>
            </a:r>
            <a:endParaRPr lang="en-GB" sz="2800" b="1" i="1" dirty="0">
              <a:solidFill>
                <a:srgbClr val="FF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0105" y="6251733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solidFill>
                  <a:srgbClr val="0070C0"/>
                </a:solidFill>
              </a:rPr>
              <a:t>QUANTITY</a:t>
            </a:r>
            <a:endParaRPr lang="en-GB" sz="2800" b="1" i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0457" y="5831686"/>
            <a:ext cx="1090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solidFill>
                  <a:srgbClr val="FF0000"/>
                </a:solidFill>
              </a:rPr>
              <a:t>SCALE</a:t>
            </a:r>
            <a:endParaRPr lang="en-GB" sz="2800" b="1" i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88296" y="692696"/>
            <a:ext cx="4456112" cy="86409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6559093" y="1556792"/>
            <a:ext cx="1130118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solidFill>
                  <a:srgbClr val="FFC000"/>
                </a:solidFill>
              </a:rPr>
              <a:t>TITLES</a:t>
            </a:r>
            <a:endParaRPr lang="en-GB" sz="2800" b="1" i="1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93869" y="3140968"/>
            <a:ext cx="2084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rgbClr val="00B0F0"/>
                </a:solidFill>
              </a:rPr>
              <a:t>DATA!!</a:t>
            </a:r>
            <a:endParaRPr lang="en-GB" sz="5400" dirty="0">
              <a:solidFill>
                <a:srgbClr val="00B0F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923928" y="2564904"/>
            <a:ext cx="0" cy="684076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32412" y="3933056"/>
            <a:ext cx="0" cy="792088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68656" y="3933056"/>
            <a:ext cx="2084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2000+ points</a:t>
            </a:r>
            <a:endParaRPr lang="en-GB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36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365844" y="218728"/>
            <a:ext cx="1562100" cy="2634208"/>
            <a:chOff x="3754985" y="3068960"/>
            <a:chExt cx="1562100" cy="2634208"/>
          </a:xfrm>
        </p:grpSpPr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4985" y="4941168"/>
              <a:ext cx="15621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235" y="3068960"/>
              <a:ext cx="1466850" cy="155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879201" y="60335"/>
            <a:ext cx="2394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Dumb PDF</a:t>
            </a:r>
            <a:endParaRPr lang="en-GB" sz="4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17873" y="1120784"/>
            <a:ext cx="2351881" cy="0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45380" y="1836477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CSV</a:t>
            </a:r>
            <a:endParaRPr lang="en-GB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3122" y="2979032"/>
            <a:ext cx="157977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Semantic</a:t>
            </a:r>
          </a:p>
          <a:p>
            <a:r>
              <a:rPr lang="en-GB" sz="2800" dirty="0" smtClean="0"/>
              <a:t>Spectrum</a:t>
            </a:r>
            <a:endParaRPr lang="en-GB" sz="2800" dirty="0"/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68" y="5387078"/>
            <a:ext cx="5560654" cy="1263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48" y="3041806"/>
            <a:ext cx="5730481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573564" y="5140999"/>
            <a:ext cx="219818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2</a:t>
            </a:r>
            <a:r>
              <a:rPr lang="en-GB" sz="2800" baseline="30000" dirty="0" smtClean="0"/>
              <a:t>nd</a:t>
            </a:r>
            <a:r>
              <a:rPr lang="en-GB" sz="2800" dirty="0" smtClean="0"/>
              <a:t> Derivative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05518" y="3038229"/>
            <a:ext cx="23914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Smoothing Gaussian Filter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283968" y="2736311"/>
            <a:ext cx="2060638" cy="1988833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084168" y="2852936"/>
            <a:ext cx="577461" cy="2803456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21018" y="414278"/>
            <a:ext cx="2351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Automatic</a:t>
            </a:r>
          </a:p>
          <a:p>
            <a:r>
              <a:rPr lang="en-GB" sz="4000" dirty="0" smtClean="0"/>
              <a:t>extraction</a:t>
            </a:r>
            <a:endParaRPr lang="en-GB" sz="4000" dirty="0"/>
          </a:p>
        </p:txBody>
      </p:sp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20" y="689133"/>
            <a:ext cx="2571744" cy="219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48" y="6340881"/>
            <a:ext cx="58007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5314287" y="6340881"/>
            <a:ext cx="625865" cy="184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627219" y="6433112"/>
            <a:ext cx="312933" cy="92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627219" y="6525344"/>
            <a:ext cx="31293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959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dirty="0" smtClean="0"/>
              <a:t>Chemical Computer Vision</a:t>
            </a:r>
            <a:endParaRPr lang="en-GB" dirty="0"/>
          </a:p>
        </p:txBody>
      </p:sp>
      <p:pic>
        <p:nvPicPr>
          <p:cNvPr id="10242" name="Picture 2" descr="C:\Users\pm286\workspace\imageanalysis\src\test\resources\org\xmlcml\image\processing\IMG_20131119_1801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1052736"/>
            <a:ext cx="5431631" cy="405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3960" y="53732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i="1" dirty="0" smtClean="0"/>
              <a:t>1 sec to </a:t>
            </a:r>
            <a:r>
              <a:rPr lang="en-GB" sz="3600" i="1" dirty="0" smtClean="0"/>
              <a:t>turn this into semantic science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2014141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7402" y="620688"/>
            <a:ext cx="6748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PROPERTIES (Name-Value-Units-Error)</a:t>
            </a:r>
            <a:endParaRPr lang="en-GB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77072"/>
            <a:ext cx="8045475" cy="53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217" y="1228878"/>
            <a:ext cx="5367071" cy="89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150" y="2908891"/>
            <a:ext cx="9306362" cy="6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87824" y="1844114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Name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99281" y="1844528"/>
            <a:ext cx="1106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Value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56176" y="1829214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Units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74772" y="2429303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N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67193" y="2413989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V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6788" y="2429303"/>
            <a:ext cx="447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U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80752" y="2932159"/>
            <a:ext cx="23234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2175744" y="2932159"/>
            <a:ext cx="18201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1797216" y="1412776"/>
            <a:ext cx="5415659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326780" y="2408335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N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19201" y="2393021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V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68796" y="2408335"/>
            <a:ext cx="447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U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81523" y="2928678"/>
            <a:ext cx="23234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-17266" y="3201228"/>
            <a:ext cx="198445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6939707" y="2408334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N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09537" y="2393021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V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4057" y="3492297"/>
            <a:ext cx="447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U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24717" y="3230858"/>
            <a:ext cx="29641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1975293" y="3230858"/>
            <a:ext cx="24494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610200" y="4089153"/>
            <a:ext cx="8354288" cy="524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1798203" y="4613437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N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98899" y="239150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87487" y="4614957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V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76849" y="4613436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61739" y="4613435"/>
            <a:ext cx="447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U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03259" y="5301208"/>
            <a:ext cx="7389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Note CML supports value ranges and errors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44865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4" y="1196752"/>
            <a:ext cx="8820472" cy="431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4" y="188640"/>
            <a:ext cx="5918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/>
              <a:t>“nuggets” in a scientific paper</a:t>
            </a:r>
            <a:endParaRPr lang="en-GB" sz="3600" b="1" dirty="0"/>
          </a:p>
        </p:txBody>
      </p:sp>
      <p:sp>
        <p:nvSpPr>
          <p:cNvPr id="5" name="Oval 4"/>
          <p:cNvSpPr/>
          <p:nvPr/>
        </p:nvSpPr>
        <p:spPr>
          <a:xfrm>
            <a:off x="1503680" y="4797152"/>
            <a:ext cx="1124103" cy="3684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436095" y="1305634"/>
            <a:ext cx="1224137" cy="324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3059832" y="1285529"/>
            <a:ext cx="2240632" cy="415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0" y="2564904"/>
            <a:ext cx="1114469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6890497" y="2564904"/>
            <a:ext cx="180581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quantity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44208" y="2060848"/>
            <a:ext cx="1800200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858884" y="4467432"/>
            <a:ext cx="577211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922734" y="3899786"/>
            <a:ext cx="11400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units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044" y="1918573"/>
            <a:ext cx="261917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Value ranges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0618" y="5661248"/>
            <a:ext cx="8133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i="1" dirty="0" smtClean="0"/>
              <a:t>Humans aren’t designed to mine this … </a:t>
            </a:r>
            <a:r>
              <a:rPr lang="en-GB" sz="3600" b="1" i="1" dirty="0" smtClean="0">
                <a:sym typeface="Wingdings" panose="05000000000000000000" pitchFamily="2" charset="2"/>
              </a:rPr>
              <a:t></a:t>
            </a:r>
            <a:endParaRPr lang="en-GB" sz="3600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19776" y="5165577"/>
            <a:ext cx="18811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chemical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15050" y="1144921"/>
            <a:ext cx="154478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project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74280" y="962363"/>
            <a:ext cx="138531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places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828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Parsing chemical sentences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99147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5" y="1653169"/>
            <a:ext cx="6940762" cy="67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342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8517</TotalTime>
  <Words>447</Words>
  <Application>Microsoft Macintosh PowerPoint</Application>
  <PresentationFormat>On-screen Show (4:3)</PresentationFormat>
  <Paragraphs>163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The Content Mine</vt:lpstr>
      <vt:lpstr>Liberating facts for humanity*</vt:lpstr>
      <vt:lpstr>But we can now turn PDFs into Science</vt:lpstr>
      <vt:lpstr>PowerPoint Presentation</vt:lpstr>
      <vt:lpstr>PowerPoint Presentation</vt:lpstr>
      <vt:lpstr>Chemical Computer Vision</vt:lpstr>
      <vt:lpstr>PowerPoint Presentation</vt:lpstr>
      <vt:lpstr>PowerPoint Presentation</vt:lpstr>
      <vt:lpstr>Parsing chemical sentences</vt:lpstr>
      <vt:lpstr>http://wwmm.ch.cam.ac.uk/chemicaltagger </vt:lpstr>
      <vt:lpstr>PowerPoint Presentation</vt:lpstr>
      <vt:lpstr>PowerPoint Presentation</vt:lpstr>
      <vt:lpstr>PowerPoint Presentation</vt:lpstr>
      <vt:lpstr>Linked Open Data – the world’s knowledge</vt:lpstr>
      <vt:lpstr>PowerPoint Presentation</vt:lpstr>
      <vt:lpstr>We can do any data…</vt:lpstr>
      <vt:lpstr>… pixel analysis …</vt:lpstr>
    </vt:vector>
  </TitlesOfParts>
  <Company>Department of Chemistry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pm286</dc:creator>
  <cp:lastModifiedBy>Peter Murray-Rust</cp:lastModifiedBy>
  <cp:revision>156</cp:revision>
  <dcterms:created xsi:type="dcterms:W3CDTF">2013-06-05T07:24:43Z</dcterms:created>
  <dcterms:modified xsi:type="dcterms:W3CDTF">2014-07-15T09:40:07Z</dcterms:modified>
</cp:coreProperties>
</file>