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4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3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1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45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0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11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1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1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7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9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38F4-276E-4C3E-82AF-7EC140159293}" type="datetimeFigureOut">
              <a:rPr lang="en-GB" smtClean="0"/>
              <a:t>02/10/2014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6D89-CDA5-41D6-BE31-85B25A20D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uropepmc.org/ftp/oa/SectionTagg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uropepmc.org/search?query=%22protein%20structure%22" TargetMode="External"/><Relationship Id="rId2" Type="http://schemas.openxmlformats.org/officeDocument/2006/relationships/hyperlink" Target="http://europepmc.org/advance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uropepmc.org/search?query=(ACK_FUND:%22Janet+Thornton%22)&amp;page=1" TargetMode="External"/><Relationship Id="rId4" Type="http://schemas.openxmlformats.org/officeDocument/2006/relationships/hyperlink" Target="http://europepmc.org/search?scope=fulltext&amp;page=1&amp;query=(FIG:%22protein+structure%22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7396"/>
            <a:ext cx="9144000" cy="2387600"/>
          </a:xfrm>
        </p:spPr>
        <p:txBody>
          <a:bodyPr/>
          <a:lstStyle/>
          <a:p>
            <a:r>
              <a:rPr lang="en-GB" dirty="0" smtClean="0"/>
              <a:t>Europe PMC Section Tagger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184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Ş</a:t>
            </a:r>
            <a:r>
              <a:rPr lang="en-GB" dirty="0" err="1" smtClean="0"/>
              <a:t>enay</a:t>
            </a:r>
            <a:r>
              <a:rPr lang="en-GB" dirty="0" smtClean="0"/>
              <a:t> Kafkas</a:t>
            </a:r>
          </a:p>
          <a:p>
            <a:r>
              <a:rPr lang="en-GB" dirty="0" smtClean="0"/>
              <a:t>EMBL-EBI</a:t>
            </a:r>
          </a:p>
          <a:p>
            <a:r>
              <a:rPr lang="en-GB" dirty="0" smtClean="0"/>
              <a:t>Literature Services</a:t>
            </a:r>
          </a:p>
          <a:p>
            <a:r>
              <a:rPr lang="en-GB" dirty="0" smtClean="0"/>
              <a:t>6-10-2014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1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</a:p>
          <a:p>
            <a:r>
              <a:rPr lang="en-GB" dirty="0" smtClean="0"/>
              <a:t>Implementation Details</a:t>
            </a:r>
          </a:p>
          <a:p>
            <a:r>
              <a:rPr lang="en-GB" dirty="0" smtClean="0"/>
              <a:t>Performance Analysis</a:t>
            </a:r>
          </a:p>
          <a:p>
            <a:r>
              <a:rPr lang="en-GB" dirty="0" smtClean="0"/>
              <a:t>Use Cases</a:t>
            </a:r>
          </a:p>
          <a:p>
            <a:pPr lvl="1"/>
            <a:r>
              <a:rPr lang="en-GB" dirty="0" smtClean="0"/>
              <a:t>Europe PMC Section Level Search Functionality</a:t>
            </a:r>
          </a:p>
          <a:p>
            <a:pPr lvl="1"/>
            <a:r>
              <a:rPr lang="en-GB" dirty="0" smtClean="0"/>
              <a:t>Section tagging in </a:t>
            </a:r>
            <a:r>
              <a:rPr lang="en-GB" dirty="0" err="1" smtClean="0"/>
              <a:t>ContentMine</a:t>
            </a:r>
            <a:r>
              <a:rPr lang="en-GB" dirty="0" smtClean="0"/>
              <a:t> (Demo by Richard)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7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Motivation: Why do we need for sectioning documents?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00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Aim: automatically classifying sequences of text-spans (e.g. segments/sections, sentences) within a document into predefined categories such </a:t>
            </a:r>
            <a:r>
              <a:rPr lang="en-GB" dirty="0"/>
              <a:t>as </a:t>
            </a:r>
            <a:r>
              <a:rPr lang="en-GB" dirty="0" smtClean="0"/>
              <a:t>“Introduction”, “Methods” </a:t>
            </a:r>
            <a:r>
              <a:rPr lang="en-GB" dirty="0"/>
              <a:t>or </a:t>
            </a:r>
            <a:r>
              <a:rPr lang="en-GB" dirty="0" smtClean="0"/>
              <a:t>“Results.”</a:t>
            </a:r>
          </a:p>
          <a:p>
            <a:endParaRPr lang="en-GB" sz="1300" dirty="0"/>
          </a:p>
          <a:p>
            <a:r>
              <a:rPr lang="en-GB" dirty="0" smtClean="0"/>
              <a:t>Can aid curation tasks: better understanding and prioritisation </a:t>
            </a:r>
            <a:r>
              <a:rPr lang="en-GB" dirty="0"/>
              <a:t>of </a:t>
            </a:r>
            <a:r>
              <a:rPr lang="en-GB" dirty="0" smtClean="0"/>
              <a:t>biomedical documents </a:t>
            </a:r>
          </a:p>
          <a:p>
            <a:pPr lvl="1"/>
            <a:r>
              <a:rPr lang="en-GB" dirty="0" smtClean="0"/>
              <a:t>Example: The section which a given search term appear can play role in determining the document priority:  e.g. documents containing a given </a:t>
            </a:r>
            <a:r>
              <a:rPr lang="en-GB" dirty="0" err="1" smtClean="0"/>
              <a:t>PDBe</a:t>
            </a:r>
            <a:r>
              <a:rPr lang="en-GB" dirty="0" smtClean="0"/>
              <a:t> citation in Figure legends can be prioritised over the documents having the same citation only in the “Introduction” section</a:t>
            </a:r>
          </a:p>
          <a:p>
            <a:r>
              <a:rPr lang="en-GB" dirty="0" smtClean="0"/>
              <a:t>Can aid text mining tasks </a:t>
            </a:r>
          </a:p>
          <a:p>
            <a:pPr lvl="1"/>
            <a:r>
              <a:rPr lang="en-GB" dirty="0" smtClean="0"/>
              <a:t>Example: In information retrieval processes, document sectioning would help to reduce the noise:  e.g. A search engine which operates based on a section tagger, would allow to ignoring those articles which contain a given </a:t>
            </a:r>
            <a:r>
              <a:rPr lang="en-GB" dirty="0" err="1" smtClean="0"/>
              <a:t>PDBe</a:t>
            </a:r>
            <a:r>
              <a:rPr lang="en-GB" dirty="0" smtClean="0"/>
              <a:t> citation only in the “References” section.</a:t>
            </a:r>
          </a:p>
        </p:txBody>
      </p:sp>
    </p:spTree>
    <p:extLst>
      <p:ext uri="{BB962C8B-B14F-4D97-AF65-F5344CB8AC3E}">
        <p14:creationId xmlns:p14="http://schemas.microsoft.com/office/powerpoint/2010/main" val="7416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87225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rule based Section Tagger:</a:t>
            </a:r>
          </a:p>
          <a:p>
            <a:pPr lvl="1"/>
            <a:r>
              <a:rPr lang="en-GB" dirty="0" smtClean="0"/>
              <a:t>Rules are formed from </a:t>
            </a:r>
            <a:r>
              <a:rPr lang="en-GB" dirty="0"/>
              <a:t>the top 150 most frequent section headers appearing in the </a:t>
            </a:r>
            <a:r>
              <a:rPr lang="en-GB" dirty="0" smtClean="0"/>
              <a:t>Open Access PMC set (covers 85% of total no. of headers)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E.g. “</a:t>
            </a:r>
            <a:r>
              <a:rPr lang="en-GB" dirty="0"/>
              <a:t>Conclusion &amp; Future Work” </a:t>
            </a:r>
            <a:r>
              <a:rPr lang="en-GB" dirty="0" smtClean="0"/>
              <a:t>=&gt; </a:t>
            </a:r>
            <a:r>
              <a:rPr lang="en-GB" dirty="0"/>
              <a:t>(conclusion| key </a:t>
            </a:r>
            <a:r>
              <a:rPr lang="en-GB" dirty="0" err="1"/>
              <a:t>message|future|summary|recommendation|implications</a:t>
            </a:r>
            <a:r>
              <a:rPr lang="en-GB" dirty="0"/>
              <a:t> for clinical </a:t>
            </a:r>
            <a:r>
              <a:rPr lang="en-GB" dirty="0" err="1"/>
              <a:t>practice|concluding</a:t>
            </a:r>
            <a:r>
              <a:rPr lang="en-GB" dirty="0"/>
              <a:t> remark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17 different section category types:</a:t>
            </a:r>
          </a:p>
          <a:p>
            <a:pPr lvl="1"/>
            <a:r>
              <a:rPr lang="en-GB" dirty="0" smtClean="0"/>
              <a:t>Introduction </a:t>
            </a:r>
            <a:r>
              <a:rPr lang="en-GB" dirty="0"/>
              <a:t>&amp; Background, Materials &amp; Methods, Discussion, Conclusion &amp; Future Work, Case Study, Acknowledgement &amp; Funding, Author Contribution, Competing Interest, Supplementary Data, Abbreviations, Key words, References, Appendix, Figures, Tables, </a:t>
            </a:r>
            <a:r>
              <a:rPr lang="en-GB" dirty="0" smtClean="0"/>
              <a:t>Other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9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4"/>
            <a:ext cx="10515600" cy="4351338"/>
          </a:xfrm>
        </p:spPr>
        <p:txBody>
          <a:bodyPr/>
          <a:lstStyle/>
          <a:p>
            <a:r>
              <a:rPr lang="en-GB" dirty="0" smtClean="0"/>
              <a:t>Estimated </a:t>
            </a:r>
            <a:r>
              <a:rPr lang="en-GB" dirty="0"/>
              <a:t>manually on a randomly selected set of 100 full-text </a:t>
            </a:r>
            <a:r>
              <a:rPr lang="en-GB" dirty="0" smtClean="0"/>
              <a:t>articles</a:t>
            </a:r>
          </a:p>
          <a:p>
            <a:pPr lvl="1"/>
            <a:r>
              <a:rPr lang="en-GB" sz="2000" dirty="0" smtClean="0"/>
              <a:t>Precision= 99.84%</a:t>
            </a:r>
            <a:endParaRPr lang="en-GB" sz="2000" dirty="0"/>
          </a:p>
          <a:p>
            <a:pPr lvl="1"/>
            <a:r>
              <a:rPr lang="en-GB" sz="2000" dirty="0" smtClean="0"/>
              <a:t>Recall=96.27%</a:t>
            </a:r>
          </a:p>
          <a:p>
            <a:pPr lvl="1"/>
            <a:r>
              <a:rPr lang="en-GB" sz="2000" dirty="0" smtClean="0"/>
              <a:t>F-score=98.02</a:t>
            </a:r>
            <a:r>
              <a:rPr lang="en-GB" sz="2000" dirty="0"/>
              <a:t>%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Analysis on the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/>
              <a:t>Open Access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/>
              <a:t>articles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50" y="3151069"/>
            <a:ext cx="8726050" cy="37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4357"/>
          </a:xfrm>
        </p:spPr>
        <p:txBody>
          <a:bodyPr>
            <a:normAutofit/>
          </a:bodyPr>
          <a:lstStyle/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uz-Cyrl-UZ" u="sng" dirty="0">
                <a:hlinkClick r:id="rId2"/>
              </a:rPr>
              <a:t>http://</a:t>
            </a:r>
            <a:r>
              <a:rPr lang="uz-Cyrl-UZ" u="sng">
                <a:hlinkClick r:id="rId2"/>
              </a:rPr>
              <a:t>europepmc.org/ftp/oa/SectionTagger</a:t>
            </a:r>
            <a:r>
              <a:rPr lang="uz-Cyrl-UZ" u="sng" smtClean="0">
                <a:hlinkClick r:id="rId2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8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Use Case: Section Level Search Functionality in Europe PMC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4357"/>
          </a:xfrm>
        </p:spPr>
        <p:txBody>
          <a:bodyPr>
            <a:normAutofit fontScale="92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GB" sz="2800" dirty="0"/>
              <a:t>A search engine which allows users to search particular parts of an article,  would allow fine-tune searches and reducing </a:t>
            </a:r>
            <a:r>
              <a:rPr lang="en-GB" sz="2800" dirty="0" smtClean="0"/>
              <a:t>noise</a:t>
            </a:r>
            <a:endParaRPr lang="en-GB" dirty="0" smtClean="0"/>
          </a:p>
          <a:p>
            <a:r>
              <a:rPr lang="en-GB" dirty="0" smtClean="0"/>
              <a:t>Provided in two ways:</a:t>
            </a:r>
          </a:p>
          <a:p>
            <a:pPr lvl="1"/>
            <a:r>
              <a:rPr lang="en-GB" dirty="0" smtClean="0"/>
              <a:t>1. In the default full text search, we can now exclude articles from search results that contain the search terms </a:t>
            </a:r>
            <a:r>
              <a:rPr lang="en-GB" u="sng" dirty="0" smtClean="0"/>
              <a:t>only</a:t>
            </a:r>
            <a:r>
              <a:rPr lang="en-GB" dirty="0" smtClean="0"/>
              <a:t> in the “References” section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2. From the Advanced Search (</a:t>
            </a:r>
            <a:r>
              <a:rPr lang="en-GB" dirty="0" smtClean="0">
                <a:hlinkClick r:id="rId2"/>
              </a:rPr>
              <a:t>http://europepmc.org/advancesearch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 smtClean="0"/>
              <a:t>Demo</a:t>
            </a:r>
          </a:p>
          <a:p>
            <a:pPr lvl="1"/>
            <a:r>
              <a:rPr lang="en-GB" dirty="0" smtClean="0">
                <a:hlinkClick r:id="rId3"/>
              </a:rPr>
              <a:t>http://europepmc.org/search?query=%22protein%20structure%22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http://europepmc.org/search?scope=fulltext&amp;page=1&amp;query=%28FIG%3A%22protein+structure%22%29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hlinkClick r:id="rId5"/>
              </a:rPr>
              <a:t>http://europepmc.org/search?query=%28ACK_FUND:%22Janet+Thornton%22%29&amp;page=1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134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Use Case: Section tagging in </a:t>
            </a:r>
            <a:r>
              <a:rPr lang="en-GB" dirty="0" err="1" smtClean="0"/>
              <a:t>ContentMine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by Richard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1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433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Europe PMC Section Tagger</vt:lpstr>
      <vt:lpstr>Outline</vt:lpstr>
      <vt:lpstr>Motivation: Why do we need for sectioning documents?</vt:lpstr>
      <vt:lpstr>Implementation Details</vt:lpstr>
      <vt:lpstr>Performance Analysis</vt:lpstr>
      <vt:lpstr>Availability</vt:lpstr>
      <vt:lpstr>A Use Case: Section Level Search Functionality in Europe PMC</vt:lpstr>
      <vt:lpstr>Another Use Case: Section tagging in ContentMine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Tagger</dc:title>
  <dc:creator>Senay Kafkas</dc:creator>
  <cp:lastModifiedBy>Senay Kafkas</cp:lastModifiedBy>
  <cp:revision>46</cp:revision>
  <dcterms:created xsi:type="dcterms:W3CDTF">2014-09-29T12:55:58Z</dcterms:created>
  <dcterms:modified xsi:type="dcterms:W3CDTF">2014-10-02T15:10:50Z</dcterms:modified>
</cp:coreProperties>
</file>