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75" r:id="rId4"/>
    <p:sldId id="269" r:id="rId5"/>
    <p:sldId id="270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58" r:id="rId17"/>
    <p:sldId id="276" r:id="rId18"/>
    <p:sldId id="260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643A-968D-9348-9A87-DB5E323B4ACF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819C-40E8-3646-A64B-D022C67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3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643A-968D-9348-9A87-DB5E323B4ACF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819C-40E8-3646-A64B-D022C67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7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643A-968D-9348-9A87-DB5E323B4ACF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819C-40E8-3646-A64B-D022C67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643A-968D-9348-9A87-DB5E323B4ACF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819C-40E8-3646-A64B-D022C67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3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643A-968D-9348-9A87-DB5E323B4ACF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819C-40E8-3646-A64B-D022C67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0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643A-968D-9348-9A87-DB5E323B4ACF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819C-40E8-3646-A64B-D022C67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643A-968D-9348-9A87-DB5E323B4ACF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819C-40E8-3646-A64B-D022C67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643A-968D-9348-9A87-DB5E323B4ACF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819C-40E8-3646-A64B-D022C67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643A-968D-9348-9A87-DB5E323B4ACF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819C-40E8-3646-A64B-D022C67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643A-968D-9348-9A87-DB5E323B4ACF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819C-40E8-3646-A64B-D022C67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643A-968D-9348-9A87-DB5E323B4ACF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819C-40E8-3646-A64B-D022C67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643A-968D-9348-9A87-DB5E323B4ACF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819C-40E8-3646-A64B-D022C67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7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UCL - ContentMine Project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5" name="Rectangle 4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3297" y="1520624"/>
            <a:ext cx="8149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latin typeface="Times New Roman"/>
                <a:cs typeface="Times New Roman"/>
              </a:rPr>
              <a:t>Systematic rapid evidence assessment</a:t>
            </a:r>
            <a:r>
              <a:rPr lang="en-GB" sz="3600" dirty="0" smtClean="0">
                <a:effectLst/>
                <a:latin typeface="Times New Roman"/>
                <a:cs typeface="Times New Roman"/>
              </a:rPr>
              <a:t> 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590" y="2610683"/>
            <a:ext cx="70504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Meeting </a:t>
            </a:r>
            <a:r>
              <a:rPr lang="en-US" dirty="0" smtClean="0">
                <a:latin typeface="Times New Roman"/>
                <a:cs typeface="Times New Roman"/>
              </a:rPr>
              <a:t>agenda and deliverables: (CG)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AutoNum type="arabicParenR"/>
            </a:pPr>
            <a:r>
              <a:rPr lang="en-US" dirty="0" smtClean="0">
                <a:latin typeface="Times New Roman"/>
                <a:cs typeface="Times New Roman"/>
              </a:rPr>
              <a:t>Software development </a:t>
            </a:r>
            <a:r>
              <a:rPr lang="en-US" dirty="0" smtClean="0">
                <a:latin typeface="Times New Roman"/>
                <a:cs typeface="Times New Roman"/>
              </a:rPr>
              <a:t>progress (PMR)</a:t>
            </a:r>
            <a:endParaRPr lang="en-US" dirty="0" smtClean="0">
              <a:latin typeface="Times New Roman"/>
              <a:cs typeface="Times New Roman"/>
            </a:endParaRPr>
          </a:p>
          <a:p>
            <a:pPr marL="342900" indent="-342900">
              <a:buAutoNum type="arabicParenR"/>
            </a:pPr>
            <a:r>
              <a:rPr lang="en-US" dirty="0" smtClean="0">
                <a:latin typeface="Times New Roman"/>
                <a:cs typeface="Times New Roman"/>
              </a:rPr>
              <a:t>Metrics (CHJH)</a:t>
            </a:r>
          </a:p>
          <a:p>
            <a:pPr marL="342900" indent="-342900">
              <a:buAutoNum type="arabicParenR"/>
            </a:pPr>
            <a:r>
              <a:rPr lang="en-US" dirty="0" smtClean="0">
                <a:latin typeface="Times New Roman"/>
                <a:cs typeface="Times New Roman"/>
              </a:rPr>
              <a:t>Use of GROBID (CHJH / PMR)</a:t>
            </a:r>
            <a:endParaRPr lang="en-US" dirty="0" smtClean="0">
              <a:latin typeface="Times New Roman"/>
              <a:cs typeface="Times New Roman"/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atin typeface="Times New Roman"/>
                <a:cs typeface="Times New Roman"/>
              </a:rPr>
              <a:t>Training (all)</a:t>
            </a:r>
            <a:endParaRPr lang="en-US" dirty="0" smtClean="0">
              <a:latin typeface="Times New Roman"/>
              <a:cs typeface="Times New Roman"/>
            </a:endParaRPr>
          </a:p>
          <a:p>
            <a:pPr marL="342900" indent="-342900">
              <a:buAutoNum type="arabicParenR"/>
            </a:pPr>
            <a:r>
              <a:rPr lang="en-US" dirty="0" smtClean="0">
                <a:latin typeface="Times New Roman"/>
                <a:cs typeface="Times New Roman"/>
              </a:rPr>
              <a:t>Issues (all)</a:t>
            </a:r>
            <a:endParaRPr lang="en-US" dirty="0" smtClean="0">
              <a:latin typeface="Times New Roman"/>
              <a:cs typeface="Times New Roman"/>
            </a:endParaRPr>
          </a:p>
          <a:p>
            <a:pPr marL="342900" indent="-342900">
              <a:buAutoNum type="arabicParenR"/>
            </a:pPr>
            <a:r>
              <a:rPr lang="en-US" dirty="0" smtClean="0">
                <a:latin typeface="Times New Roman"/>
                <a:cs typeface="Times New Roman"/>
              </a:rPr>
              <a:t>Next </a:t>
            </a:r>
            <a:r>
              <a:rPr lang="en-US" dirty="0" smtClean="0">
                <a:latin typeface="Times New Roman"/>
                <a:cs typeface="Times New Roman"/>
              </a:rPr>
              <a:t>steps (all)</a:t>
            </a:r>
            <a:endParaRPr lang="en-US" dirty="0" smtClean="0">
              <a:latin typeface="Times New Roman"/>
              <a:cs typeface="Times New Roman"/>
            </a:endParaRPr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en-US" sz="1100" dirty="0" smtClean="0">
              <a:latin typeface="Times New Roman"/>
              <a:cs typeface="Times New Roman"/>
            </a:endParaRPr>
          </a:p>
          <a:p>
            <a:endParaRPr lang="en-US" sz="1100" dirty="0">
              <a:latin typeface="Times New Roman"/>
              <a:cs typeface="Times New Roman"/>
            </a:endParaRPr>
          </a:p>
          <a:p>
            <a:r>
              <a:rPr lang="en-US" sz="1100" dirty="0" smtClean="0">
                <a:latin typeface="Times New Roman"/>
                <a:cs typeface="Times New Roman"/>
              </a:rPr>
              <a:t>												CG Cesar Gomez</a:t>
            </a:r>
            <a:endParaRPr lang="en-US" sz="1100" dirty="0">
              <a:latin typeface="Times New Roman"/>
              <a:cs typeface="Times New Roman"/>
            </a:endParaRPr>
          </a:p>
          <a:p>
            <a:r>
              <a:rPr lang="en-US" sz="1100" dirty="0" smtClean="0">
                <a:latin typeface="Times New Roman"/>
                <a:cs typeface="Times New Roman"/>
              </a:rPr>
              <a:t>												CHJH Chris </a:t>
            </a:r>
            <a:r>
              <a:rPr lang="en-US" sz="1100" dirty="0" err="1" smtClean="0">
                <a:latin typeface="Times New Roman"/>
                <a:cs typeface="Times New Roman"/>
              </a:rPr>
              <a:t>Hartgerink</a:t>
            </a:r>
            <a:endParaRPr lang="en-US" sz="1100" dirty="0" smtClean="0">
              <a:latin typeface="Times New Roman"/>
              <a:cs typeface="Times New Roman"/>
            </a:endParaRPr>
          </a:p>
          <a:p>
            <a:r>
              <a:rPr lang="en-US" sz="1100" dirty="0" smtClean="0">
                <a:latin typeface="Times New Roman"/>
                <a:cs typeface="Times New Roman"/>
              </a:rPr>
              <a:t>												PMR Peter Murray-Rust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												TA Tom Arrow</a:t>
            </a:r>
            <a:endParaRPr lang="en-US" sz="11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5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Software development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 descr="table-0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256"/>
            <a:ext cx="9144000" cy="51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0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Software development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 descr="table-0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276"/>
            <a:ext cx="9144000" cy="28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7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Metrics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 descr="perf-over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9349"/>
            <a:ext cx="9144000" cy="12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6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Metrics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 descr="perf-perf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748"/>
            <a:ext cx="9144000" cy="182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8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Metrics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 descr="perf-clo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3452"/>
            <a:ext cx="9144000" cy="182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18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Metrics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 descr="perf-reason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2497"/>
            <a:ext cx="9144000" cy="181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1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Training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107" y="1912949"/>
            <a:ext cx="7945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Training Material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Scope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Dates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059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GROBID</a:t>
            </a:r>
            <a:endParaRPr lang="en-US" dirty="0"/>
          </a:p>
        </p:txBody>
      </p:sp>
      <p:pic>
        <p:nvPicPr>
          <p:cNvPr id="4" name="Picture 3" descr="Screen Shot 2017-03-16 at 10.16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425700"/>
            <a:ext cx="6134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5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Issues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107" y="1912949"/>
            <a:ext cx="7945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Customisation</a:t>
            </a:r>
            <a:r>
              <a:rPr lang="en-US" dirty="0">
                <a:latin typeface="Times New Roman"/>
                <a:cs typeface="Times New Roman"/>
              </a:rPr>
              <a:t> “Templates</a:t>
            </a:r>
            <a:r>
              <a:rPr lang="en-US" dirty="0" smtClean="0">
                <a:latin typeface="Times New Roman"/>
                <a:cs typeface="Times New Roman"/>
              </a:rPr>
              <a:t>” – OMITTED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 Installing and Running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 Integration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 Use and training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 UCL issues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816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Next steps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107" y="1912949"/>
            <a:ext cx="794539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Validation strategy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raining session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etrics </a:t>
            </a:r>
            <a:r>
              <a:rPr lang="en-US" dirty="0">
                <a:latin typeface="Times New Roman"/>
                <a:cs typeface="Times New Roman"/>
              </a:rPr>
              <a:t>report </a:t>
            </a:r>
            <a:r>
              <a:rPr lang="en-US" dirty="0" smtClean="0">
                <a:latin typeface="Times New Roman"/>
                <a:cs typeface="Times New Roman"/>
              </a:rPr>
              <a:t>presentation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Integration strategy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roject timeframe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AOB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017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Software </a:t>
            </a:r>
            <a:r>
              <a:rPr lang="en-US" sz="2800" dirty="0" smtClean="0">
                <a:latin typeface="Times New Roman"/>
                <a:cs typeface="Times New Roman"/>
              </a:rPr>
              <a:t>development Strategy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107" y="1912949"/>
            <a:ext cx="7945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GROBID promising approach to extracting table coordinates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Manual creation of development corpus (SVG tables)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Emphasis on APA-like tables (structured headers)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Develop schema for representing compound documents (“Norma”)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Standards for table output (HTML, CSV and “Tidy Data”)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51675" y="5186500"/>
            <a:ext cx="198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Hand over to CHJH</a:t>
            </a:r>
          </a:p>
        </p:txBody>
      </p:sp>
    </p:spTree>
    <p:extLst>
      <p:ext uri="{BB962C8B-B14F-4D97-AF65-F5344CB8AC3E}">
        <p14:creationId xmlns:p14="http://schemas.microsoft.com/office/powerpoint/2010/main" val="279748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3-16 at 09.59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50" y="1635727"/>
            <a:ext cx="7479249" cy="2655974"/>
          </a:xfrm>
          <a:prstGeom prst="rect">
            <a:avLst/>
          </a:prstGeom>
        </p:spPr>
      </p:pic>
      <p:pic>
        <p:nvPicPr>
          <p:cNvPr id="6" name="image0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8362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Software development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107" y="1912949"/>
            <a:ext cx="7945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Software development process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Current status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Example?</a:t>
            </a:r>
            <a:endParaRPr lang="en-US" dirty="0"/>
          </a:p>
        </p:txBody>
      </p:sp>
      <p:pic>
        <p:nvPicPr>
          <p:cNvPr id="5" name="Picture 4" descr="test-f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7" y="1888539"/>
            <a:ext cx="8516893" cy="40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6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Software development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107" y="1912949"/>
            <a:ext cx="7945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Software development process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Current status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Example?</a:t>
            </a:r>
            <a:endParaRPr lang="en-US" dirty="0"/>
          </a:p>
        </p:txBody>
      </p:sp>
      <p:pic>
        <p:nvPicPr>
          <p:cNvPr id="7" name="Picture 6" descr="test-fail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62" y="1912949"/>
            <a:ext cx="6398801" cy="29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8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Software development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 descr="table-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7" y="1403655"/>
            <a:ext cx="7983179" cy="45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8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Software development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 descr="table-0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" y="1142789"/>
            <a:ext cx="8662232" cy="49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0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Software development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 descr="table-0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7" y="348761"/>
            <a:ext cx="4964690" cy="59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7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07" y="472475"/>
            <a:ext cx="5545632" cy="7055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Software development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image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48761"/>
            <a:ext cx="1600200" cy="82931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23297" y="6503174"/>
            <a:ext cx="841890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 </a:t>
            </a:r>
            <a:r>
              <a:rPr lang="en-US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16 </a:t>
            </a:r>
            <a:r>
              <a:rPr lang="en-US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Mill Ln, Cambridge CB2 1RX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, Cambridge, United 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Kingdom. E</a:t>
            </a:r>
            <a:r>
              <a:rPr lang="en-GB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-mail: info@</a:t>
            </a:r>
            <a:r>
              <a:rPr lang="en-GB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contentmine.org. www.contentmine.org</a:t>
            </a:r>
            <a:endParaRPr lang="en-GB" sz="12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 descr="table-0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8754" cy="7039156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5416361" y="4943488"/>
            <a:ext cx="2303510" cy="298851"/>
          </a:xfrm>
          <a:prstGeom prst="lef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1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588</Words>
  <Application>Microsoft Macintosh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UCL - ContentMine Project</vt:lpstr>
      <vt:lpstr>Software development Strategy</vt:lpstr>
      <vt:lpstr>PowerPoint Presentation</vt:lpstr>
      <vt:lpstr>Software development</vt:lpstr>
      <vt:lpstr>Software development</vt:lpstr>
      <vt:lpstr>Software development</vt:lpstr>
      <vt:lpstr>Software development</vt:lpstr>
      <vt:lpstr>Software development</vt:lpstr>
      <vt:lpstr>Software development</vt:lpstr>
      <vt:lpstr>Software development</vt:lpstr>
      <vt:lpstr>Software development</vt:lpstr>
      <vt:lpstr>Metrics</vt:lpstr>
      <vt:lpstr>Metrics</vt:lpstr>
      <vt:lpstr>Metrics</vt:lpstr>
      <vt:lpstr>Metrics</vt:lpstr>
      <vt:lpstr>Training</vt:lpstr>
      <vt:lpstr>GROBID</vt:lpstr>
      <vt:lpstr>Issues</vt:lpstr>
      <vt:lpstr>Next steps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A. Gomez</dc:creator>
  <cp:lastModifiedBy>Peter Murray-Rust</cp:lastModifiedBy>
  <cp:revision>17</cp:revision>
  <dcterms:created xsi:type="dcterms:W3CDTF">2017-03-15T11:09:15Z</dcterms:created>
  <dcterms:modified xsi:type="dcterms:W3CDTF">2017-03-16T12:17:02Z</dcterms:modified>
</cp:coreProperties>
</file>