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presentation will be a quick introduction to the ContentMine software for literature scraping, normalising, and fact extraction.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Because information is structured (some examples listed), we can aggregate similar objects and mine using a modular systematic approach.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Can describe each collaboration, but keep this slide brief if the presentation is short.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normalisation step takes the scraper outputs and transforms them into a processable HTML - scholarly HTML (sHTML)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github.com/ContentMine/thresher" TargetMode="External"/><Relationship Id="rId4" Type="http://schemas.openxmlformats.org/officeDocument/2006/relationships/hyperlink" Target="http://github.com/ContentMine/quickscrape" TargetMode="External"/><Relationship Id="rId5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github.com/ContentMine/journal-scrapers" TargetMode="External"/><Relationship Id="rId4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bucket.org/petermr/ami-core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unc.edu/~bdmorris/treelib-js/demo.html" TargetMode="External"/><Relationship Id="rId4" Type="http://schemas.openxmlformats.org/officeDocument/2006/relationships/image" Target="../media/image3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ulrichsweb.serialssolutions.com/login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hyperlink" Target="http://www.journaltocs.hw.ac.uk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hyperlink" Target="http://github.com/ContentMine/scraperJSO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Software overview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487463" y="5720442"/>
            <a:ext cx="6220421" cy="258484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quickscrape &amp; thresher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norma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AMI fact extraction</a:t>
            </a:r>
          </a:p>
        </p:txBody>
      </p:sp>
      <p:pic>
        <p:nvPicPr>
          <p:cNvPr id="3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9920" y="8706860"/>
            <a:ext cx="2990028" cy="85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scrapers</a:t>
            </a:r>
          </a:p>
        </p:txBody>
      </p:sp>
      <p:pic>
        <p:nvPicPr>
          <p:cNvPr id="10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585" y="4722590"/>
            <a:ext cx="5292664" cy="4327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4345" y="4722590"/>
            <a:ext cx="5255548" cy="4327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scrapers</a:t>
            </a:r>
          </a:p>
        </p:txBody>
      </p:sp>
      <p:pic>
        <p:nvPicPr>
          <p:cNvPr id="10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008" y="4722590"/>
            <a:ext cx="5292664" cy="4327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1349" y="4722590"/>
            <a:ext cx="5190689" cy="4327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scrapers</a:t>
            </a:r>
          </a:p>
        </p:txBody>
      </p:sp>
      <p:pic>
        <p:nvPicPr>
          <p:cNvPr id="11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979" y="5510774"/>
            <a:ext cx="10692842" cy="359668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4983906" y="4641849"/>
            <a:ext cx="3036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bibJSON output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>
            <a:lvl1pPr defTabSz="554990">
              <a:defRPr sz="684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840">
                <a:solidFill>
                  <a:srgbClr val="535353"/>
                </a:solidFill>
              </a:rPr>
              <a:t>thresher &amp; quickscrape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10902" y="4608289"/>
            <a:ext cx="11382996" cy="4514441"/>
          </a:xfrm>
          <a:prstGeom prst="rect">
            <a:avLst/>
          </a:prstGeom>
        </p:spPr>
        <p:txBody>
          <a:bodyPr/>
          <a:lstStyle/>
          <a:p>
            <a:pPr lvl="0" marL="502249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567">
                <a:solidFill>
                  <a:srgbClr val="535353"/>
                </a:solidFill>
              </a:rPr>
              <a:t>reference implementation of scraperJSON</a:t>
            </a:r>
            <a:endParaRPr sz="3567">
              <a:solidFill>
                <a:srgbClr val="535353"/>
              </a:solidFill>
            </a:endParaRPr>
          </a:p>
          <a:p>
            <a:pPr lvl="0" marL="502249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567">
                <a:solidFill>
                  <a:srgbClr val="535353"/>
                </a:solidFill>
              </a:rPr>
              <a:t>thresher is the scraping library</a:t>
            </a:r>
            <a:endParaRPr sz="3567">
              <a:solidFill>
                <a:srgbClr val="535353"/>
              </a:solidFill>
            </a:endParaRPr>
          </a:p>
          <a:p>
            <a:pPr lvl="1" marL="955258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i="1" sz="3567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http://github.com/ContentMine/thresher</a:t>
            </a:r>
            <a:endParaRPr i="1" sz="3567">
              <a:solidFill>
                <a:srgbClr val="535353"/>
              </a:solidFill>
            </a:endParaRPr>
          </a:p>
          <a:p>
            <a:pPr lvl="0" marL="502249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567">
                <a:solidFill>
                  <a:srgbClr val="535353"/>
                </a:solidFill>
              </a:rPr>
              <a:t>quickscrape is the command-line tool</a:t>
            </a:r>
            <a:endParaRPr sz="3567">
              <a:solidFill>
                <a:srgbClr val="535353"/>
              </a:solidFill>
            </a:endParaRPr>
          </a:p>
          <a:p>
            <a:pPr lvl="1" marL="955258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i="1" sz="3567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http://github.com/ContentMine/quickscrape</a:t>
            </a:r>
            <a:endParaRPr i="1" sz="3567">
              <a:solidFill>
                <a:srgbClr val="535353"/>
              </a:solidFill>
            </a:endParaRPr>
          </a:p>
          <a:p>
            <a:pPr lvl="0" marL="502249" indent="-502249" algn="l" defTabSz="508254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567">
                <a:solidFill>
                  <a:srgbClr val="535353"/>
                </a:solidFill>
              </a:rPr>
              <a:t>Node.js, MIT licensed</a:t>
            </a:r>
          </a:p>
        </p:txBody>
      </p:sp>
      <p:pic>
        <p:nvPicPr>
          <p:cNvPr id="119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85019" y="8513443"/>
            <a:ext cx="3441701" cy="93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journal scrapers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810902" y="4506689"/>
            <a:ext cx="11382996" cy="4854949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i="1" sz="41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http://github.com/ContentMine/journal-scrapers</a:t>
            </a:r>
            <a:endParaRPr i="1" sz="4100">
              <a:solidFill>
                <a:srgbClr val="535353"/>
              </a:solidFill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a self-testing collection of scraperJSON scrapers for academic journals</a:t>
            </a:r>
            <a:endParaRPr sz="3200">
              <a:solidFill>
                <a:srgbClr val="535353"/>
              </a:solidFill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PLOS									MDPI</a:t>
            </a:r>
            <a:endParaRPr sz="32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PeerJ									Wiley</a:t>
            </a:r>
            <a:endParaRPr sz="32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ScienceDirect						Taylor &amp; Francis</a:t>
            </a:r>
            <a:endParaRPr sz="32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NPG, AAAS, RSC, ACS			Springer			</a:t>
            </a:r>
          </a:p>
        </p:txBody>
      </p:sp>
      <p:pic>
        <p:nvPicPr>
          <p:cNvPr id="12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73227" y="8555910"/>
            <a:ext cx="838201" cy="83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normalisation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410574" y="4847755"/>
            <a:ext cx="2800166" cy="980834"/>
          </a:xfrm>
          <a:prstGeom prst="rect">
            <a:avLst/>
          </a:prstGeom>
          <a:solidFill>
            <a:srgbClr val="BBC5C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707394" y="5027022"/>
            <a:ext cx="22065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quickscrape</a:t>
            </a:r>
          </a:p>
        </p:txBody>
      </p:sp>
      <p:sp>
        <p:nvSpPr>
          <p:cNvPr id="130" name="Shape 130"/>
          <p:cNvSpPr/>
          <p:nvPr/>
        </p:nvSpPr>
        <p:spPr>
          <a:xfrm>
            <a:off x="3205537" y="5350872"/>
            <a:ext cx="1624239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1" name="Shape 131"/>
          <p:cNvSpPr/>
          <p:nvPr/>
        </p:nvSpPr>
        <p:spPr>
          <a:xfrm>
            <a:off x="3205537" y="5356973"/>
            <a:ext cx="1627902" cy="56153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2" name="Shape 132"/>
          <p:cNvSpPr/>
          <p:nvPr/>
        </p:nvSpPr>
        <p:spPr>
          <a:xfrm>
            <a:off x="3205537" y="5369673"/>
            <a:ext cx="1631256" cy="1124004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3" name="Shape 133"/>
          <p:cNvSpPr/>
          <p:nvPr/>
        </p:nvSpPr>
        <p:spPr>
          <a:xfrm>
            <a:off x="3205537" y="5369673"/>
            <a:ext cx="1633771" cy="1791247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4" name="Shape 134"/>
          <p:cNvSpPr/>
          <p:nvPr/>
        </p:nvSpPr>
        <p:spPr>
          <a:xfrm>
            <a:off x="3205537" y="5369672"/>
            <a:ext cx="1613814" cy="229709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5" name="Shape 135"/>
          <p:cNvSpPr/>
          <p:nvPr/>
        </p:nvSpPr>
        <p:spPr>
          <a:xfrm>
            <a:off x="4956293" y="5039722"/>
            <a:ext cx="129711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HTML</a:t>
            </a:r>
          </a:p>
        </p:txBody>
      </p:sp>
      <p:sp>
        <p:nvSpPr>
          <p:cNvPr id="136" name="Shape 136"/>
          <p:cNvSpPr/>
          <p:nvPr/>
        </p:nvSpPr>
        <p:spPr>
          <a:xfrm>
            <a:off x="5013130" y="5633972"/>
            <a:ext cx="82173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PDF</a:t>
            </a:r>
          </a:p>
        </p:txBody>
      </p:sp>
      <p:sp>
        <p:nvSpPr>
          <p:cNvPr id="137" name="Shape 137"/>
          <p:cNvSpPr/>
          <p:nvPr/>
        </p:nvSpPr>
        <p:spPr>
          <a:xfrm>
            <a:off x="5011543" y="6222492"/>
            <a:ext cx="92651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XML</a:t>
            </a:r>
          </a:p>
        </p:txBody>
      </p:sp>
      <p:sp>
        <p:nvSpPr>
          <p:cNvPr id="138" name="Shape 138"/>
          <p:cNvSpPr/>
          <p:nvPr/>
        </p:nvSpPr>
        <p:spPr>
          <a:xfrm>
            <a:off x="4989634" y="6823325"/>
            <a:ext cx="105318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DOC</a:t>
            </a:r>
          </a:p>
        </p:txBody>
      </p:sp>
      <p:sp>
        <p:nvSpPr>
          <p:cNvPr id="139" name="Shape 139"/>
          <p:cNvSpPr/>
          <p:nvPr/>
        </p:nvSpPr>
        <p:spPr>
          <a:xfrm>
            <a:off x="5018209" y="7398911"/>
            <a:ext cx="8436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CSV</a:t>
            </a:r>
          </a:p>
        </p:txBody>
      </p:sp>
      <p:sp>
        <p:nvSpPr>
          <p:cNvPr id="140" name="Shape 140"/>
          <p:cNvSpPr/>
          <p:nvPr/>
        </p:nvSpPr>
        <p:spPr>
          <a:xfrm>
            <a:off x="6783413" y="6024175"/>
            <a:ext cx="1792231" cy="980834"/>
          </a:xfrm>
          <a:prstGeom prst="rect">
            <a:avLst/>
          </a:prstGeom>
          <a:solidFill>
            <a:srgbClr val="BBC5C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966604" y="6210237"/>
            <a:ext cx="142584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Norma</a:t>
            </a:r>
          </a:p>
        </p:txBody>
      </p:sp>
      <p:sp>
        <p:nvSpPr>
          <p:cNvPr id="142" name="Shape 142"/>
          <p:cNvSpPr/>
          <p:nvPr/>
        </p:nvSpPr>
        <p:spPr>
          <a:xfrm flipV="1">
            <a:off x="6383090" y="5065490"/>
            <a:ext cx="1" cy="2898205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43" name="Shape 143"/>
          <p:cNvSpPr/>
          <p:nvPr/>
        </p:nvSpPr>
        <p:spPr>
          <a:xfrm>
            <a:off x="6224767" y="5078189"/>
            <a:ext cx="14886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44" name="Shape 144"/>
          <p:cNvSpPr/>
          <p:nvPr/>
        </p:nvSpPr>
        <p:spPr>
          <a:xfrm>
            <a:off x="6224767" y="7961787"/>
            <a:ext cx="14886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45" name="Shape 145"/>
          <p:cNvSpPr/>
          <p:nvPr/>
        </p:nvSpPr>
        <p:spPr>
          <a:xfrm>
            <a:off x="6373321" y="6514592"/>
            <a:ext cx="14886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46" name="Shape 146"/>
          <p:cNvSpPr/>
          <p:nvPr/>
        </p:nvSpPr>
        <p:spPr>
          <a:xfrm>
            <a:off x="8559494" y="6514592"/>
            <a:ext cx="179223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47" name="Shape 147"/>
          <p:cNvSpPr/>
          <p:nvPr/>
        </p:nvSpPr>
        <p:spPr>
          <a:xfrm>
            <a:off x="8693915" y="5956195"/>
            <a:ext cx="146634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4851E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851EB"/>
                </a:solidFill>
              </a:rPr>
              <a:t>sHTML</a:t>
            </a:r>
          </a:p>
        </p:txBody>
      </p:sp>
      <p:sp>
        <p:nvSpPr>
          <p:cNvPr id="148" name="Shape 148"/>
          <p:cNvSpPr/>
          <p:nvPr/>
        </p:nvSpPr>
        <p:spPr>
          <a:xfrm>
            <a:off x="10507982" y="6024175"/>
            <a:ext cx="1998960" cy="2310836"/>
          </a:xfrm>
          <a:prstGeom prst="rect">
            <a:avLst/>
          </a:prstGeom>
          <a:solidFill>
            <a:srgbClr val="BBC5C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0539707" y="6283575"/>
            <a:ext cx="193551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AMI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fact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extraction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normalisation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2977260" y="4595589"/>
            <a:ext cx="170892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54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5400">
                <a:solidFill>
                  <a:srgbClr val="535353"/>
                </a:solidFill>
              </a:rPr>
              <a:t>before</a:t>
            </a:r>
          </a:p>
        </p:txBody>
      </p:sp>
      <p:sp>
        <p:nvSpPr>
          <p:cNvPr id="156" name="Shape 156"/>
          <p:cNvSpPr/>
          <p:nvPr/>
        </p:nvSpPr>
        <p:spPr>
          <a:xfrm>
            <a:off x="8735139" y="4595589"/>
            <a:ext cx="130005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54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5400">
                <a:solidFill>
                  <a:srgbClr val="535353"/>
                </a:solidFill>
              </a:rPr>
              <a:t>after</a:t>
            </a:r>
          </a:p>
        </p:txBody>
      </p:sp>
      <p:sp>
        <p:nvSpPr>
          <p:cNvPr id="157" name="Shape 157"/>
          <p:cNvSpPr/>
          <p:nvPr/>
        </p:nvSpPr>
        <p:spPr>
          <a:xfrm>
            <a:off x="2375355" y="5824654"/>
            <a:ext cx="2912729" cy="249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un-navigable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non-unicode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pixel glyphs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no structure</a:t>
            </a:r>
          </a:p>
        </p:txBody>
      </p:sp>
      <p:sp>
        <p:nvSpPr>
          <p:cNvPr id="158" name="Shape 158"/>
          <p:cNvSpPr/>
          <p:nvPr/>
        </p:nvSpPr>
        <p:spPr>
          <a:xfrm>
            <a:off x="8014414" y="5824654"/>
            <a:ext cx="2741503" cy="249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processable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sectioned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tagged</a:t>
            </a:r>
            <a:endParaRPr sz="3600">
              <a:solidFill>
                <a:srgbClr val="535353"/>
              </a:solidFill>
            </a:endParaRPr>
          </a:p>
          <a:p>
            <a:pPr lvl="0" marL="4075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structured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normalisation</a:t>
            </a:r>
          </a:p>
        </p:txBody>
      </p:sp>
      <p:pic>
        <p:nvPicPr>
          <p:cNvPr id="16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207" y="5398018"/>
            <a:ext cx="7098129" cy="190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144" y="7702939"/>
            <a:ext cx="7052255" cy="150243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3093603" y="4452121"/>
            <a:ext cx="68175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mending on a journal-by-journal basis</a:t>
            </a:r>
          </a:p>
        </p:txBody>
      </p:sp>
      <p:sp>
        <p:nvSpPr>
          <p:cNvPr id="165" name="Shape 165"/>
          <p:cNvSpPr/>
          <p:nvPr/>
        </p:nvSpPr>
        <p:spPr>
          <a:xfrm>
            <a:off x="8450753" y="5781147"/>
            <a:ext cx="355602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AA291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AA291D"/>
                </a:solidFill>
              </a:rPr>
              <a:t>invalid XHTML from PLOS ONE</a:t>
            </a:r>
          </a:p>
        </p:txBody>
      </p:sp>
      <p:sp>
        <p:nvSpPr>
          <p:cNvPr id="166" name="Shape 166"/>
          <p:cNvSpPr/>
          <p:nvPr/>
        </p:nvSpPr>
        <p:spPr>
          <a:xfrm>
            <a:off x="8450753" y="7890969"/>
            <a:ext cx="355602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AA291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AA291D"/>
                </a:solidFill>
              </a:rPr>
              <a:t>invalid XHTML from BMC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normalisation</a:t>
            </a:r>
          </a:p>
        </p:txBody>
      </p:sp>
      <p:sp>
        <p:nvSpPr>
          <p:cNvPr id="170" name="Shape 170"/>
          <p:cNvSpPr/>
          <p:nvPr/>
        </p:nvSpPr>
        <p:spPr>
          <a:xfrm>
            <a:off x="4657861" y="4452121"/>
            <a:ext cx="36890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document structure</a:t>
            </a:r>
          </a:p>
        </p:txBody>
      </p:sp>
      <p:sp>
        <p:nvSpPr>
          <p:cNvPr id="171" name="Shape 171"/>
          <p:cNvSpPr/>
          <p:nvPr/>
        </p:nvSpPr>
        <p:spPr>
          <a:xfrm>
            <a:off x="1003020" y="5461518"/>
            <a:ext cx="39891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AA291D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before:</a:t>
            </a:r>
            <a:r>
              <a:rPr sz="3600">
                <a:solidFill>
                  <a:srgbClr val="AA291D"/>
                </a:solidFill>
              </a:rPr>
              <a:t> un-sectioned HTML from Hindawi</a:t>
            </a:r>
          </a:p>
        </p:txBody>
      </p:sp>
      <p:sp>
        <p:nvSpPr>
          <p:cNvPr id="172" name="Shape 172"/>
          <p:cNvSpPr/>
          <p:nvPr/>
        </p:nvSpPr>
        <p:spPr>
          <a:xfrm>
            <a:off x="830608" y="7571340"/>
            <a:ext cx="39891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AA291D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after: </a:t>
            </a:r>
            <a:r>
              <a:rPr sz="3600">
                <a:solidFill>
                  <a:srgbClr val="AA291D"/>
                </a:solidFill>
              </a:rPr>
              <a:t>sectioned and tagged HTML</a:t>
            </a:r>
          </a:p>
        </p:txBody>
      </p:sp>
      <p:pic>
        <p:nvPicPr>
          <p:cNvPr id="17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3797" y="5421085"/>
            <a:ext cx="6590395" cy="1345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96031" y="7238368"/>
            <a:ext cx="6565928" cy="2068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62257" y="5334518"/>
            <a:ext cx="427718" cy="913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39153" y="7740603"/>
            <a:ext cx="1334118" cy="41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6581" y="7765025"/>
            <a:ext cx="627821" cy="41481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 flipV="1">
            <a:off x="5067299" y="5794982"/>
            <a:ext cx="624350" cy="248408"/>
          </a:xfrm>
          <a:prstGeom prst="line">
            <a:avLst/>
          </a:prstGeom>
          <a:ln w="25400">
            <a:solidFill>
              <a:srgbClr val="BF2A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 flipV="1">
            <a:off x="4872395" y="7930292"/>
            <a:ext cx="1317106" cy="371584"/>
          </a:xfrm>
          <a:prstGeom prst="line">
            <a:avLst/>
          </a:prstGeom>
          <a:ln w="25400">
            <a:solidFill>
              <a:srgbClr val="BF2A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3935507" y="4578098"/>
            <a:ext cx="4333725" cy="1640941"/>
          </a:xfrm>
          <a:prstGeom prst="rect">
            <a:avLst/>
          </a:prstGeom>
        </p:spPr>
        <p:txBody>
          <a:bodyPr/>
          <a:lstStyle>
            <a:lvl1pPr algn="l" defTabSz="543305">
              <a:lnSpc>
                <a:spcPct val="150000"/>
              </a:lnSpc>
              <a:defRPr sz="3813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13">
                <a:solidFill>
                  <a:srgbClr val="535353"/>
                </a:solidFill>
              </a:rPr>
              <a:t>we can’t turn a hamburger into a cow</a:t>
            </a:r>
          </a:p>
        </p:txBody>
      </p:sp>
      <p:pic>
        <p:nvPicPr>
          <p:cNvPr id="18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544" y="4420668"/>
            <a:ext cx="21082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90994" y="4420668"/>
            <a:ext cx="2726372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4119" y="6427310"/>
            <a:ext cx="3201946" cy="2939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09526" y="6427310"/>
            <a:ext cx="1744288" cy="293996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5378322" y="6659044"/>
            <a:ext cx="2726372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535353"/>
                </a:solidFill>
              </a:rPr>
              <a:t>but we can turn PDFs into science</a:t>
            </a:r>
          </a:p>
        </p:txBody>
      </p:sp>
      <p:sp>
        <p:nvSpPr>
          <p:cNvPr id="189" name="Shape 189"/>
          <p:cNvSpPr/>
          <p:nvPr/>
        </p:nvSpPr>
        <p:spPr>
          <a:xfrm>
            <a:off x="5582003" y="8873390"/>
            <a:ext cx="2079546" cy="1"/>
          </a:xfrm>
          <a:prstGeom prst="line">
            <a:avLst/>
          </a:prstGeom>
          <a:ln w="63500">
            <a:solidFill>
              <a:srgbClr val="AB180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our mission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2657838" y="5456766"/>
            <a:ext cx="7689123" cy="3067051"/>
          </a:xfrm>
          <a:prstGeom prst="rect">
            <a:avLst/>
          </a:prstGeom>
        </p:spPr>
        <p:txBody>
          <a:bodyPr/>
          <a:lstStyle>
            <a:lvl1pPr>
              <a:defRPr i="1" sz="51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5100">
                <a:solidFill>
                  <a:srgbClr val="535353"/>
                </a:solidFill>
              </a:rPr>
              <a:t>“make 100,000,000 facts from the scholarly literature open, accessible and reusable”</a:t>
            </a:r>
            <a:endParaRPr i="1" sz="51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1373251" y="4794931"/>
            <a:ext cx="10258298" cy="798738"/>
          </a:xfrm>
          <a:prstGeom prst="rect">
            <a:avLst/>
          </a:prstGeom>
        </p:spPr>
        <p:txBody>
          <a:bodyPr/>
          <a:lstStyle/>
          <a:p>
            <a:pPr lvl="0" algn="l" defTabSz="543305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813">
                <a:solidFill>
                  <a:srgbClr val="535353"/>
                </a:solidFill>
              </a:rPr>
              <a:t>AMI software: </a:t>
            </a:r>
            <a:r>
              <a:rPr sz="3813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https://bitbucket.org/petermr/ami-core</a:t>
            </a:r>
          </a:p>
        </p:txBody>
      </p:sp>
      <p:sp>
        <p:nvSpPr>
          <p:cNvPr id="194" name="Shape 194"/>
          <p:cNvSpPr/>
          <p:nvPr/>
        </p:nvSpPr>
        <p:spPr>
          <a:xfrm>
            <a:off x="2156855" y="6331174"/>
            <a:ext cx="8691089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pixel		path		shape		char		word…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		para		document			SCIENCE</a:t>
            </a:r>
          </a:p>
        </p:txBody>
      </p:sp>
      <p:sp>
        <p:nvSpPr>
          <p:cNvPr id="195" name="Shape 195"/>
          <p:cNvSpPr/>
          <p:nvPr/>
        </p:nvSpPr>
        <p:spPr>
          <a:xfrm>
            <a:off x="3215486" y="6661478"/>
            <a:ext cx="574204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6" name="Shape 196"/>
          <p:cNvSpPr/>
          <p:nvPr/>
        </p:nvSpPr>
        <p:spPr>
          <a:xfrm>
            <a:off x="4986631" y="6661478"/>
            <a:ext cx="574204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7" name="Shape 197"/>
          <p:cNvSpPr/>
          <p:nvPr/>
        </p:nvSpPr>
        <p:spPr>
          <a:xfrm>
            <a:off x="6821773" y="6661478"/>
            <a:ext cx="574204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8" name="Shape 198"/>
          <p:cNvSpPr/>
          <p:nvPr/>
        </p:nvSpPr>
        <p:spPr>
          <a:xfrm>
            <a:off x="8478122" y="6661478"/>
            <a:ext cx="574205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9" name="Shape 199"/>
          <p:cNvSpPr/>
          <p:nvPr/>
        </p:nvSpPr>
        <p:spPr>
          <a:xfrm>
            <a:off x="4421986" y="8235829"/>
            <a:ext cx="574204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0" name="Shape 200"/>
          <p:cNvSpPr/>
          <p:nvPr/>
        </p:nvSpPr>
        <p:spPr>
          <a:xfrm>
            <a:off x="7421798" y="8235829"/>
            <a:ext cx="899025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1" name="Shape 201"/>
          <p:cNvSpPr/>
          <p:nvPr/>
        </p:nvSpPr>
        <p:spPr>
          <a:xfrm>
            <a:off x="2552443" y="8235829"/>
            <a:ext cx="574205" cy="1"/>
          </a:xfrm>
          <a:prstGeom prst="line">
            <a:avLst/>
          </a:prstGeom>
          <a:ln w="25400">
            <a:solidFill>
              <a:srgbClr val="E537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2" name="Shape 202"/>
          <p:cNvSpPr/>
          <p:nvPr/>
        </p:nvSpPr>
        <p:spPr>
          <a:xfrm flipV="1">
            <a:off x="8521411" y="7729288"/>
            <a:ext cx="1" cy="907369"/>
          </a:xfrm>
          <a:prstGeom prst="line">
            <a:avLst/>
          </a:prstGeom>
          <a:ln w="25400">
            <a:solidFill>
              <a:srgbClr val="B12F1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3" name="Shape 203"/>
          <p:cNvSpPr/>
          <p:nvPr/>
        </p:nvSpPr>
        <p:spPr>
          <a:xfrm flipV="1">
            <a:off x="10505751" y="7721186"/>
            <a:ext cx="1" cy="907369"/>
          </a:xfrm>
          <a:prstGeom prst="line">
            <a:avLst/>
          </a:prstGeom>
          <a:ln w="25400">
            <a:solidFill>
              <a:srgbClr val="B12F1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4" name="Shape 204"/>
          <p:cNvSpPr/>
          <p:nvPr/>
        </p:nvSpPr>
        <p:spPr>
          <a:xfrm>
            <a:off x="8515652" y="7721186"/>
            <a:ext cx="1980928" cy="1"/>
          </a:xfrm>
          <a:prstGeom prst="line">
            <a:avLst/>
          </a:prstGeom>
          <a:ln w="25400">
            <a:solidFill>
              <a:srgbClr val="B12F1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5" name="Shape 205"/>
          <p:cNvSpPr/>
          <p:nvPr/>
        </p:nvSpPr>
        <p:spPr>
          <a:xfrm>
            <a:off x="8523117" y="8624759"/>
            <a:ext cx="1980929" cy="1"/>
          </a:xfrm>
          <a:prstGeom prst="line">
            <a:avLst/>
          </a:prstGeom>
          <a:ln w="25400">
            <a:solidFill>
              <a:srgbClr val="B12F1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209" name="Shape 209"/>
          <p:cNvSpPr/>
          <p:nvPr/>
        </p:nvSpPr>
        <p:spPr>
          <a:xfrm>
            <a:off x="8429881" y="4722590"/>
            <a:ext cx="2596469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1D151"/>
                </a:solidFill>
              </a:rPr>
              <a:t>titles</a:t>
            </a:r>
            <a:endParaRPr sz="4800">
              <a:solidFill>
                <a:srgbClr val="F1D151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E34E3E"/>
                </a:solidFill>
              </a:rPr>
              <a:t>scale</a:t>
            </a:r>
            <a:endParaRPr sz="4800">
              <a:solidFill>
                <a:srgbClr val="E34E3E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1EB028"/>
                </a:solidFill>
              </a:rPr>
              <a:t>units</a:t>
            </a:r>
            <a:endParaRPr sz="4800">
              <a:solidFill>
                <a:srgbClr val="1EB028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EA5FE5"/>
                </a:solidFill>
              </a:rPr>
              <a:t>ticks</a:t>
            </a:r>
            <a:endParaRPr sz="4800">
              <a:solidFill>
                <a:srgbClr val="EA5FE5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96AC6"/>
                </a:solidFill>
              </a:rPr>
              <a:t>quantity</a:t>
            </a:r>
            <a:endParaRPr sz="4800">
              <a:solidFill>
                <a:srgbClr val="296AC6"/>
              </a:solidFill>
            </a:endParaRPr>
          </a:p>
          <a:p>
            <a:pPr lvl="0" marL="4075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535353"/>
                </a:solidFill>
              </a:rPr>
              <a:t>+ data</a:t>
            </a:r>
          </a:p>
        </p:txBody>
      </p:sp>
      <p:pic>
        <p:nvPicPr>
          <p:cNvPr id="21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7022" y="4585718"/>
            <a:ext cx="5376013" cy="449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pic>
        <p:nvPicPr>
          <p:cNvPr id="21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849" y="5078189"/>
            <a:ext cx="3195744" cy="239122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224520" y="7795245"/>
            <a:ext cx="407040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raw mobile photo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shadows, contrast, noise, skew</a:t>
            </a:r>
          </a:p>
        </p:txBody>
      </p:sp>
      <p:pic>
        <p:nvPicPr>
          <p:cNvPr id="21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3382" y="5078189"/>
            <a:ext cx="3710015" cy="2391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9186" y="5078189"/>
            <a:ext cx="3678802" cy="239122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8443386" y="7949174"/>
            <a:ext cx="407040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binarization: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pixels 0 or 1</a:t>
            </a:r>
          </a:p>
        </p:txBody>
      </p:sp>
      <p:sp>
        <p:nvSpPr>
          <p:cNvPr id="219" name="Shape 219"/>
          <p:cNvSpPr/>
          <p:nvPr/>
        </p:nvSpPr>
        <p:spPr>
          <a:xfrm>
            <a:off x="3868689" y="6273800"/>
            <a:ext cx="513596" cy="0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0" name="Shape 220"/>
          <p:cNvSpPr/>
          <p:nvPr/>
        </p:nvSpPr>
        <p:spPr>
          <a:xfrm>
            <a:off x="8114494" y="6273800"/>
            <a:ext cx="513596" cy="0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1" name="Shape 221"/>
          <p:cNvSpPr/>
          <p:nvPr/>
        </p:nvSpPr>
        <p:spPr>
          <a:xfrm>
            <a:off x="5645068" y="7949174"/>
            <a:ext cx="14481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clipping</a:t>
            </a:r>
          </a:p>
        </p:txBody>
      </p:sp>
      <p:sp>
        <p:nvSpPr>
          <p:cNvPr id="222" name="Shape 222"/>
          <p:cNvSpPr/>
          <p:nvPr/>
        </p:nvSpPr>
        <p:spPr>
          <a:xfrm>
            <a:off x="2769567" y="4285857"/>
            <a:ext cx="74656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535353"/>
                </a:solidFill>
              </a:rPr>
              <a:t>AMI-chem for extracting chemical formulae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1626065" y="8412301"/>
            <a:ext cx="1816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thinning</a:t>
            </a:r>
          </a:p>
        </p:txBody>
      </p:sp>
      <p:sp>
        <p:nvSpPr>
          <p:cNvPr id="227" name="Shape 227"/>
          <p:cNvSpPr/>
          <p:nvPr/>
        </p:nvSpPr>
        <p:spPr>
          <a:xfrm>
            <a:off x="8811686" y="8406374"/>
            <a:ext cx="407040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chemical optical character recognition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4241393" y="6591300"/>
            <a:ext cx="648892" cy="0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9" name="Shape 229"/>
          <p:cNvSpPr/>
          <p:nvPr/>
        </p:nvSpPr>
        <p:spPr>
          <a:xfrm>
            <a:off x="8482794" y="6591300"/>
            <a:ext cx="1054170" cy="0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0" name="Shape 230"/>
          <p:cNvSpPr/>
          <p:nvPr/>
        </p:nvSpPr>
        <p:spPr>
          <a:xfrm>
            <a:off x="5112084" y="8412301"/>
            <a:ext cx="3108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down to 1- pixel</a:t>
            </a:r>
          </a:p>
        </p:txBody>
      </p:sp>
      <p:pic>
        <p:nvPicPr>
          <p:cNvPr id="23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318" y="5354203"/>
            <a:ext cx="3479990" cy="2391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1095" y="5329355"/>
            <a:ext cx="3530404" cy="2437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8259" y="5293934"/>
            <a:ext cx="2517256" cy="287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2769567" y="4285857"/>
            <a:ext cx="74656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535353"/>
                </a:solidFill>
              </a:rPr>
              <a:t>AMI-chem for extracting chemical formulae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1385853" y="8704897"/>
            <a:ext cx="1816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thinning</a:t>
            </a:r>
          </a:p>
        </p:txBody>
      </p:sp>
      <p:sp>
        <p:nvSpPr>
          <p:cNvPr id="239" name="Shape 239"/>
          <p:cNvSpPr/>
          <p:nvPr/>
        </p:nvSpPr>
        <p:spPr>
          <a:xfrm>
            <a:off x="9534952" y="8704897"/>
            <a:ext cx="21631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topology</a:t>
            </a:r>
          </a:p>
        </p:txBody>
      </p:sp>
      <p:sp>
        <p:nvSpPr>
          <p:cNvPr id="240" name="Shape 240"/>
          <p:cNvSpPr/>
          <p:nvPr/>
        </p:nvSpPr>
        <p:spPr>
          <a:xfrm>
            <a:off x="4017598" y="6883896"/>
            <a:ext cx="648891" cy="1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1" name="Shape 241"/>
          <p:cNvSpPr/>
          <p:nvPr/>
        </p:nvSpPr>
        <p:spPr>
          <a:xfrm>
            <a:off x="2820913" y="4285857"/>
            <a:ext cx="73629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535353"/>
                </a:solidFill>
              </a:rPr>
              <a:t>AMI-phylo for extracting phylogenetic trees</a:t>
            </a:r>
          </a:p>
        </p:txBody>
      </p:sp>
      <p:pic>
        <p:nvPicPr>
          <p:cNvPr id="24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201" y="5473275"/>
            <a:ext cx="2971801" cy="295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91386" y="5473275"/>
            <a:ext cx="2973327" cy="295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90397" y="5473275"/>
            <a:ext cx="30523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8153110" y="6883896"/>
            <a:ext cx="648891" cy="1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fact extraction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5244050" y="8383118"/>
            <a:ext cx="752147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Newick format can be viewed at: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24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http://www.unc.edu/~bdmorris/treelib-js/demo.html</a:t>
            </a:r>
          </a:p>
        </p:txBody>
      </p:sp>
      <p:sp>
        <p:nvSpPr>
          <p:cNvPr id="250" name="Shape 250"/>
          <p:cNvSpPr/>
          <p:nvPr/>
        </p:nvSpPr>
        <p:spPr>
          <a:xfrm>
            <a:off x="655701" y="6900295"/>
            <a:ext cx="648892" cy="1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1" name="Shape 251"/>
          <p:cNvSpPr/>
          <p:nvPr/>
        </p:nvSpPr>
        <p:spPr>
          <a:xfrm>
            <a:off x="2820913" y="4285857"/>
            <a:ext cx="73629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535353"/>
                </a:solidFill>
              </a:rPr>
              <a:t>AMI-phylo for extracting phylogenetic trees</a:t>
            </a:r>
          </a:p>
        </p:txBody>
      </p:sp>
      <p:sp>
        <p:nvSpPr>
          <p:cNvPr id="252" name="Shape 252"/>
          <p:cNvSpPr/>
          <p:nvPr/>
        </p:nvSpPr>
        <p:spPr>
          <a:xfrm>
            <a:off x="4791213" y="6900295"/>
            <a:ext cx="648892" cy="1"/>
          </a:xfrm>
          <a:prstGeom prst="line">
            <a:avLst/>
          </a:prstGeom>
          <a:ln w="25400">
            <a:solidFill>
              <a:srgbClr val="EB3D4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25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3153" y="5496945"/>
            <a:ext cx="3314701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058908" y="8721297"/>
            <a:ext cx="26046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serialization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5520849" y="5693795"/>
            <a:ext cx="6967874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42900" indent="-342900" algn="l" defTabSz="457200">
              <a:defRPr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1200"/>
              <a:t>((n122,((n121,n205),((n39,(n84,((((n35,n98),n191),n22),n17))),((n10,n182),((((n232,n76),n68),(n109,n30)),(n73,(n106,n58))))))),((((((n103,n86),(n218,(n215,n157))),((n164,n143),((n190,((n108,n177),(n192,n220))),((n233,n187),n41)))),((((n59,n184),((n134,n200),(n137,(n212,((n92,n209),n29))))),(n88,(n102,n161))),((((n70,n140),(n18,n188)),(n49,((n123,n132),(n219,n198)))),(((n37,(n65,n46)),(n135,(n11,(n113,n142)))),(n210,((n69,(n216,n36)),(n231,n160))))))),(((n107,n43),((n149,n199),n74)),(((n101,(n19,n54)),n96),(n7,((n139,n5),((n170,(n25,n75)),(n146,(n154,(n194,(((n14,n116),n112),(n126,n222))))))))))),(((((n165,(n168,n128)),n129),((n114,n181),(n48,n118))),((n158,(n91,(n33,n213))),(n87,n235))),((n197,(n175,n117)),(n196,((n171,(n163,n227)),((n53,n131),n159)))))));</a:t>
            </a:r>
            <a:endParaRPr sz="1200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Acknowledgements</a:t>
            </a:r>
          </a:p>
        </p:txBody>
      </p:sp>
      <p:sp>
        <p:nvSpPr>
          <p:cNvPr id="259" name="Shape 259"/>
          <p:cNvSpPr/>
          <p:nvPr/>
        </p:nvSpPr>
        <p:spPr>
          <a:xfrm>
            <a:off x="1660165" y="4921897"/>
            <a:ext cx="9684470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Richard Smith-Unna, Dept Plant Sci, Univ. Cambridge</a:t>
            </a:r>
            <a:endParaRPr sz="3600">
              <a:solidFill>
                <a:srgbClr val="535353"/>
              </a:solidFill>
            </a:endParaRPr>
          </a:p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Andy Howlett, Dept Chemistry, Univ. Cambridge</a:t>
            </a:r>
            <a:endParaRPr sz="3600">
              <a:solidFill>
                <a:srgbClr val="535353"/>
              </a:solidFill>
            </a:endParaRPr>
          </a:p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Mark Williamson, Dept Chemistry, Univ. Cambridge</a:t>
            </a:r>
            <a:endParaRPr sz="3600">
              <a:solidFill>
                <a:srgbClr val="535353"/>
              </a:solidFill>
            </a:endParaRPr>
          </a:p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Ross Mounce, Biology, Univ. Bath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title"/>
          </p:nvPr>
        </p:nvSpPr>
        <p:spPr>
          <a:xfrm>
            <a:off x="1642731" y="3224774"/>
            <a:ext cx="9719338" cy="1145052"/>
          </a:xfrm>
          <a:prstGeom prst="rect">
            <a:avLst/>
          </a:prstGeom>
        </p:spPr>
        <p:txBody>
          <a:bodyPr/>
          <a:lstStyle>
            <a:lvl1pPr defTabSz="578358">
              <a:defRPr sz="7128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128">
                <a:solidFill>
                  <a:srgbClr val="535353"/>
                </a:solidFill>
              </a:rPr>
              <a:t>the scale of the task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794135" y="5046645"/>
            <a:ext cx="9416530" cy="3067052"/>
          </a:xfrm>
          <a:prstGeom prst="rect">
            <a:avLst/>
          </a:prstGeom>
        </p:spPr>
        <p:txBody>
          <a:bodyPr/>
          <a:lstStyle/>
          <a:p>
            <a:pPr lvl="0" marL="577297" indent="-577297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535353"/>
                </a:solidFill>
              </a:rPr>
              <a:t>~ 27,000 peer reviewed journals*</a:t>
            </a:r>
            <a:endParaRPr sz="5100">
              <a:solidFill>
                <a:srgbClr val="535353"/>
              </a:solidFill>
            </a:endParaRPr>
          </a:p>
          <a:p>
            <a:pPr lvl="0" marL="577297" indent="-577297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535353"/>
                </a:solidFill>
              </a:rPr>
              <a:t>&gt; 5,000 publishers</a:t>
            </a:r>
            <a:endParaRPr sz="5100">
              <a:solidFill>
                <a:srgbClr val="535353"/>
              </a:solidFill>
            </a:endParaRPr>
          </a:p>
          <a:p>
            <a:pPr lvl="0" marL="577297" indent="-577297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535353"/>
                </a:solidFill>
              </a:rPr>
              <a:t>~ 3,000 new papers per day</a:t>
            </a:r>
          </a:p>
        </p:txBody>
      </p:sp>
      <p:sp>
        <p:nvSpPr>
          <p:cNvPr id="46" name="Shape 46"/>
          <p:cNvSpPr/>
          <p:nvPr/>
        </p:nvSpPr>
        <p:spPr>
          <a:xfrm>
            <a:off x="3531720" y="9095316"/>
            <a:ext cx="941653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535353"/>
                </a:solidFill>
              </a:rPr>
              <a:t>*Ulrich’s database: </a:t>
            </a:r>
            <a:r>
              <a:rPr i="1" sz="32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http://ulrichsweb.serialssolutions.com/login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>
            <a:lvl1pPr defTabSz="519937">
              <a:defRPr sz="6408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8">
                <a:solidFill>
                  <a:srgbClr val="535353"/>
                </a:solidFill>
              </a:rPr>
              <a:t>structured information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794135" y="4995845"/>
            <a:ext cx="9416530" cy="3837386"/>
          </a:xfrm>
          <a:prstGeom prst="rect">
            <a:avLst/>
          </a:prstGeom>
        </p:spPr>
        <p:txBody>
          <a:bodyPr/>
          <a:lstStyle/>
          <a:p>
            <a:pPr lvl="0" marL="531114" indent="-531114" algn="l" defTabSz="537463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692">
                <a:solidFill>
                  <a:srgbClr val="535353"/>
                </a:solidFill>
              </a:rPr>
              <a:t>chemical names and structures</a:t>
            </a:r>
            <a:endParaRPr sz="4692">
              <a:solidFill>
                <a:srgbClr val="535353"/>
              </a:solidFill>
            </a:endParaRPr>
          </a:p>
          <a:p>
            <a:pPr lvl="0" marL="531114" indent="-531114" algn="l" defTabSz="537463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692">
                <a:solidFill>
                  <a:srgbClr val="535353"/>
                </a:solidFill>
              </a:rPr>
              <a:t>species</a:t>
            </a:r>
            <a:endParaRPr sz="4692">
              <a:solidFill>
                <a:srgbClr val="535353"/>
              </a:solidFill>
            </a:endParaRPr>
          </a:p>
          <a:p>
            <a:pPr lvl="0" marL="531114" indent="-531114" algn="l" defTabSz="537463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692">
                <a:solidFill>
                  <a:srgbClr val="535353"/>
                </a:solidFill>
              </a:rPr>
              <a:t>metabolism</a:t>
            </a:r>
            <a:endParaRPr sz="4692">
              <a:solidFill>
                <a:srgbClr val="535353"/>
              </a:solidFill>
            </a:endParaRPr>
          </a:p>
          <a:p>
            <a:pPr lvl="0" marL="531114" indent="-531114" algn="l" defTabSz="537463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692">
                <a:solidFill>
                  <a:srgbClr val="535353"/>
                </a:solidFill>
              </a:rPr>
              <a:t>phylogenetic trees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collaborations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810902" y="4786089"/>
            <a:ext cx="11382996" cy="4235394"/>
          </a:xfrm>
          <a:prstGeom prst="rect">
            <a:avLst/>
          </a:prstGeom>
        </p:spPr>
        <p:txBody>
          <a:bodyPr/>
          <a:lstStyle/>
          <a:p>
            <a:pPr lvl="0" marL="571524" indent="-571524" algn="l" defTabSz="578358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059">
                <a:solidFill>
                  <a:srgbClr val="535353"/>
                </a:solidFill>
              </a:rPr>
              <a:t>Mint phylogeny working group</a:t>
            </a:r>
            <a:endParaRPr sz="4059">
              <a:solidFill>
                <a:srgbClr val="535353"/>
              </a:solidFill>
            </a:endParaRPr>
          </a:p>
          <a:p>
            <a:pPr lvl="0" marL="571524" indent="-571524" algn="l" defTabSz="578358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059">
                <a:solidFill>
                  <a:srgbClr val="535353"/>
                </a:solidFill>
              </a:rPr>
              <a:t>Phyloinformatic Literature Unlocking Tools (PLUTo)</a:t>
            </a:r>
            <a:endParaRPr sz="4059">
              <a:solidFill>
                <a:srgbClr val="535353"/>
              </a:solidFill>
            </a:endParaRPr>
          </a:p>
          <a:p>
            <a:pPr lvl="0" marL="571524" indent="-571524" algn="l" defTabSz="578358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059">
                <a:solidFill>
                  <a:srgbClr val="535353"/>
                </a:solidFill>
              </a:rPr>
              <a:t>EBI - MetaboLights</a:t>
            </a:r>
            <a:endParaRPr sz="4059">
              <a:solidFill>
                <a:srgbClr val="535353"/>
              </a:solidFill>
            </a:endParaRPr>
          </a:p>
          <a:p>
            <a:pPr lvl="0" marL="571524" indent="-571524" algn="l" defTabSz="578358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059">
                <a:solidFill>
                  <a:srgbClr val="535353"/>
                </a:solidFill>
              </a:rPr>
              <a:t>OpenFarm</a:t>
            </a:r>
            <a:endParaRPr sz="4059">
              <a:solidFill>
                <a:srgbClr val="535353"/>
              </a:solidFill>
            </a:endParaRPr>
          </a:p>
          <a:p>
            <a:pPr lvl="0" marL="571524" indent="-571524" algn="l" defTabSz="578358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4059">
                <a:solidFill>
                  <a:srgbClr val="535353"/>
                </a:solidFill>
              </a:rPr>
              <a:t>OpenOil / OpenCorporates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Software pipeline</a:t>
            </a:r>
          </a:p>
        </p:txBody>
      </p:sp>
      <p:sp>
        <p:nvSpPr>
          <p:cNvPr id="62" name="Shape 62"/>
          <p:cNvSpPr/>
          <p:nvPr/>
        </p:nvSpPr>
        <p:spPr>
          <a:xfrm>
            <a:off x="884564" y="5352167"/>
            <a:ext cx="2833418" cy="741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cap="all" sz="4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535353"/>
                </a:solidFill>
              </a:rPr>
              <a:t>product:</a:t>
            </a:r>
          </a:p>
        </p:txBody>
      </p:sp>
      <p:sp>
        <p:nvSpPr>
          <p:cNvPr id="63" name="Shape 63"/>
          <p:cNvSpPr/>
          <p:nvPr/>
        </p:nvSpPr>
        <p:spPr>
          <a:xfrm>
            <a:off x="733612" y="7212324"/>
            <a:ext cx="2833417" cy="74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cap="all" sz="4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535353"/>
                </a:solidFill>
              </a:rPr>
              <a:t>process:</a:t>
            </a:r>
          </a:p>
        </p:txBody>
      </p:sp>
      <p:sp>
        <p:nvSpPr>
          <p:cNvPr id="64" name="Shape 64"/>
          <p:cNvSpPr/>
          <p:nvPr/>
        </p:nvSpPr>
        <p:spPr>
          <a:xfrm>
            <a:off x="3957554" y="5202252"/>
            <a:ext cx="158394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journals</a:t>
            </a:r>
            <a:endParaRPr sz="3100">
              <a:solidFill>
                <a:srgbClr val="00A132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(ISSNs)</a:t>
            </a:r>
          </a:p>
        </p:txBody>
      </p:sp>
      <p:sp>
        <p:nvSpPr>
          <p:cNvPr id="65" name="Shape 65"/>
          <p:cNvSpPr/>
          <p:nvPr/>
        </p:nvSpPr>
        <p:spPr>
          <a:xfrm>
            <a:off x="5583579" y="5790591"/>
            <a:ext cx="53262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66" name="Shape 66"/>
          <p:cNvSpPr/>
          <p:nvPr/>
        </p:nvSpPr>
        <p:spPr>
          <a:xfrm>
            <a:off x="6219537" y="5231791"/>
            <a:ext cx="145844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</a:t>
            </a: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ulltext</a:t>
            </a:r>
            <a:endParaRPr sz="3100">
              <a:solidFill>
                <a:srgbClr val="00A132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URLs</a:t>
            </a:r>
          </a:p>
        </p:txBody>
      </p:sp>
      <p:sp>
        <p:nvSpPr>
          <p:cNvPr id="67" name="Shape 67"/>
          <p:cNvSpPr/>
          <p:nvPr/>
        </p:nvSpPr>
        <p:spPr>
          <a:xfrm>
            <a:off x="7765898" y="5790591"/>
            <a:ext cx="53262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68" name="Shape 68"/>
          <p:cNvSpPr/>
          <p:nvPr/>
        </p:nvSpPr>
        <p:spPr>
          <a:xfrm>
            <a:off x="8402710" y="5034941"/>
            <a:ext cx="2176035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metadata +</a:t>
            </a:r>
            <a:endParaRPr sz="3100">
              <a:solidFill>
                <a:srgbClr val="00A132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content +</a:t>
            </a:r>
            <a:endParaRPr sz="3100">
              <a:solidFill>
                <a:srgbClr val="00A132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files</a:t>
            </a:r>
          </a:p>
        </p:txBody>
      </p:sp>
      <p:sp>
        <p:nvSpPr>
          <p:cNvPr id="69" name="Shape 69"/>
          <p:cNvSpPr/>
          <p:nvPr/>
        </p:nvSpPr>
        <p:spPr>
          <a:xfrm>
            <a:off x="11226634" y="5466741"/>
            <a:ext cx="9149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</a:t>
            </a:r>
            <a:r>
              <a:rPr sz="3100">
                <a:solidFill>
                  <a:srgbClr val="00A13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acts</a:t>
            </a:r>
          </a:p>
        </p:txBody>
      </p:sp>
      <p:sp>
        <p:nvSpPr>
          <p:cNvPr id="70" name="Shape 70"/>
          <p:cNvSpPr/>
          <p:nvPr/>
        </p:nvSpPr>
        <p:spPr>
          <a:xfrm>
            <a:off x="10554309" y="5790591"/>
            <a:ext cx="53262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71" name="Shape 71"/>
          <p:cNvSpPr/>
          <p:nvPr/>
        </p:nvSpPr>
        <p:spPr>
          <a:xfrm>
            <a:off x="4932628" y="7203079"/>
            <a:ext cx="1834524" cy="741571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7417993" y="7203079"/>
            <a:ext cx="1834524" cy="741571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9903358" y="7203079"/>
            <a:ext cx="1834523" cy="741571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5252158" y="7250014"/>
            <a:ext cx="11954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crawl</a:t>
            </a:r>
          </a:p>
        </p:txBody>
      </p:sp>
      <p:sp>
        <p:nvSpPr>
          <p:cNvPr id="75" name="Shape 75"/>
          <p:cNvSpPr/>
          <p:nvPr/>
        </p:nvSpPr>
        <p:spPr>
          <a:xfrm>
            <a:off x="7631260" y="7250014"/>
            <a:ext cx="14079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scrape</a:t>
            </a:r>
          </a:p>
        </p:txBody>
      </p:sp>
      <p:sp>
        <p:nvSpPr>
          <p:cNvPr id="76" name="Shape 76"/>
          <p:cNvSpPr/>
          <p:nvPr/>
        </p:nvSpPr>
        <p:spPr>
          <a:xfrm>
            <a:off x="10044517" y="7250014"/>
            <a:ext cx="1552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extract</a:t>
            </a:r>
          </a:p>
        </p:txBody>
      </p:sp>
      <p:sp>
        <p:nvSpPr>
          <p:cNvPr id="77" name="Shape 77"/>
          <p:cNvSpPr/>
          <p:nvPr/>
        </p:nvSpPr>
        <p:spPr>
          <a:xfrm>
            <a:off x="6826262" y="7583110"/>
            <a:ext cx="53262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9311626" y="7583110"/>
            <a:ext cx="53262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crawling</a:t>
            </a:r>
          </a:p>
        </p:txBody>
      </p:sp>
      <p:sp>
        <p:nvSpPr>
          <p:cNvPr id="82" name="Shape 82"/>
          <p:cNvSpPr/>
          <p:nvPr/>
        </p:nvSpPr>
        <p:spPr>
          <a:xfrm>
            <a:off x="7990122" y="5537372"/>
            <a:ext cx="4156938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535353"/>
                </a:solidFill>
              </a:rPr>
              <a:t>The latest journal tables of contents at</a:t>
            </a:r>
            <a:r>
              <a:rPr sz="41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Journal TOCs</a:t>
            </a:r>
          </a:p>
        </p:txBody>
      </p:sp>
      <p:pic>
        <p:nvPicPr>
          <p:cNvPr id="8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241" y="4766977"/>
            <a:ext cx="6427424" cy="345849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2924758" y="8749619"/>
            <a:ext cx="7155285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200" u="sng">
                <a:latin typeface="Gill Sans SemiBold"/>
                <a:ea typeface="Gill Sans SemiBold"/>
                <a:cs typeface="Gill Sans SemiBold"/>
                <a:sym typeface="Gill Sans SemiBold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i="0" sz="1800" u="none">
                <a:solidFill>
                  <a:srgbClr val="000000"/>
                </a:solidFill>
              </a:defRPr>
            </a:pPr>
            <a:r>
              <a:rPr i="1" sz="4200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http://www.journaltocs.hw.ac.uk/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scrapers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1340682" y="4449361"/>
            <a:ext cx="10323436" cy="4734546"/>
          </a:xfrm>
          <a:prstGeom prst="rect">
            <a:avLst/>
          </a:prstGeom>
        </p:spPr>
        <p:txBody>
          <a:bodyPr/>
          <a:lstStyle/>
          <a:p>
            <a:pPr lvl="0" marL="421427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all have the same plumbing</a:t>
            </a:r>
            <a:endParaRPr sz="3723">
              <a:solidFill>
                <a:srgbClr val="535353"/>
              </a:solidFill>
            </a:endParaRPr>
          </a:p>
          <a:p>
            <a:pPr lvl="0" marL="421427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scraping software (thresher) handles the plumbing</a:t>
            </a:r>
            <a:endParaRPr sz="3723">
              <a:solidFill>
                <a:srgbClr val="535353"/>
              </a:solidFill>
            </a:endParaRPr>
          </a:p>
          <a:p>
            <a:pPr lvl="0" marL="421427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scraperJSON is a config file</a:t>
            </a:r>
            <a:endParaRPr sz="3723">
              <a:solidFill>
                <a:srgbClr val="535353"/>
              </a:solidFill>
            </a:endParaRPr>
          </a:p>
          <a:p>
            <a:pPr lvl="1" marL="801538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supports large collections of scrapers</a:t>
            </a:r>
            <a:endParaRPr sz="3723">
              <a:solidFill>
                <a:srgbClr val="535353"/>
              </a:solidFill>
            </a:endParaRPr>
          </a:p>
          <a:p>
            <a:pPr lvl="1" marL="801538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no programming required</a:t>
            </a:r>
            <a:endParaRPr sz="3723">
              <a:solidFill>
                <a:srgbClr val="535353"/>
              </a:solidFill>
            </a:endParaRPr>
          </a:p>
          <a:p>
            <a:pPr lvl="1" marL="801538" indent="-421427" algn="l" defTabSz="426466">
              <a:lnSpc>
                <a:spcPct val="15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723">
                <a:solidFill>
                  <a:srgbClr val="535353"/>
                </a:solidFill>
              </a:rPr>
              <a:t>not limited to one piece of software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66" y="738716"/>
            <a:ext cx="3723461" cy="1879295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>
            <p:ph type="title"/>
          </p:nvPr>
        </p:nvSpPr>
        <p:spPr>
          <a:xfrm>
            <a:off x="1175940" y="3097774"/>
            <a:ext cx="10652920" cy="114505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Basic scraper json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64382" y="4563661"/>
            <a:ext cx="5304398" cy="4734546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name of the scraper:</a:t>
            </a:r>
            <a:endParaRPr sz="3600">
              <a:solidFill>
                <a:srgbClr val="535353"/>
              </a:solidFill>
            </a:endParaRPr>
          </a:p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the URL(s) it applies to:</a:t>
            </a:r>
            <a:endParaRPr sz="3600">
              <a:solidFill>
                <a:srgbClr val="535353"/>
              </a:solidFill>
            </a:endParaRPr>
          </a:p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the elements to capture:</a:t>
            </a:r>
            <a:endParaRPr sz="3600">
              <a:solidFill>
                <a:srgbClr val="535353"/>
              </a:solidFill>
            </a:endParaRPr>
          </a:p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element name:</a:t>
            </a:r>
            <a:endParaRPr sz="3600">
              <a:solidFill>
                <a:srgbClr val="535353"/>
              </a:solidFill>
            </a:endParaRPr>
          </a:p>
          <a:p>
            <a:pPr lvl="0" algn="r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where to find it:</a:t>
            </a:r>
          </a:p>
        </p:txBody>
      </p:sp>
      <p:pic>
        <p:nvPicPr>
          <p:cNvPr id="9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1870" y="4359964"/>
            <a:ext cx="5679546" cy="4734547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361096" y="9081647"/>
            <a:ext cx="568877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700"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i="0" sz="1800" u="none">
                <a:solidFill>
                  <a:srgbClr val="000000"/>
                </a:solidFill>
              </a:defRPr>
            </a:pPr>
            <a:r>
              <a:rPr i="1" sz="2700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http://github.com/ContentMine/scraperJSON</a:t>
            </a:r>
          </a:p>
        </p:txBody>
      </p:sp>
      <p:sp>
        <p:nvSpPr>
          <p:cNvPr id="95" name="Shape 95"/>
          <p:cNvSpPr/>
          <p:nvPr/>
        </p:nvSpPr>
        <p:spPr>
          <a:xfrm>
            <a:off x="5854234" y="4931069"/>
            <a:ext cx="711162" cy="188720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6" name="Shape 96"/>
          <p:cNvSpPr/>
          <p:nvPr/>
        </p:nvSpPr>
        <p:spPr>
          <a:xfrm>
            <a:off x="5856281" y="5724658"/>
            <a:ext cx="703811" cy="1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7" name="Shape 97"/>
          <p:cNvSpPr/>
          <p:nvPr/>
        </p:nvSpPr>
        <p:spPr>
          <a:xfrm flipV="1">
            <a:off x="5853251" y="6234128"/>
            <a:ext cx="713659" cy="225775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" name="Shape 98"/>
          <p:cNvSpPr/>
          <p:nvPr/>
        </p:nvSpPr>
        <p:spPr>
          <a:xfrm flipV="1">
            <a:off x="5856281" y="6789036"/>
            <a:ext cx="870260" cy="471304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" name="Shape 99"/>
          <p:cNvSpPr/>
          <p:nvPr/>
        </p:nvSpPr>
        <p:spPr>
          <a:xfrm flipV="1">
            <a:off x="5856281" y="7336378"/>
            <a:ext cx="1120808" cy="710381"/>
          </a:xfrm>
          <a:prstGeom prst="line">
            <a:avLst/>
          </a:prstGeom>
          <a:ln w="25400">
            <a:solidFill>
              <a:srgbClr val="5DBF3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