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>
            <a:lvl1pPr defTabSz="356362">
              <a:defRPr sz="4392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392">
                <a:solidFill>
                  <a:srgbClr val="535353"/>
                </a:solidFill>
              </a:rPr>
              <a:t>Legal aspects of content mining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487463" y="5720442"/>
            <a:ext cx="6220421" cy="258484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copyright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publisher licences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country-specific legislation</a:t>
            </a:r>
          </a:p>
        </p:txBody>
      </p:sp>
      <p:pic>
        <p:nvPicPr>
          <p:cNvPr id="3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9920" y="8706860"/>
            <a:ext cx="2990028" cy="855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>
            <a:lvl1pPr defTabSz="461518">
              <a:defRPr sz="5688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688">
                <a:solidFill>
                  <a:srgbClr val="535353"/>
                </a:solidFill>
              </a:rPr>
              <a:t>TDM copyright exception</a:t>
            </a:r>
          </a:p>
        </p:txBody>
      </p:sp>
      <p:pic>
        <p:nvPicPr>
          <p:cNvPr id="9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855331" y="5421513"/>
            <a:ext cx="11344938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does not apply to database right (even if database is also copyright protected)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UK researchers do not have to ask permission/pay fees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defining commercial/non-commercial is very grey area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>
            <a:lvl1pPr defTabSz="543305">
              <a:defRPr sz="6696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696">
                <a:solidFill>
                  <a:srgbClr val="535353"/>
                </a:solidFill>
              </a:rPr>
              <a:t>PUBLISHERS and mining</a:t>
            </a:r>
          </a:p>
        </p:txBody>
      </p:sp>
      <p:pic>
        <p:nvPicPr>
          <p:cNvPr id="10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829931" y="4739946"/>
            <a:ext cx="11344938" cy="463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Have historically charged high fees and placed restrictions</a:t>
            </a:r>
            <a:endParaRPr sz="3700">
              <a:solidFill>
                <a:srgbClr val="535353"/>
              </a:solidFill>
            </a:endParaRPr>
          </a:p>
          <a:p>
            <a:pPr lvl="2" marL="14602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must use their own API</a:t>
            </a:r>
            <a:endParaRPr sz="3700">
              <a:solidFill>
                <a:srgbClr val="535353"/>
              </a:solidFill>
            </a:endParaRPr>
          </a:p>
          <a:p>
            <a:pPr lvl="2" marL="14602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slow/no response to TDM requests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Researcher must approach many publishers for permission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These barriers have slowed TDM technology advances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So TDM experiments are often limited to OA materials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>
            <a:lvl1pPr defTabSz="543305">
              <a:defRPr sz="6696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696">
                <a:solidFill>
                  <a:srgbClr val="535353"/>
                </a:solidFill>
              </a:rPr>
              <a:t>PUBLISHERS and mining</a:t>
            </a:r>
          </a:p>
        </p:txBody>
      </p:sp>
      <p:pic>
        <p:nvPicPr>
          <p:cNvPr id="10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829931" y="5520996"/>
            <a:ext cx="11344938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Now offering TDM licences and policies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Often imposing unfair and </a:t>
            </a:r>
            <a:r>
              <a:rPr sz="37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unenforceable </a:t>
            </a:r>
            <a:r>
              <a:rPr sz="3700">
                <a:solidFill>
                  <a:srgbClr val="535353"/>
                </a:solidFill>
              </a:rPr>
              <a:t>constraints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Need a test case that goes to court so things become clearer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642731" y="2988873"/>
            <a:ext cx="9719338" cy="1145051"/>
          </a:xfrm>
          <a:prstGeom prst="rect">
            <a:avLst/>
          </a:prstGeom>
        </p:spPr>
        <p:txBody>
          <a:bodyPr/>
          <a:lstStyle>
            <a:lvl1pPr defTabSz="554990">
              <a:defRPr sz="684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840">
                <a:solidFill>
                  <a:srgbClr val="535353"/>
                </a:solidFill>
              </a:rPr>
              <a:t>TDM legal workflow</a:t>
            </a:r>
          </a:p>
        </p:txBody>
      </p:sp>
      <p:pic>
        <p:nvPicPr>
          <p:cNvPr id="11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563536" y="4879437"/>
            <a:ext cx="2572861" cy="4217798"/>
          </a:xfrm>
          <a:prstGeom prst="roundRect">
            <a:avLst>
              <a:gd name="adj" fmla="val 15977"/>
            </a:avLst>
          </a:prstGeom>
          <a:ln w="63500">
            <a:solidFill>
              <a:srgbClr val="72C1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4" name="Shape 114"/>
          <p:cNvSpPr/>
          <p:nvPr/>
        </p:nvSpPr>
        <p:spPr>
          <a:xfrm>
            <a:off x="848279" y="6216649"/>
            <a:ext cx="20033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OA article</a:t>
            </a:r>
          </a:p>
        </p:txBody>
      </p:sp>
      <p:sp>
        <p:nvSpPr>
          <p:cNvPr id="115" name="Shape 115"/>
          <p:cNvSpPr/>
          <p:nvPr/>
        </p:nvSpPr>
        <p:spPr>
          <a:xfrm>
            <a:off x="1241073" y="7232343"/>
            <a:ext cx="12177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article</a:t>
            </a:r>
          </a:p>
        </p:txBody>
      </p:sp>
      <p:sp>
        <p:nvSpPr>
          <p:cNvPr id="116" name="Shape 116"/>
          <p:cNvSpPr/>
          <p:nvPr/>
        </p:nvSpPr>
        <p:spPr>
          <a:xfrm>
            <a:off x="1007674" y="8248036"/>
            <a:ext cx="168458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database</a:t>
            </a:r>
          </a:p>
        </p:txBody>
      </p:sp>
      <p:sp>
        <p:nvSpPr>
          <p:cNvPr id="117" name="Shape 117"/>
          <p:cNvSpPr/>
          <p:nvPr/>
        </p:nvSpPr>
        <p:spPr>
          <a:xfrm>
            <a:off x="903754" y="4951189"/>
            <a:ext cx="189242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material</a:t>
            </a:r>
            <a:endParaRPr sz="36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to mine</a:t>
            </a:r>
          </a:p>
        </p:txBody>
      </p:sp>
      <p:sp>
        <p:nvSpPr>
          <p:cNvPr id="118" name="Shape 118"/>
          <p:cNvSpPr/>
          <p:nvPr/>
        </p:nvSpPr>
        <p:spPr>
          <a:xfrm>
            <a:off x="4305803" y="4536537"/>
            <a:ext cx="3837973" cy="1421483"/>
          </a:xfrm>
          <a:prstGeom prst="roundRect">
            <a:avLst>
              <a:gd name="adj" fmla="val 28917"/>
            </a:avLst>
          </a:prstGeom>
          <a:ln w="63500">
            <a:solidFill>
              <a:srgbClr val="72C1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9" name="Shape 119"/>
          <p:cNvSpPr/>
          <p:nvPr/>
        </p:nvSpPr>
        <p:spPr>
          <a:xfrm>
            <a:off x="4305803" y="6242570"/>
            <a:ext cx="3837973" cy="1421483"/>
          </a:xfrm>
          <a:prstGeom prst="roundRect">
            <a:avLst>
              <a:gd name="adj" fmla="val 28917"/>
            </a:avLst>
          </a:prstGeom>
          <a:ln w="63500">
            <a:solidFill>
              <a:srgbClr val="72C1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0" name="Shape 120"/>
          <p:cNvSpPr/>
          <p:nvPr/>
        </p:nvSpPr>
        <p:spPr>
          <a:xfrm>
            <a:off x="4305803" y="7948603"/>
            <a:ext cx="3837973" cy="1421484"/>
          </a:xfrm>
          <a:prstGeom prst="roundRect">
            <a:avLst>
              <a:gd name="adj" fmla="val 28917"/>
            </a:avLst>
          </a:prstGeom>
          <a:ln w="63500">
            <a:solidFill>
              <a:srgbClr val="72C1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1" name="Shape 121"/>
          <p:cNvSpPr/>
          <p:nvPr/>
        </p:nvSpPr>
        <p:spPr>
          <a:xfrm>
            <a:off x="4708081" y="4675778"/>
            <a:ext cx="303341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straightforward: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start mining!</a:t>
            </a:r>
          </a:p>
        </p:txBody>
      </p:sp>
      <p:sp>
        <p:nvSpPr>
          <p:cNvPr id="122" name="Shape 122"/>
          <p:cNvSpPr/>
          <p:nvPr/>
        </p:nvSpPr>
        <p:spPr>
          <a:xfrm>
            <a:off x="4655731" y="6381811"/>
            <a:ext cx="31381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commercial or 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non commercial?</a:t>
            </a:r>
          </a:p>
        </p:txBody>
      </p:sp>
      <p:sp>
        <p:nvSpPr>
          <p:cNvPr id="123" name="Shape 123"/>
          <p:cNvSpPr/>
          <p:nvPr/>
        </p:nvSpPr>
        <p:spPr>
          <a:xfrm>
            <a:off x="4372772" y="8083305"/>
            <a:ext cx="37040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database right or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copyright (or both)?</a:t>
            </a:r>
          </a:p>
        </p:txBody>
      </p:sp>
      <p:sp>
        <p:nvSpPr>
          <p:cNvPr id="124" name="Shape 124"/>
          <p:cNvSpPr/>
          <p:nvPr/>
        </p:nvSpPr>
        <p:spPr>
          <a:xfrm flipV="1">
            <a:off x="3114041" y="5508761"/>
            <a:ext cx="1025184" cy="1025184"/>
          </a:xfrm>
          <a:prstGeom prst="line">
            <a:avLst/>
          </a:prstGeom>
          <a:ln w="63500">
            <a:solidFill>
              <a:srgbClr val="72C15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5" name="Shape 125"/>
          <p:cNvSpPr/>
          <p:nvPr/>
        </p:nvSpPr>
        <p:spPr>
          <a:xfrm flipV="1">
            <a:off x="3104743" y="7111337"/>
            <a:ext cx="1031428" cy="346042"/>
          </a:xfrm>
          <a:prstGeom prst="line">
            <a:avLst/>
          </a:prstGeom>
          <a:ln w="63500">
            <a:solidFill>
              <a:srgbClr val="72C15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6" name="Shape 126"/>
          <p:cNvSpPr/>
          <p:nvPr/>
        </p:nvSpPr>
        <p:spPr>
          <a:xfrm>
            <a:off x="3140966" y="8659344"/>
            <a:ext cx="1025083" cy="1"/>
          </a:xfrm>
          <a:prstGeom prst="line">
            <a:avLst/>
          </a:prstGeom>
          <a:ln w="63500">
            <a:solidFill>
              <a:srgbClr val="72C15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7" name="Shape 127"/>
          <p:cNvSpPr/>
          <p:nvPr/>
        </p:nvSpPr>
        <p:spPr>
          <a:xfrm>
            <a:off x="9169903" y="4536537"/>
            <a:ext cx="3074616" cy="2048506"/>
          </a:xfrm>
          <a:prstGeom prst="roundRect">
            <a:avLst>
              <a:gd name="adj" fmla="val 20066"/>
            </a:avLst>
          </a:prstGeom>
          <a:ln w="63500">
            <a:solidFill>
              <a:srgbClr val="72C1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" name="Shape 128"/>
          <p:cNvSpPr/>
          <p:nvPr/>
        </p:nvSpPr>
        <p:spPr>
          <a:xfrm>
            <a:off x="9169903" y="7448441"/>
            <a:ext cx="3074617" cy="1976843"/>
          </a:xfrm>
          <a:prstGeom prst="roundRect">
            <a:avLst>
              <a:gd name="adj" fmla="val 20794"/>
            </a:avLst>
          </a:prstGeom>
          <a:ln w="63500">
            <a:solidFill>
              <a:srgbClr val="72C157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9" name="Shape 129"/>
          <p:cNvSpPr/>
          <p:nvPr/>
        </p:nvSpPr>
        <p:spPr>
          <a:xfrm flipV="1">
            <a:off x="8117009" y="6403771"/>
            <a:ext cx="803557" cy="596408"/>
          </a:xfrm>
          <a:prstGeom prst="line">
            <a:avLst/>
          </a:prstGeom>
          <a:ln w="63500">
            <a:solidFill>
              <a:srgbClr val="72C15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0" name="Shape 130"/>
          <p:cNvSpPr/>
          <p:nvPr/>
        </p:nvSpPr>
        <p:spPr>
          <a:xfrm flipV="1">
            <a:off x="8117010" y="8451736"/>
            <a:ext cx="792619" cy="190976"/>
          </a:xfrm>
          <a:prstGeom prst="line">
            <a:avLst/>
          </a:prstGeom>
          <a:ln w="63500">
            <a:solidFill>
              <a:srgbClr val="72C15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1" name="Shape 131"/>
          <p:cNvSpPr/>
          <p:nvPr/>
        </p:nvSpPr>
        <p:spPr>
          <a:xfrm>
            <a:off x="9237893" y="4620989"/>
            <a:ext cx="293863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purpose of work?</a:t>
            </a:r>
            <a:endParaRPr sz="31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Commercial</a:t>
            </a:r>
            <a:endParaRPr sz="31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benefits ok if not</a:t>
            </a:r>
            <a:endParaRPr sz="31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initially intended</a:t>
            </a:r>
          </a:p>
        </p:txBody>
      </p:sp>
      <p:sp>
        <p:nvSpPr>
          <p:cNvPr id="132" name="Shape 132"/>
          <p:cNvSpPr/>
          <p:nvPr/>
        </p:nvSpPr>
        <p:spPr>
          <a:xfrm>
            <a:off x="9152016" y="7497062"/>
            <a:ext cx="311414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not always clear,</a:t>
            </a:r>
            <a:endParaRPr sz="31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and not known for</a:t>
            </a:r>
            <a:endParaRPr sz="31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certain without</a:t>
            </a:r>
            <a:endParaRPr sz="31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going to court</a:t>
            </a:r>
          </a:p>
        </p:txBody>
      </p:sp>
      <p:sp>
        <p:nvSpPr>
          <p:cNvPr id="133" name="Shape 133"/>
          <p:cNvSpPr/>
          <p:nvPr/>
        </p:nvSpPr>
        <p:spPr>
          <a:xfrm>
            <a:off x="9000570" y="4381868"/>
            <a:ext cx="3413282" cy="5198085"/>
          </a:xfrm>
          <a:prstGeom prst="roundRect">
            <a:avLst>
              <a:gd name="adj" fmla="val 13369"/>
            </a:avLst>
          </a:prstGeom>
          <a:ln w="152400">
            <a:solidFill>
              <a:srgbClr val="B4B4B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9634198" y="6664485"/>
            <a:ext cx="21460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0878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08785"/>
                </a:solidFill>
              </a:rPr>
              <a:t>grey areas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642731" y="3141273"/>
            <a:ext cx="9719338" cy="114505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conclusion</a:t>
            </a:r>
          </a:p>
        </p:txBody>
      </p:sp>
      <p:pic>
        <p:nvPicPr>
          <p:cNvPr id="13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883675" y="4612523"/>
            <a:ext cx="11135850" cy="457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98060" indent="-498060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5353"/>
                </a:solidFill>
              </a:rPr>
              <a:t>new copyright exception is great news for TDM</a:t>
            </a:r>
            <a:endParaRPr sz="4400">
              <a:solidFill>
                <a:srgbClr val="535353"/>
              </a:solidFill>
            </a:endParaRPr>
          </a:p>
          <a:p>
            <a:pPr lvl="0" marL="498060" indent="-498060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5353"/>
                </a:solidFill>
              </a:rPr>
              <a:t>law generally is unclear due to lack of case studies</a:t>
            </a:r>
            <a:endParaRPr sz="4400">
              <a:solidFill>
                <a:srgbClr val="535353"/>
              </a:solidFill>
            </a:endParaRPr>
          </a:p>
          <a:p>
            <a:pPr lvl="0" marL="498060" indent="-498060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5353"/>
                </a:solidFill>
              </a:rPr>
              <a:t>currently it is about </a:t>
            </a:r>
            <a:r>
              <a:rPr sz="44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risk management</a:t>
            </a:r>
            <a:r>
              <a:rPr sz="4400">
                <a:solidFill>
                  <a:srgbClr val="535353"/>
                </a:solidFill>
              </a:rPr>
              <a:t> and the importance of the work and researcher reputation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>
            <a:lvl1pPr defTabSz="484886">
              <a:defRPr sz="5976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976">
                <a:solidFill>
                  <a:srgbClr val="535353"/>
                </a:solidFill>
              </a:rPr>
              <a:t>mining requires Copying</a:t>
            </a:r>
          </a:p>
        </p:txBody>
      </p:sp>
      <p:pic>
        <p:nvPicPr>
          <p:cNvPr id="4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0124" y="5382990"/>
            <a:ext cx="2203145" cy="220314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4061157" y="5104341"/>
            <a:ext cx="8037642" cy="30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PDFs are </a:t>
            </a:r>
            <a:r>
              <a:rPr sz="3600" u="sng">
                <a:solidFill>
                  <a:srgbClr val="535353"/>
                </a:solidFill>
              </a:rPr>
              <a:t>not</a:t>
            </a:r>
            <a:r>
              <a:rPr sz="3600">
                <a:solidFill>
                  <a:srgbClr val="535353"/>
                </a:solidFill>
              </a:rPr>
              <a:t> easily machine-readable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Need to </a:t>
            </a:r>
            <a:r>
              <a:rPr sz="36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copy</a:t>
            </a:r>
            <a:r>
              <a:rPr sz="3600">
                <a:solidFill>
                  <a:srgbClr val="535353"/>
                </a:solidFill>
              </a:rPr>
              <a:t> and adapt into digital format specific to particular content required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CopyRIGHT </a:t>
            </a:r>
          </a:p>
        </p:txBody>
      </p:sp>
      <p:pic>
        <p:nvPicPr>
          <p:cNvPr id="4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3841024" y="4557606"/>
            <a:ext cx="8455882" cy="4401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Gives the </a:t>
            </a:r>
            <a:r>
              <a:rPr sz="36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owner</a:t>
            </a:r>
            <a:r>
              <a:rPr sz="3600">
                <a:solidFill>
                  <a:srgbClr val="535353"/>
                </a:solidFill>
              </a:rPr>
              <a:t> rights to authorise (or not) any of the “restricted acts”</a:t>
            </a:r>
            <a:endParaRPr sz="3600">
              <a:solidFill>
                <a:srgbClr val="535353"/>
              </a:solidFill>
            </a:endParaRPr>
          </a:p>
          <a:p>
            <a:pPr lvl="2" marL="14489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copying</a:t>
            </a:r>
            <a:endParaRPr sz="3600">
              <a:solidFill>
                <a:srgbClr val="535353"/>
              </a:solidFill>
            </a:endParaRPr>
          </a:p>
          <a:p>
            <a:pPr lvl="2" marL="14489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adapting</a:t>
            </a:r>
            <a:endParaRPr sz="3600">
              <a:solidFill>
                <a:srgbClr val="535353"/>
              </a:solidFill>
            </a:endParaRPr>
          </a:p>
          <a:p>
            <a:pPr lvl="2" marL="14489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redisseminating all or “substantial” part</a:t>
            </a:r>
            <a:endParaRPr sz="3600">
              <a:solidFill>
                <a:srgbClr val="535353"/>
              </a:solidFill>
            </a:endParaRPr>
          </a:p>
          <a:p>
            <a:pPr lvl="5" marL="30110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not just “most of”</a:t>
            </a:r>
            <a:endParaRPr sz="3600">
              <a:solidFill>
                <a:srgbClr val="535353"/>
              </a:solidFill>
            </a:endParaRPr>
          </a:p>
          <a:p>
            <a:pPr lvl="5" marL="30110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substantial = important</a:t>
            </a:r>
          </a:p>
        </p:txBody>
      </p:sp>
      <p:pic>
        <p:nvPicPr>
          <p:cNvPr id="4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5123706"/>
            <a:ext cx="2727756" cy="2727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624">
                <a:solidFill>
                  <a:srgbClr val="535353"/>
                </a:solidFill>
              </a:rPr>
              <a:t>Copyright exceptions</a:t>
            </a:r>
          </a:p>
        </p:txBody>
      </p:sp>
      <p:pic>
        <p:nvPicPr>
          <p:cNvPr id="5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3942624" y="5128989"/>
            <a:ext cx="845588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3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Doing such “restricted” acts results in infringement - can be sued for this</a:t>
            </a:r>
          </a:p>
        </p:txBody>
      </p:sp>
      <p:sp>
        <p:nvSpPr>
          <p:cNvPr id="56" name="Shape 56"/>
          <p:cNvSpPr/>
          <p:nvPr/>
        </p:nvSpPr>
        <p:spPr>
          <a:xfrm>
            <a:off x="3942624" y="6719876"/>
            <a:ext cx="845588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3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However there are exceptions where copying is allowed without permission or paying fees</a:t>
            </a:r>
          </a:p>
        </p:txBody>
      </p:sp>
      <p:pic>
        <p:nvPicPr>
          <p:cNvPr id="5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330" y="4647810"/>
            <a:ext cx="2722941" cy="1633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923" y="6564996"/>
            <a:ext cx="2727756" cy="1819926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127464" y="8646329"/>
            <a:ext cx="12749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Only two countries (UK and Japan) have specific TDM exceptions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Databases</a:t>
            </a:r>
          </a:p>
        </p:txBody>
      </p:sp>
      <p:pic>
        <p:nvPicPr>
          <p:cNvPr id="6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1189137" y="5319489"/>
            <a:ext cx="10626526" cy="302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5353"/>
                </a:solidFill>
              </a:rPr>
              <a:t>“a collection of independent works, data or other materials arranged in a systematic or methodical way and individually accessible by electronic or other means”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databases</a:t>
            </a:r>
          </a:p>
        </p:txBody>
      </p:sp>
      <p:pic>
        <p:nvPicPr>
          <p:cNvPr id="7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-4828" y="4877529"/>
            <a:ext cx="12436540" cy="406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1471543" indent="-430143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in rare cases, databases are </a:t>
            </a:r>
            <a:r>
              <a:rPr sz="38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not protected</a:t>
            </a:r>
            <a:endParaRPr sz="38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2" marL="1471543" indent="-430143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copyright</a:t>
            </a:r>
            <a:r>
              <a:rPr sz="3800">
                <a:solidFill>
                  <a:srgbClr val="535353"/>
                </a:solidFill>
              </a:rPr>
              <a:t> applies if the contents constitute “author’s own intellectual creation”</a:t>
            </a:r>
            <a:endParaRPr sz="3800">
              <a:solidFill>
                <a:srgbClr val="535353"/>
              </a:solidFill>
            </a:endParaRPr>
          </a:p>
          <a:p>
            <a:pPr lvl="2" marL="1471543" indent="-430143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database right </a:t>
            </a:r>
            <a:r>
              <a:rPr sz="3800">
                <a:solidFill>
                  <a:srgbClr val="535353"/>
                </a:solidFill>
              </a:rPr>
              <a:t>only achieved if “substantial investment in obtaining, verifying or presenting the contents” </a:t>
            </a:r>
            <a:r>
              <a:rPr i="1" sz="3800">
                <a:solidFill>
                  <a:srgbClr val="535353"/>
                </a:solidFill>
              </a:rPr>
              <a:t>i.e. </a:t>
            </a:r>
            <a:r>
              <a:rPr sz="3800">
                <a:solidFill>
                  <a:srgbClr val="535353"/>
                </a:solidFill>
              </a:rPr>
              <a:t>not automatic for all databases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Database right</a:t>
            </a:r>
          </a:p>
        </p:txBody>
      </p:sp>
      <p:pic>
        <p:nvPicPr>
          <p:cNvPr id="7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642731" y="4976590"/>
            <a:ext cx="9719337" cy="381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98060" indent="-498060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5353"/>
                </a:solidFill>
              </a:rPr>
              <a:t>prevents the extraction/re-utilisation of whole or substantial part, qualitatively or quantitatively</a:t>
            </a:r>
            <a:endParaRPr sz="4400">
              <a:solidFill>
                <a:srgbClr val="535353"/>
              </a:solidFill>
            </a:endParaRPr>
          </a:p>
          <a:p>
            <a:pPr lvl="0" marL="498060" indent="-498060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5353"/>
                </a:solidFill>
              </a:rPr>
              <a:t>protection for </a:t>
            </a:r>
            <a:r>
              <a:rPr sz="4400" u="sng">
                <a:solidFill>
                  <a:srgbClr val="535353"/>
                </a:solidFill>
              </a:rPr>
              <a:t>15 years</a:t>
            </a:r>
            <a:r>
              <a:rPr sz="44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4400">
                <a:solidFill>
                  <a:srgbClr val="535353"/>
                </a:solidFill>
              </a:rPr>
              <a:t>- renewable if substantially transformed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mining Databases</a:t>
            </a:r>
          </a:p>
        </p:txBody>
      </p:sp>
      <p:pic>
        <p:nvPicPr>
          <p:cNvPr id="8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855331" y="4608713"/>
            <a:ext cx="11344938" cy="458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Lawful use (regardless of contractual terms to the contrary):</a:t>
            </a:r>
            <a:endParaRPr sz="3700">
              <a:solidFill>
                <a:srgbClr val="535353"/>
              </a:solidFill>
            </a:endParaRPr>
          </a:p>
          <a:p>
            <a:pPr lvl="0" marL="498060" indent="-498060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5353"/>
                </a:solidFill>
              </a:rPr>
              <a:t>access and use the database</a:t>
            </a:r>
            <a:endParaRPr sz="4400">
              <a:solidFill>
                <a:srgbClr val="535353"/>
              </a:solidFill>
            </a:endParaRPr>
          </a:p>
          <a:p>
            <a:pPr lvl="0" marL="498060" indent="-498060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5353"/>
                </a:solidFill>
              </a:rPr>
              <a:t>extract and re-utilise </a:t>
            </a:r>
            <a:r>
              <a:rPr sz="4400" u="sng">
                <a:solidFill>
                  <a:srgbClr val="535353"/>
                </a:solidFill>
              </a:rPr>
              <a:t>insubstantial</a:t>
            </a:r>
            <a:r>
              <a:rPr sz="4400">
                <a:solidFill>
                  <a:srgbClr val="535353"/>
                </a:solidFill>
              </a:rPr>
              <a:t> parts</a:t>
            </a:r>
            <a:endParaRPr sz="4400">
              <a:solidFill>
                <a:srgbClr val="535353"/>
              </a:solidFill>
            </a:endParaRPr>
          </a:p>
          <a:p>
            <a:pPr lvl="0" marL="498060" indent="-498060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5353"/>
                </a:solidFill>
              </a:rPr>
              <a:t>with acknowledgement, extract substantial parts </a:t>
            </a:r>
            <a:r>
              <a:rPr sz="4400" u="sng">
                <a:solidFill>
                  <a:srgbClr val="535353"/>
                </a:solidFill>
              </a:rPr>
              <a:t>without re-utilising</a:t>
            </a:r>
            <a:r>
              <a:rPr sz="4400">
                <a:solidFill>
                  <a:srgbClr val="535353"/>
                </a:solidFill>
              </a:rPr>
              <a:t> for non-commercial teaching or research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>
            <a:lvl1pPr defTabSz="461518">
              <a:defRPr sz="5688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688">
                <a:solidFill>
                  <a:srgbClr val="535353"/>
                </a:solidFill>
              </a:rPr>
              <a:t>TDM copyright exception</a:t>
            </a:r>
          </a:p>
        </p:txBody>
      </p:sp>
      <p:pic>
        <p:nvPicPr>
          <p:cNvPr id="8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855331" y="4602363"/>
            <a:ext cx="11344938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active in the UK since June 2014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anyone who has lawful access to the work can make copies for the purpose of computational analysis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must be for </a:t>
            </a:r>
            <a:r>
              <a:rPr sz="37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non-commercial</a:t>
            </a:r>
            <a:r>
              <a:rPr sz="3700">
                <a:solidFill>
                  <a:srgbClr val="535353"/>
                </a:solidFill>
              </a:rPr>
              <a:t> research</a:t>
            </a:r>
            <a:endParaRPr sz="3700">
              <a:solidFill>
                <a:srgbClr val="535353"/>
              </a:solidFill>
            </a:endParaRPr>
          </a:p>
          <a:p>
            <a:pPr lvl="0" marL="418823" indent="-418823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</a:rPr>
              <a:t>“contract terms that stop researchers making copies to carry out text and data mining will be unenforceable”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