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56" r:id="rId2"/>
    <p:sldId id="259" r:id="rId3"/>
    <p:sldId id="260" r:id="rId4"/>
    <p:sldId id="261" r:id="rId5"/>
    <p:sldId id="271" r:id="rId6"/>
    <p:sldId id="272" r:id="rId7"/>
    <p:sldId id="274" r:id="rId8"/>
    <p:sldId id="262" r:id="rId9"/>
    <p:sldId id="263" r:id="rId10"/>
    <p:sldId id="264" r:id="rId11"/>
    <p:sldId id="265" r:id="rId12"/>
    <p:sldId id="275"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21" d="100"/>
          <a:sy n="121" d="100"/>
        </p:scale>
        <p:origin x="-133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F491B-16E0-6342-95F0-0DE528C780D2}" type="datetimeFigureOut">
              <a:rPr lang="en-US" smtClean="0"/>
              <a:pPr/>
              <a:t>11/26/14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334E06-7FC2-2440-860B-FADFD673D44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90FDD-9072-0D48-B51D-460F6BEEC6CC}" type="slidenum">
              <a:rPr lang="en-GB"/>
              <a:pPr/>
              <a:t>5</a:t>
            </a:fld>
            <a:endParaRPr lang="en-GB"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AF3AF-59F7-DB47-A250-D5A9EB327429}" type="slidenum">
              <a:rPr lang="en-GB"/>
              <a:pPr/>
              <a:t>6</a:t>
            </a:fld>
            <a:endParaRPr lang="en-GB"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1F7AA4-F73A-DC40-80E5-36C6AE692ABC}"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4F1FF4D-E081-0947-BFC9-B36299E499CD}" type="datetimeFigureOut">
              <a:rPr lang="en-US" smtClean="0"/>
              <a:pPr/>
              <a:t>11/26/14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F63909-8CFB-994E-A368-97D8943F5F1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1FF4D-E081-0947-BFC9-B36299E499CD}" type="datetimeFigureOut">
              <a:rPr lang="en-US" smtClean="0"/>
              <a:pPr/>
              <a:t>11/26/14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63909-8CFB-994E-A368-97D8943F5F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jisc.ac.uk/reports/value-and-benefits-of-text-mining" TargetMode="External"/><Relationship Id="rId3" Type="http://schemas.openxmlformats.org/officeDocument/2006/relationships/hyperlink" Target="http://copyrightuser.org/topics/text-and-data-mi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LEGAL FRAMEWORK FOR TDM</a:t>
            </a:r>
            <a:endParaRPr lang="en-US" dirty="0"/>
          </a:p>
        </p:txBody>
      </p:sp>
      <p:sp>
        <p:nvSpPr>
          <p:cNvPr id="3" name="Subtitle 2"/>
          <p:cNvSpPr>
            <a:spLocks noGrp="1"/>
          </p:cNvSpPr>
          <p:nvPr>
            <p:ph type="subTitle" idx="1"/>
          </p:nvPr>
        </p:nvSpPr>
        <p:spPr/>
        <p:txBody>
          <a:bodyPr/>
          <a:lstStyle/>
          <a:p>
            <a:r>
              <a:rPr lang="en-US" dirty="0" smtClean="0"/>
              <a:t>Professor Charles Oppenheim</a:t>
            </a:r>
          </a:p>
          <a:p>
            <a:r>
              <a:rPr lang="en-US" dirty="0" smtClean="0"/>
              <a:t>c.oppenheim@btinternet.com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fontScale="90000"/>
          </a:bodyPr>
          <a:lstStyle/>
          <a:p>
            <a:pPr eaLnBrk="1" hangingPunct="1"/>
            <a:r>
              <a:rPr lang="en-GB" dirty="0" smtClean="0">
                <a:ea typeface="ＭＳ Ｐゴシック" charset="-128"/>
              </a:rPr>
              <a:t>PUBLISHER TDM LICENCE INITIATIVES GENERALLY DO NOT HELP</a:t>
            </a:r>
            <a:endParaRPr lang="fr-FR" dirty="0">
              <a:ea typeface="ＭＳ Ｐゴシック" charset="-128"/>
            </a:endParaRPr>
          </a:p>
        </p:txBody>
      </p:sp>
      <p:sp>
        <p:nvSpPr>
          <p:cNvPr id="45059" name="Rectangle 3"/>
          <p:cNvSpPr>
            <a:spLocks noGrp="1" noChangeArrowheads="1"/>
          </p:cNvSpPr>
          <p:nvPr>
            <p:ph type="body" idx="4294967295"/>
          </p:nvPr>
        </p:nvSpPr>
        <p:spPr/>
        <p:txBody>
          <a:bodyPr>
            <a:normAutofit lnSpcReduction="10000"/>
          </a:bodyPr>
          <a:lstStyle/>
          <a:p>
            <a:r>
              <a:rPr lang="en-US" sz="2000" dirty="0" smtClean="0"/>
              <a:t>Publishers have started offering their own TDM licences and policies</a:t>
            </a:r>
          </a:p>
          <a:p>
            <a:r>
              <a:rPr lang="en-US" sz="2000" dirty="0" smtClean="0"/>
              <a:t>Their licences often impose unfair (and in the case of the UK, unenforceable) constraints on researchers’ freedom to exploit TDM, e.g., requiring users to employ publisher’s API, putting unnecessary restrictions on how much can be copied, or how fast it can be copied. </a:t>
            </a:r>
          </a:p>
          <a:p>
            <a:r>
              <a:rPr lang="en-US" sz="2000" dirty="0" smtClean="0"/>
              <a:t>Why “unenforceable”?  </a:t>
            </a:r>
            <a:r>
              <a:rPr lang="en-US" sz="2000" dirty="0" smtClean="0"/>
              <a:t>Because, as noted earlier, </a:t>
            </a:r>
            <a:r>
              <a:rPr lang="en-US" sz="2000" dirty="0" smtClean="0"/>
              <a:t>UK law specifically states that any contract or licence term that prevents anyone from doing TDM in the manner prescribed in the new exception shall be deemed null and void.</a:t>
            </a:r>
          </a:p>
          <a:p>
            <a:r>
              <a:rPr lang="en-US" sz="2000" dirty="0" smtClean="0"/>
              <a:t>Really need a test case on these attempted restrictions.</a:t>
            </a:r>
          </a:p>
          <a:p>
            <a:r>
              <a:rPr lang="en-US" sz="2000" dirty="0" smtClean="0"/>
              <a:t>Springer and Royal Society offer generous TDM provisions. </a:t>
            </a:r>
          </a:p>
          <a:p>
            <a:r>
              <a:rPr lang="en-US" sz="2000" dirty="0" smtClean="0"/>
              <a:t>So why are so many publishers offering restrictive licences in the UK? Maybe they hope licensees are ignorant of the</a:t>
            </a:r>
            <a:r>
              <a:rPr lang="en-US" sz="2000" dirty="0" smtClean="0"/>
              <a:t> strength of the new </a:t>
            </a:r>
            <a:r>
              <a:rPr lang="en-US" sz="2000" dirty="0" smtClean="0"/>
              <a:t>law, or the publishers in fact don’t know about it.  So they are either deliberately misleading, or ignorant</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a:bodyPr>
          <a:lstStyle/>
          <a:p>
            <a:pPr eaLnBrk="1" hangingPunct="1"/>
            <a:r>
              <a:rPr lang="en-GB" dirty="0" smtClean="0">
                <a:ea typeface="ＭＳ Ｐゴシック" charset="-128"/>
              </a:rPr>
              <a:t>EU SITUATION</a:t>
            </a:r>
            <a:endParaRPr lang="fr-FR" dirty="0">
              <a:ea typeface="ＭＳ Ｐゴシック" charset="-128"/>
            </a:endParaRPr>
          </a:p>
        </p:txBody>
      </p:sp>
      <p:sp>
        <p:nvSpPr>
          <p:cNvPr id="45059" name="Rectangle 3"/>
          <p:cNvSpPr>
            <a:spLocks noGrp="1" noChangeArrowheads="1"/>
          </p:cNvSpPr>
          <p:nvPr>
            <p:ph type="body" idx="4294967295"/>
          </p:nvPr>
        </p:nvSpPr>
        <p:spPr/>
        <p:txBody>
          <a:bodyPr>
            <a:noAutofit/>
          </a:bodyPr>
          <a:lstStyle/>
          <a:p>
            <a:r>
              <a:rPr lang="en-US" sz="2000" dirty="0" smtClean="0"/>
              <a:t>Under EU law, countries in the EU are able to introduce exceptions for non-commercial TDM research. </a:t>
            </a:r>
          </a:p>
          <a:p>
            <a:r>
              <a:rPr lang="en-US" sz="2000" dirty="0" smtClean="0"/>
              <a:t>However, so far only the UK has taken advantage of this. The Republic of Ireland is considering such a change to its  national law. </a:t>
            </a:r>
          </a:p>
          <a:p>
            <a:r>
              <a:rPr lang="en-US" sz="2000" dirty="0" smtClean="0"/>
              <a:t>The EU is considering introducing a new Directive that would impose a copyright exception (and maybe also a database right exception) on Member States for TDM.  The new Commissioner responsible for copyright law seems to have this as a priority, but that is no guarantee that anything will happen.</a:t>
            </a:r>
          </a:p>
          <a:p>
            <a:r>
              <a:rPr lang="en-US" sz="2000" dirty="0" smtClean="0"/>
              <a:t>In any case, even if it does happen, Member States will take their time to implement any such new law.</a:t>
            </a:r>
          </a:p>
          <a:p>
            <a:r>
              <a:rPr lang="en-US" sz="2000" dirty="0" smtClean="0"/>
              <a:t>So, far the time being, the UK has a key advantage over other Member States so we can lead TDM activities in the UK, with organisations in other countries as partners.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a:bodyPr>
          <a:lstStyle/>
          <a:p>
            <a:pPr eaLnBrk="1" hangingPunct="1"/>
            <a:r>
              <a:rPr lang="en-GB" dirty="0" smtClean="0">
                <a:ea typeface="ＭＳ Ｐゴシック" charset="-128"/>
              </a:rPr>
              <a:t>ELSEWHERE</a:t>
            </a:r>
            <a:endParaRPr lang="fr-FR" dirty="0">
              <a:ea typeface="ＭＳ Ｐゴシック" charset="-128"/>
            </a:endParaRPr>
          </a:p>
        </p:txBody>
      </p:sp>
      <p:sp>
        <p:nvSpPr>
          <p:cNvPr id="45059" name="Rectangle 3"/>
          <p:cNvSpPr>
            <a:spLocks noGrp="1" noChangeArrowheads="1"/>
          </p:cNvSpPr>
          <p:nvPr>
            <p:ph type="body" idx="4294967295"/>
          </p:nvPr>
        </p:nvSpPr>
        <p:spPr/>
        <p:txBody>
          <a:bodyPr>
            <a:noAutofit/>
          </a:bodyPr>
          <a:lstStyle/>
          <a:p>
            <a:r>
              <a:rPr lang="en-US" sz="2800" dirty="0" smtClean="0"/>
              <a:t>Outside of Europe, only Japan has introduced such exceptions. USA “fair use” may allow TDM, but fair use law is notoriously ambiguous and publishers are litigious. </a:t>
            </a:r>
          </a:p>
          <a:p>
            <a:r>
              <a:rPr lang="en-US" sz="2800" b="1" dirty="0" smtClean="0"/>
              <a:t>There needs to be an international treaty requiring all countries to include an exception for TDM in their national laws </a:t>
            </a:r>
            <a:r>
              <a:rPr lang="en-US" sz="2800" dirty="0" smtClean="0"/>
              <a:t>but that won’t happen for decades, if at all</a:t>
            </a:r>
          </a:p>
          <a:p>
            <a:r>
              <a:rPr lang="en-US" sz="2800" dirty="0" smtClean="0"/>
              <a:t>I rest my case, </a:t>
            </a:r>
            <a:r>
              <a:rPr lang="en-US" sz="2800" dirty="0" err="1" smtClean="0"/>
              <a:t>m’lud</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fontScale="90000"/>
          </a:bodyPr>
          <a:lstStyle/>
          <a:p>
            <a:pPr eaLnBrk="1" hangingPunct="1"/>
            <a:r>
              <a:rPr lang="en-GB" dirty="0" smtClean="0">
                <a:ea typeface="ＭＳ Ｐゴシック" charset="-128"/>
              </a:rPr>
              <a:t>SOME USEFUL RESOURCES/ACKNOWLEDGEMENT</a:t>
            </a:r>
            <a:endParaRPr lang="fr-FR" dirty="0">
              <a:ea typeface="ＭＳ Ｐゴシック" charset="-128"/>
            </a:endParaRPr>
          </a:p>
        </p:txBody>
      </p:sp>
      <p:sp>
        <p:nvSpPr>
          <p:cNvPr id="45059" name="Rectangle 3"/>
          <p:cNvSpPr>
            <a:spLocks noGrp="1" noChangeArrowheads="1"/>
          </p:cNvSpPr>
          <p:nvPr>
            <p:ph type="body" idx="4294967295"/>
          </p:nvPr>
        </p:nvSpPr>
        <p:spPr/>
        <p:txBody>
          <a:bodyPr>
            <a:normAutofit fontScale="92500"/>
          </a:bodyPr>
          <a:lstStyle/>
          <a:p>
            <a:r>
              <a:rPr lang="en-US" sz="2400" dirty="0" smtClean="0"/>
              <a:t>JISC report on benefits of TDM - D. McDonald and U. Kelly, </a:t>
            </a:r>
            <a:r>
              <a:rPr lang="en-US" sz="2400" i="1" dirty="0" smtClean="0"/>
              <a:t>The value and benefits of text mining </a:t>
            </a:r>
            <a:r>
              <a:rPr lang="en-US" sz="2400" dirty="0" smtClean="0"/>
              <a:t>(2012), </a:t>
            </a:r>
            <a:r>
              <a:rPr lang="en-US" sz="2400" dirty="0" smtClean="0">
                <a:hlinkClick r:id="rId2"/>
              </a:rPr>
              <a:t>http://www.jisc.ac.uk/reports/value-and-benefits-of-text-mining</a:t>
            </a:r>
            <a:endParaRPr lang="en-US" sz="2400" dirty="0" smtClean="0"/>
          </a:p>
          <a:p>
            <a:r>
              <a:rPr lang="en-US" sz="2400" dirty="0" smtClean="0"/>
              <a:t>Official guidance on the new UK copyright exception for TDM - https://www.gov.uk/government/uploads/system/uploads/attachment_data/file/315014/copyright-guidance-research.pdf </a:t>
            </a:r>
          </a:p>
          <a:p>
            <a:r>
              <a:rPr lang="en-US" sz="2400" dirty="0" smtClean="0"/>
              <a:t>Excellent general overview of the change to UK law and its implications - </a:t>
            </a:r>
            <a:r>
              <a:rPr lang="en-US" sz="2400" dirty="0" smtClean="0">
                <a:hlinkClick r:id="rId3"/>
              </a:rPr>
              <a:t>http://copyrightuser.org/topics/text-and-data-mining/</a:t>
            </a:r>
            <a:r>
              <a:rPr lang="en-US" sz="2400" dirty="0" smtClean="0"/>
              <a:t> - provides link to the precise wording in the law</a:t>
            </a:r>
          </a:p>
          <a:p>
            <a:r>
              <a:rPr lang="en-US" sz="2400" dirty="0" smtClean="0"/>
              <a:t>Image shown in this presentation is from Wikipedia </a:t>
            </a:r>
            <a:r>
              <a:rPr lang="en-US" sz="2400" smtClean="0"/>
              <a:t>- Creative </a:t>
            </a:r>
            <a:r>
              <a:rPr lang="en-US" sz="2400" dirty="0" smtClean="0"/>
              <a:t>Commons CC BY licence</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fontScale="90000"/>
          </a:bodyPr>
          <a:lstStyle/>
          <a:p>
            <a:pPr eaLnBrk="1" hangingPunct="1"/>
            <a:r>
              <a:rPr lang="en-GB" dirty="0" smtClean="0">
                <a:ea typeface="ＭＳ Ｐゴシック" charset="-128"/>
              </a:rPr>
              <a:t>COPYING IS OFTEN INVOLVED IN TDM</a:t>
            </a:r>
            <a:endParaRPr lang="fr-FR" dirty="0">
              <a:ea typeface="ＭＳ Ｐゴシック" charset="-128"/>
            </a:endParaRPr>
          </a:p>
        </p:txBody>
      </p:sp>
      <p:sp>
        <p:nvSpPr>
          <p:cNvPr id="45059" name="Rectangle 3"/>
          <p:cNvSpPr>
            <a:spLocks noGrp="1" noChangeArrowheads="1"/>
          </p:cNvSpPr>
          <p:nvPr>
            <p:ph type="body" idx="4294967295"/>
          </p:nvPr>
        </p:nvSpPr>
        <p:spPr/>
        <p:txBody>
          <a:bodyPr>
            <a:normAutofit/>
          </a:bodyPr>
          <a:lstStyle/>
          <a:p>
            <a:r>
              <a:rPr lang="en-US" sz="2800" dirty="0" smtClean="0"/>
              <a:t>PDFs, the </a:t>
            </a:r>
            <a:r>
              <a:rPr lang="en-US" sz="2800" i="1" dirty="0" smtClean="0"/>
              <a:t>lingua franca </a:t>
            </a:r>
            <a:r>
              <a:rPr lang="en-US" sz="2800" dirty="0" smtClean="0"/>
              <a:t>of academic journal articles, are not machine readable</a:t>
            </a:r>
          </a:p>
          <a:p>
            <a:r>
              <a:rPr lang="en-US" sz="2800" dirty="0" smtClean="0"/>
              <a:t>For TDM purposes, they must be transferred into a different digital form </a:t>
            </a:r>
          </a:p>
          <a:p>
            <a:r>
              <a:rPr lang="en-US" sz="2800" dirty="0" smtClean="0"/>
              <a:t>That form is often custom and specific to the research question being asked and the most appropriate tools to answer that question</a:t>
            </a:r>
          </a:p>
          <a:p>
            <a:r>
              <a:rPr lang="en-US" sz="2800" dirty="0" smtClean="0"/>
              <a:t>So there is a need to copy/adapt the original PDF</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482600"/>
            <a:ext cx="7620000" cy="589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a:bodyPr>
          <a:lstStyle/>
          <a:p>
            <a:pPr eaLnBrk="1" hangingPunct="1"/>
            <a:r>
              <a:rPr lang="en-GB" dirty="0" smtClean="0">
                <a:ea typeface="ＭＳ Ｐゴシック" charset="-128"/>
              </a:rPr>
              <a:t>COPYRIGHT</a:t>
            </a:r>
            <a:endParaRPr lang="fr-FR" dirty="0">
              <a:ea typeface="ＭＳ Ｐゴシック" charset="-128"/>
            </a:endParaRPr>
          </a:p>
        </p:txBody>
      </p:sp>
      <p:sp>
        <p:nvSpPr>
          <p:cNvPr id="45059" name="Rectangle 3"/>
          <p:cNvSpPr>
            <a:spLocks noGrp="1" noChangeArrowheads="1"/>
          </p:cNvSpPr>
          <p:nvPr>
            <p:ph type="body" idx="4294967295"/>
          </p:nvPr>
        </p:nvSpPr>
        <p:spPr/>
        <p:txBody>
          <a:bodyPr>
            <a:normAutofit fontScale="77500" lnSpcReduction="20000"/>
          </a:bodyPr>
          <a:lstStyle/>
          <a:p>
            <a:r>
              <a:rPr lang="en-US" sz="2800" dirty="0" smtClean="0"/>
              <a:t>Gives the owner the right to authorise, or to refuse to authorise, any of the so-called restricted acts, including: copying; adapting; redisseminating all, or a “substantial” part, of a copyright work</a:t>
            </a:r>
          </a:p>
          <a:p>
            <a:r>
              <a:rPr lang="en-US" sz="2800" dirty="0" smtClean="0"/>
              <a:t>Substantial does not mean “most of”, but rather “what is important”</a:t>
            </a:r>
          </a:p>
          <a:p>
            <a:r>
              <a:rPr lang="en-US" sz="2800" dirty="0" smtClean="0"/>
              <a:t>If someone does such restricted acts without permission, they have infringed the right and can be sued</a:t>
            </a:r>
          </a:p>
          <a:p>
            <a:r>
              <a:rPr lang="en-US" sz="2800" dirty="0" smtClean="0"/>
              <a:t>However, there are exceptions to copyright, whereby someone CAN copy, etc., without having to ask for permission or pay fees</a:t>
            </a:r>
          </a:p>
          <a:p>
            <a:r>
              <a:rPr lang="en-US" sz="2800" dirty="0" smtClean="0"/>
              <a:t>Only two countries (UK recently being one of them) have a specific exception for TDM in their laws – more on that later</a:t>
            </a:r>
          </a:p>
          <a:p>
            <a:r>
              <a:rPr lang="en-US" sz="2800" dirty="0" smtClean="0"/>
              <a:t>In the absence of such an exception in a country’s national law, researchers much ask for permission from the copyright owners.  Generally, the copyright owners are publishers, because authors have (foolishly) assigned their copyright to them</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smtClean="0"/>
              <a:t>WHAT ABOUT DATABASES?</a:t>
            </a:r>
            <a:endParaRPr lang="en-GB" dirty="0"/>
          </a:p>
        </p:txBody>
      </p:sp>
      <p:sp>
        <p:nvSpPr>
          <p:cNvPr id="41987" name="Rectangle 3"/>
          <p:cNvSpPr>
            <a:spLocks noGrp="1" noChangeArrowheads="1"/>
          </p:cNvSpPr>
          <p:nvPr>
            <p:ph type="body" idx="1"/>
          </p:nvPr>
        </p:nvSpPr>
        <p:spPr>
          <a:xfrm>
            <a:off x="304800" y="1524000"/>
            <a:ext cx="8610600" cy="4876800"/>
          </a:xfrm>
        </p:spPr>
        <p:txBody>
          <a:bodyPr/>
          <a:lstStyle/>
          <a:p>
            <a:r>
              <a:rPr lang="en-GB" dirty="0"/>
              <a:t>T</a:t>
            </a:r>
            <a:r>
              <a:rPr lang="en-GB" dirty="0" smtClean="0"/>
              <a:t>wo </a:t>
            </a:r>
            <a:r>
              <a:rPr lang="en-GB" dirty="0"/>
              <a:t>types of protection</a:t>
            </a:r>
          </a:p>
          <a:p>
            <a:pPr lvl="1"/>
            <a:r>
              <a:rPr lang="en-GB" sz="2400" dirty="0"/>
              <a:t>Copyright as a literary work “if, and only if, by reason of the selection or arrangement of the contents of the database, the database constitutes the author’s own intellectual creation.”</a:t>
            </a:r>
            <a:endParaRPr lang="en-GB" dirty="0"/>
          </a:p>
          <a:p>
            <a:pPr lvl="1"/>
            <a:r>
              <a:rPr lang="en-GB" sz="2400" dirty="0"/>
              <a:t>“database right”</a:t>
            </a:r>
            <a:r>
              <a:rPr lang="en-GB" sz="2400" dirty="0" smtClean="0"/>
              <a:t>  - see next slide</a:t>
            </a:r>
          </a:p>
          <a:p>
            <a:pPr lvl="1"/>
            <a:r>
              <a:rPr lang="en-GB" sz="2400" dirty="0"/>
              <a:t>protects both electronic and printed collections</a:t>
            </a:r>
            <a:endParaRPr lang="en-GB" dirty="0"/>
          </a:p>
          <a:p>
            <a:r>
              <a:rPr lang="en-GB" sz="2800" dirty="0"/>
              <a:t>A database can enjoy both database right AND </a:t>
            </a:r>
            <a:r>
              <a:rPr lang="en-GB" sz="2800" dirty="0" smtClean="0"/>
              <a:t>copyright, or might just enjoy one of those rights, or (rarely) may not be protected at all</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subTnLst>
                                    <p:animClr>
                                      <p:cBhvr override="childStyle">
                                        <p:cTn dur="1" fill="hold" display="0" masterRel="nextClick" afterEffect="1"/>
                                        <p:tgtEl>
                                          <p:spTgt spid="41987">
                                            <p:txEl>
                                              <p:pRg st="0" end="0"/>
                                            </p:txEl>
                                          </p:spTgt>
                                        </p:tgtEl>
                                        <p:attrNameLst>
                                          <p:attrName>ppt_c</p:attrName>
                                        </p:attrNameLst>
                                      </p:cBhvr>
                                      <p:to>
                                        <a:schemeClr val="accent2"/>
                                      </p:to>
                                    </p:animClr>
                                  </p:subTnLst>
                                </p:cTn>
                              </p:par>
                              <p:par>
                                <p:cTn id="8" presetID="5" presetClass="entr" presetSubtype="10" fill="hold" grpId="0" nodeType="withEffect">
                                  <p:stCondLst>
                                    <p:cond delay="0"/>
                                  </p:stCondLst>
                                  <p:childTnLst>
                                    <p:set>
                                      <p:cBhvr>
                                        <p:cTn id="9" dur="1" fill="hold">
                                          <p:stCondLst>
                                            <p:cond delay="0"/>
                                          </p:stCondLst>
                                        </p:cTn>
                                        <p:tgtEl>
                                          <p:spTgt spid="41987">
                                            <p:txEl>
                                              <p:pRg st="1" end="1"/>
                                            </p:txEl>
                                          </p:spTgt>
                                        </p:tgtEl>
                                        <p:attrNameLst>
                                          <p:attrName>style.visibility</p:attrName>
                                        </p:attrNameLst>
                                      </p:cBhvr>
                                      <p:to>
                                        <p:strVal val="visible"/>
                                      </p:to>
                                    </p:set>
                                    <p:animEffect transition="in" filter="checkerboard(across)">
                                      <p:cBhvr>
                                        <p:cTn id="10" dur="500"/>
                                        <p:tgtEl>
                                          <p:spTgt spid="41987">
                                            <p:txEl>
                                              <p:pRg st="1" end="1"/>
                                            </p:txEl>
                                          </p:spTgt>
                                        </p:tgtEl>
                                      </p:cBhvr>
                                    </p:animEffect>
                                  </p:childTnLst>
                                  <p:subTnLst>
                                    <p:animClr>
                                      <p:cBhvr override="childStyle">
                                        <p:cTn dur="1" fill="hold" display="0" masterRel="nextClick" afterEffect="1"/>
                                        <p:tgtEl>
                                          <p:spTgt spid="41987">
                                            <p:txEl>
                                              <p:pRg st="1" end="1"/>
                                            </p:txEl>
                                          </p:spTgt>
                                        </p:tgtEl>
                                        <p:attrNameLst>
                                          <p:attrName>ppt_c</p:attrName>
                                        </p:attrNameLst>
                                      </p:cBhvr>
                                      <p:to>
                                        <a:schemeClr val="accent2"/>
                                      </p:to>
                                    </p:animClr>
                                  </p:subTnLst>
                                </p:cTn>
                              </p:par>
                              <p:par>
                                <p:cTn id="11" presetID="5" presetClass="entr" presetSubtype="1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3" dur="500"/>
                                        <p:tgtEl>
                                          <p:spTgt spid="41987">
                                            <p:txEl>
                                              <p:pRg st="2" end="2"/>
                                            </p:txEl>
                                          </p:spTgt>
                                        </p:tgtEl>
                                      </p:cBhvr>
                                    </p:animEffect>
                                  </p:childTnLst>
                                  <p:subTnLst>
                                    <p:animClr>
                                      <p:cBhvr override="childStyle">
                                        <p:cTn dur="1" fill="hold" display="0" masterRel="nextClick" afterEffect="1"/>
                                        <p:tgtEl>
                                          <p:spTgt spid="41987">
                                            <p:txEl>
                                              <p:pRg st="2" end="2"/>
                                            </p:txEl>
                                          </p:spTgt>
                                        </p:tgtEl>
                                        <p:attrNameLst>
                                          <p:attrName>ppt_c</p:attrName>
                                        </p:attrNameLst>
                                      </p:cBhvr>
                                      <p:to>
                                        <a:schemeClr val="accent2"/>
                                      </p:to>
                                    </p:animClr>
                                  </p:subTnLst>
                                </p:cTn>
                              </p:par>
                              <p:par>
                                <p:cTn id="14" presetID="5" presetClass="entr" presetSubtype="10" fill="hold" grpId="0" nodeType="withEffect">
                                  <p:stCondLst>
                                    <p:cond delay="0"/>
                                  </p:stCondLst>
                                  <p:childTnLst>
                                    <p:set>
                                      <p:cBhvr>
                                        <p:cTn id="15" dur="1" fill="hold">
                                          <p:stCondLst>
                                            <p:cond delay="0"/>
                                          </p:stCondLst>
                                        </p:cTn>
                                        <p:tgtEl>
                                          <p:spTgt spid="41987">
                                            <p:txEl>
                                              <p:pRg st="3" end="3"/>
                                            </p:txEl>
                                          </p:spTgt>
                                        </p:tgtEl>
                                        <p:attrNameLst>
                                          <p:attrName>style.visibility</p:attrName>
                                        </p:attrNameLst>
                                      </p:cBhvr>
                                      <p:to>
                                        <p:strVal val="visible"/>
                                      </p:to>
                                    </p:set>
                                    <p:animEffect transition="in" filter="checkerboard(across)">
                                      <p:cBhvr>
                                        <p:cTn id="16" dur="500"/>
                                        <p:tgtEl>
                                          <p:spTgt spid="41987">
                                            <p:txEl>
                                              <p:pRg st="3" end="3"/>
                                            </p:txEl>
                                          </p:spTgt>
                                        </p:tgtEl>
                                      </p:cBhvr>
                                    </p:animEffect>
                                  </p:childTnLst>
                                  <p:subTnLst>
                                    <p:animClr>
                                      <p:cBhvr override="childStyle">
                                        <p:cTn dur="1" fill="hold" display="0" masterRel="nextClick" afterEffect="1"/>
                                        <p:tgtEl>
                                          <p:spTgt spid="41987">
                                            <p:txEl>
                                              <p:pRg st="3" end="3"/>
                                            </p:txEl>
                                          </p:spTgt>
                                        </p:tgtEl>
                                        <p:attrNameLst>
                                          <p:attrName>ppt_c</p:attrName>
                                        </p:attrNameLst>
                                      </p:cBhvr>
                                      <p:to>
                                        <a:schemeClr val="accent2"/>
                                      </p:to>
                                    </p:animClr>
                                  </p:sub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Effect transition="in" filter="checkerboard(across)">
                                      <p:cBhvr>
                                        <p:cTn id="21" dur="500"/>
                                        <p:tgtEl>
                                          <p:spTgt spid="41987">
                                            <p:txEl>
                                              <p:pRg st="4" end="4"/>
                                            </p:txEl>
                                          </p:spTgt>
                                        </p:tgtEl>
                                      </p:cBhvr>
                                    </p:animEffect>
                                  </p:childTnLst>
                                  <p:subTnLst>
                                    <p:animClr>
                                      <p:cBhvr override="childStyle">
                                        <p:cTn dur="1" fill="hold" display="0" masterRel="nextClick" afterEffect="1"/>
                                        <p:tgtEl>
                                          <p:spTgt spid="41987">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81000"/>
            <a:ext cx="7772400" cy="990600"/>
          </a:xfrm>
        </p:spPr>
        <p:txBody>
          <a:bodyPr/>
          <a:lstStyle/>
          <a:p>
            <a:r>
              <a:rPr lang="en-GB" dirty="0"/>
              <a:t>DATABASE RIGHT</a:t>
            </a:r>
          </a:p>
        </p:txBody>
      </p:sp>
      <p:sp>
        <p:nvSpPr>
          <p:cNvPr id="44035" name="Rectangle 3"/>
          <p:cNvSpPr>
            <a:spLocks noGrp="1" noChangeArrowheads="1"/>
          </p:cNvSpPr>
          <p:nvPr>
            <p:ph type="body" idx="1"/>
          </p:nvPr>
        </p:nvSpPr>
        <p:spPr>
          <a:xfrm>
            <a:off x="825500" y="2046288"/>
            <a:ext cx="7448550" cy="3575050"/>
          </a:xfrm>
        </p:spPr>
        <p:txBody>
          <a:bodyPr>
            <a:normAutofit fontScale="92500" lnSpcReduction="10000"/>
          </a:bodyPr>
          <a:lstStyle/>
          <a:p>
            <a:pPr>
              <a:lnSpc>
                <a:spcPct val="90000"/>
              </a:lnSpc>
            </a:pPr>
            <a:r>
              <a:rPr lang="en-GB" sz="2400" dirty="0" smtClean="0"/>
              <a:t>A database is defined </a:t>
            </a:r>
            <a:r>
              <a:rPr lang="en-GB" sz="2400" dirty="0"/>
              <a:t>as:</a:t>
            </a:r>
          </a:p>
          <a:p>
            <a:pPr lvl="1">
              <a:lnSpc>
                <a:spcPct val="90000"/>
              </a:lnSpc>
              <a:buFontTx/>
              <a:buNone/>
            </a:pPr>
            <a:r>
              <a:rPr lang="en-GB" sz="2000" dirty="0"/>
              <a:t>“a collection of independent works, data or other materials arranged in a systematic or methodical way and individually accessible by electronic or other means”</a:t>
            </a:r>
            <a:endParaRPr lang="en-GB" sz="2000" dirty="0" smtClean="0"/>
          </a:p>
          <a:p>
            <a:pPr>
              <a:lnSpc>
                <a:spcPct val="90000"/>
              </a:lnSpc>
            </a:pPr>
            <a:r>
              <a:rPr lang="en-GB" sz="2400" dirty="0" smtClean="0"/>
              <a:t>To get database right, its creation must </a:t>
            </a:r>
            <a:r>
              <a:rPr lang="en-GB" sz="2400" dirty="0"/>
              <a:t>involve:</a:t>
            </a:r>
          </a:p>
          <a:p>
            <a:pPr lvl="1">
              <a:lnSpc>
                <a:spcPct val="90000"/>
              </a:lnSpc>
              <a:buFontTx/>
              <a:buNone/>
            </a:pPr>
            <a:r>
              <a:rPr lang="en-GB" sz="2000" dirty="0"/>
              <a:t> “substantial investment in obtaining, verifying or presenting the contents of the database</a:t>
            </a:r>
            <a:r>
              <a:rPr lang="en-GB" sz="2000" dirty="0" smtClean="0"/>
              <a:t>” – </a:t>
            </a:r>
            <a:r>
              <a:rPr lang="en-GB" sz="2000" u="sng" dirty="0" smtClean="0"/>
              <a:t>N.B. this means many databases do NOT get database right</a:t>
            </a:r>
            <a:r>
              <a:rPr lang="en-GB" sz="2000" dirty="0" smtClean="0"/>
              <a:t>. Collections of data which just “fall out” of a piece of research do not get the right.</a:t>
            </a:r>
            <a:endParaRPr lang="en-GB" sz="2000" u="sng" dirty="0" smtClean="0"/>
          </a:p>
          <a:p>
            <a:pPr>
              <a:lnSpc>
                <a:spcPct val="90000"/>
              </a:lnSpc>
            </a:pPr>
            <a:r>
              <a:rPr lang="en-GB" sz="2400" dirty="0" smtClean="0"/>
              <a:t>The object </a:t>
            </a:r>
            <a:r>
              <a:rPr lang="en-GB" sz="2400" dirty="0"/>
              <a:t>of protection is to:</a:t>
            </a:r>
          </a:p>
          <a:p>
            <a:pPr lvl="1">
              <a:lnSpc>
                <a:spcPct val="90000"/>
              </a:lnSpc>
              <a:buFontTx/>
              <a:buNone/>
            </a:pPr>
            <a:r>
              <a:rPr lang="en-GB" sz="2000" dirty="0"/>
              <a:t>“prevent extraction and/or re-</a:t>
            </a:r>
            <a:r>
              <a:rPr lang="en-GB" sz="2000" dirty="0" smtClean="0"/>
              <a:t>utilisation </a:t>
            </a:r>
            <a:r>
              <a:rPr lang="en-GB" sz="2000" dirty="0"/>
              <a:t>of the whole or a substantial part, evaluated qualitatively or quantitatively, of the contents of that database.”</a:t>
            </a:r>
          </a:p>
          <a:p>
            <a:pPr>
              <a:lnSpc>
                <a:spcPct val="90000"/>
              </a:lnSpc>
            </a:pPr>
            <a:endParaRPr lang="en-GB" sz="2400" dirty="0"/>
          </a:p>
          <a:p>
            <a:pPr lvl="1">
              <a:lnSpc>
                <a:spcPct val="90000"/>
              </a:lnSpc>
              <a:buFontTx/>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checkerboard(across)">
                                      <p:cBhvr>
                                        <p:cTn id="7" dur="500"/>
                                        <p:tgtEl>
                                          <p:spTgt spid="44035">
                                            <p:txEl>
                                              <p:pRg st="0" end="0"/>
                                            </p:txEl>
                                          </p:spTgt>
                                        </p:tgtEl>
                                      </p:cBhvr>
                                    </p:animEffect>
                                  </p:childTnLst>
                                  <p:subTnLst>
                                    <p:animClr>
                                      <p:cBhvr override="childStyle">
                                        <p:cTn dur="1" fill="hold" display="0" masterRel="nextClick" afterEffect="1"/>
                                        <p:tgtEl>
                                          <p:spTgt spid="44035">
                                            <p:txEl>
                                              <p:pRg st="0" end="0"/>
                                            </p:txEl>
                                          </p:spTgt>
                                        </p:tgtEl>
                                        <p:attrNameLst>
                                          <p:attrName>ppt_c</p:attrName>
                                        </p:attrNameLst>
                                      </p:cBhvr>
                                      <p:to>
                                        <a:schemeClr val="accent1"/>
                                      </p:to>
                                    </p:animClr>
                                  </p:subTnLst>
                                </p:cTn>
                              </p:par>
                              <p:par>
                                <p:cTn id="8" presetID="5" presetClass="entr" presetSubtype="10"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checkerboard(across)">
                                      <p:cBhvr>
                                        <p:cTn id="10" dur="500"/>
                                        <p:tgtEl>
                                          <p:spTgt spid="44035">
                                            <p:txEl>
                                              <p:pRg st="1" end="1"/>
                                            </p:txEl>
                                          </p:spTgt>
                                        </p:tgtEl>
                                      </p:cBhvr>
                                    </p:animEffect>
                                  </p:childTnLst>
                                  <p:subTnLst>
                                    <p:animClr>
                                      <p:cBhvr override="childStyle">
                                        <p:cTn dur="1" fill="hold" display="0" masterRel="nextClick" afterEffect="1"/>
                                        <p:tgtEl>
                                          <p:spTgt spid="44035">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checkerboard(across)">
                                      <p:cBhvr>
                                        <p:cTn id="15" dur="500"/>
                                        <p:tgtEl>
                                          <p:spTgt spid="44035">
                                            <p:txEl>
                                              <p:pRg st="2" end="2"/>
                                            </p:txEl>
                                          </p:spTgt>
                                        </p:tgtEl>
                                      </p:cBhvr>
                                    </p:animEffect>
                                  </p:childTnLst>
                                  <p:subTnLst>
                                    <p:animClr>
                                      <p:cBhvr override="childStyle">
                                        <p:cTn dur="1" fill="hold" display="0" masterRel="nextClick" afterEffect="1"/>
                                        <p:tgtEl>
                                          <p:spTgt spid="44035">
                                            <p:txEl>
                                              <p:pRg st="2" end="2"/>
                                            </p:txEl>
                                          </p:spTgt>
                                        </p:tgtEl>
                                        <p:attrNameLst>
                                          <p:attrName>ppt_c</p:attrName>
                                        </p:attrNameLst>
                                      </p:cBhvr>
                                      <p:to>
                                        <a:schemeClr val="accent1"/>
                                      </p:to>
                                    </p:animClr>
                                  </p:subTnLst>
                                </p:cTn>
                              </p:par>
                              <p:par>
                                <p:cTn id="16" presetID="5" presetClass="entr" presetSubtype="10" fill="hold" grpId="0" nodeType="with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checkerboard(across)">
                                      <p:cBhvr>
                                        <p:cTn id="18" dur="500"/>
                                        <p:tgtEl>
                                          <p:spTgt spid="44035">
                                            <p:txEl>
                                              <p:pRg st="3" end="3"/>
                                            </p:txEl>
                                          </p:spTgt>
                                        </p:tgtEl>
                                      </p:cBhvr>
                                    </p:animEffect>
                                  </p:childTnLst>
                                  <p:subTnLst>
                                    <p:animClr>
                                      <p:cBhvr override="childStyle">
                                        <p:cTn dur="1" fill="hold" display="0" masterRel="nextClick" afterEffect="1"/>
                                        <p:tgtEl>
                                          <p:spTgt spid="44035">
                                            <p:txEl>
                                              <p:pRg st="3" end="3"/>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checkerboard(across)">
                                      <p:cBhvr>
                                        <p:cTn id="23" dur="500"/>
                                        <p:tgtEl>
                                          <p:spTgt spid="44035">
                                            <p:txEl>
                                              <p:pRg st="4" end="4"/>
                                            </p:txEl>
                                          </p:spTgt>
                                        </p:tgtEl>
                                      </p:cBhvr>
                                    </p:animEffect>
                                  </p:childTnLst>
                                  <p:subTnLst>
                                    <p:animClr>
                                      <p:cBhvr override="childStyle">
                                        <p:cTn dur="1" fill="hold" display="0" masterRel="nextClick" afterEffect="1"/>
                                        <p:tgtEl>
                                          <p:spTgt spid="44035">
                                            <p:txEl>
                                              <p:pRg st="4" end="4"/>
                                            </p:txEl>
                                          </p:spTgt>
                                        </p:tgtEl>
                                        <p:attrNameLst>
                                          <p:attrName>ppt_c</p:attrName>
                                        </p:attrNameLst>
                                      </p:cBhvr>
                                      <p:to>
                                        <a:schemeClr val="accent1"/>
                                      </p:to>
                                    </p:animClr>
                                  </p:subTnLst>
                                </p:cTn>
                              </p:par>
                              <p:par>
                                <p:cTn id="24" presetID="5" presetClass="entr" presetSubtype="10" fill="hold" grpId="0" nodeType="withEffect">
                                  <p:stCondLst>
                                    <p:cond delay="0"/>
                                  </p:stCondLst>
                                  <p:childTnLst>
                                    <p:set>
                                      <p:cBhvr>
                                        <p:cTn id="25" dur="1" fill="hold">
                                          <p:stCondLst>
                                            <p:cond delay="0"/>
                                          </p:stCondLst>
                                        </p:cTn>
                                        <p:tgtEl>
                                          <p:spTgt spid="44035">
                                            <p:txEl>
                                              <p:pRg st="5" end="5"/>
                                            </p:txEl>
                                          </p:spTgt>
                                        </p:tgtEl>
                                        <p:attrNameLst>
                                          <p:attrName>style.visibility</p:attrName>
                                        </p:attrNameLst>
                                      </p:cBhvr>
                                      <p:to>
                                        <p:strVal val="visible"/>
                                      </p:to>
                                    </p:set>
                                    <p:animEffect transition="in" filter="checkerboard(across)">
                                      <p:cBhvr>
                                        <p:cTn id="26" dur="500"/>
                                        <p:tgtEl>
                                          <p:spTgt spid="44035">
                                            <p:txEl>
                                              <p:pRg st="5" end="5"/>
                                            </p:txEl>
                                          </p:spTgt>
                                        </p:tgtEl>
                                      </p:cBhvr>
                                    </p:animEffect>
                                  </p:childTnLst>
                                  <p:subTnLst>
                                    <p:animClr>
                                      <p:cBhvr override="childStyle">
                                        <p:cTn dur="1" fill="hold" display="0" masterRel="nextClick" afterEffect="1"/>
                                        <p:tgtEl>
                                          <p:spTgt spid="44035">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DATABASE RIGHT</a:t>
            </a:r>
          </a:p>
        </p:txBody>
      </p:sp>
      <p:sp>
        <p:nvSpPr>
          <p:cNvPr id="46083" name="Rectangle 3"/>
          <p:cNvSpPr>
            <a:spLocks noGrp="1" noChangeArrowheads="1"/>
          </p:cNvSpPr>
          <p:nvPr>
            <p:ph type="body" idx="1"/>
          </p:nvPr>
        </p:nvSpPr>
        <p:spPr>
          <a:xfrm>
            <a:off x="228600" y="1524000"/>
            <a:ext cx="8686800" cy="4876800"/>
          </a:xfrm>
        </p:spPr>
        <p:txBody>
          <a:bodyPr/>
          <a:lstStyle/>
          <a:p>
            <a:r>
              <a:rPr lang="en-GB" sz="2400" dirty="0"/>
              <a:t>P</a:t>
            </a:r>
            <a:r>
              <a:rPr lang="en-GB" sz="2400" dirty="0" smtClean="0"/>
              <a:t>rotection </a:t>
            </a:r>
            <a:r>
              <a:rPr lang="en-GB" sz="2400" dirty="0"/>
              <a:t>for 15 years - renewable if database is substantially transformed</a:t>
            </a:r>
            <a:endParaRPr lang="en-GB" sz="2400" dirty="0" smtClean="0"/>
          </a:p>
          <a:p>
            <a:r>
              <a:rPr lang="en-GB" sz="2400" dirty="0"/>
              <a:t>R</a:t>
            </a:r>
            <a:r>
              <a:rPr lang="en-GB" sz="2400" dirty="0" smtClean="0"/>
              <a:t>ight </a:t>
            </a:r>
            <a:r>
              <a:rPr lang="en-GB" sz="2400" dirty="0"/>
              <a:t>is infringed if contents are extracted and re-utilised without permission or </a:t>
            </a:r>
            <a:r>
              <a:rPr lang="en-GB" sz="2400" dirty="0" smtClean="0"/>
              <a:t>licence</a:t>
            </a:r>
          </a:p>
          <a:p>
            <a:r>
              <a:rPr lang="en-GB" sz="2400" dirty="0" smtClean="0"/>
              <a:t>Thus TDM without permission on a database is potentially infringement,  </a:t>
            </a:r>
            <a:r>
              <a:rPr lang="en-GB" sz="2400" dirty="0"/>
              <a:t>but:</a:t>
            </a:r>
          </a:p>
          <a:p>
            <a:pPr lvl="1"/>
            <a:r>
              <a:rPr lang="en-GB" sz="2400" dirty="0"/>
              <a:t>lawful users may access and use the </a:t>
            </a:r>
            <a:r>
              <a:rPr lang="en-GB" sz="2400" dirty="0" smtClean="0"/>
              <a:t>database</a:t>
            </a:r>
          </a:p>
          <a:p>
            <a:pPr lvl="1"/>
            <a:r>
              <a:rPr lang="en-GB" sz="2400" dirty="0"/>
              <a:t>lawful users may extract and re-utilise </a:t>
            </a:r>
            <a:r>
              <a:rPr lang="en-GB" sz="2400" i="1" dirty="0"/>
              <a:t>insubstantial</a:t>
            </a:r>
            <a:r>
              <a:rPr lang="en-GB" sz="2400" dirty="0"/>
              <a:t> parts (in spite of any contractual term to the contrary)</a:t>
            </a:r>
          </a:p>
          <a:p>
            <a:pPr lvl="1"/>
            <a:r>
              <a:rPr lang="en-GB" sz="2400" dirty="0"/>
              <a:t>lawful users may extract (</a:t>
            </a:r>
            <a:r>
              <a:rPr lang="en-GB" sz="2400" u="sng" dirty="0"/>
              <a:t>but not re-utilise</a:t>
            </a:r>
            <a:r>
              <a:rPr lang="en-GB" sz="2400" dirty="0"/>
              <a:t>) </a:t>
            </a:r>
            <a:r>
              <a:rPr lang="en-GB" sz="2400" i="1" dirty="0"/>
              <a:t>substantial</a:t>
            </a:r>
            <a:r>
              <a:rPr lang="en-GB" sz="2400" dirty="0"/>
              <a:t> parts for the purposes of illustration for non-commercial teaching or </a:t>
            </a:r>
            <a:r>
              <a:rPr lang="en-GB" sz="2400" dirty="0" smtClean="0"/>
              <a:t>research, </a:t>
            </a:r>
            <a:r>
              <a:rPr lang="en-GB" sz="2400" dirty="0"/>
              <a:t>provided acknowledgement is made</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0" end="0"/>
                                            </p:txEl>
                                          </p:spTgt>
                                        </p:tgtEl>
                                        <p:attrNameLst>
                                          <p:attrName>ppt_c</p:attrName>
                                        </p:attrNameLst>
                                      </p:cBhvr>
                                      <p:to>
                                        <a:srgbClr val="EAEAEA"/>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1" end="1"/>
                                            </p:txEl>
                                          </p:spTgt>
                                        </p:tgtEl>
                                        <p:attrNameLst>
                                          <p:attrName>ppt_c</p:attrName>
                                        </p:attrNameLst>
                                      </p:cBhvr>
                                      <p:to>
                                        <a:srgbClr val="EAEAEA"/>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2" end="2"/>
                                            </p:txEl>
                                          </p:spTgt>
                                        </p:tgtEl>
                                        <p:attrNameLst>
                                          <p:attrName>ppt_c</p:attrName>
                                        </p:attrNameLst>
                                      </p:cBhvr>
                                      <p:to>
                                        <a:srgbClr val="EAEAEA"/>
                                      </p:to>
                                    </p:animClr>
                                  </p:subTnLst>
                                </p:cTn>
                              </p:par>
                              <p:par>
                                <p:cTn id="21" presetID="2" presetClass="entr" presetSubtype="8" fill="hold" grpId="0" nodeType="with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 calcmode="lin" valueType="num">
                                      <p:cBhvr additive="base">
                                        <p:cTn id="23"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608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3" end="3"/>
                                            </p:txEl>
                                          </p:spTgt>
                                        </p:tgtEl>
                                        <p:attrNameLst>
                                          <p:attrName>ppt_c</p:attrName>
                                        </p:attrNameLst>
                                      </p:cBhvr>
                                      <p:to>
                                        <a:srgbClr val="EAEAEA"/>
                                      </p:to>
                                    </p:animClr>
                                  </p:subTnLst>
                                </p:cTn>
                              </p:par>
                              <p:par>
                                <p:cTn id="25" presetID="2" presetClass="entr" presetSubtype="8" fill="hold" grpId="0" nodeType="with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4" end="4"/>
                                            </p:txEl>
                                          </p:spTgt>
                                        </p:tgtEl>
                                        <p:attrNameLst>
                                          <p:attrName>ppt_c</p:attrName>
                                        </p:attrNameLst>
                                      </p:cBhvr>
                                      <p:to>
                                        <a:srgbClr val="EAEAEA"/>
                                      </p:to>
                                    </p:animClr>
                                  </p:subTnLst>
                                </p:cTn>
                              </p:par>
                              <p:par>
                                <p:cTn id="29" presetID="2" presetClass="entr" presetSubtype="8"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46083">
                                            <p:txEl>
                                              <p:pRg st="5" end="5"/>
                                            </p:txEl>
                                          </p:spTgt>
                                        </p:tgtEl>
                                        <p:attrNameLst>
                                          <p:attrName>ppt_c</p:attrName>
                                        </p:attrNameLst>
                                      </p:cBhvr>
                                      <p:to>
                                        <a:srgbClr val="EAEAE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rmAutofit/>
          </a:bodyPr>
          <a:lstStyle/>
          <a:p>
            <a:pPr eaLnBrk="1" hangingPunct="1"/>
            <a:r>
              <a:rPr lang="en-GB" dirty="0" smtClean="0">
                <a:ea typeface="ＭＳ Ｐゴシック" charset="-128"/>
              </a:rPr>
              <a:t>THE NEW UK LAW</a:t>
            </a:r>
            <a:endParaRPr lang="fr-FR" dirty="0">
              <a:ea typeface="ＭＳ Ｐゴシック" charset="-128"/>
            </a:endParaRPr>
          </a:p>
        </p:txBody>
      </p:sp>
      <p:sp>
        <p:nvSpPr>
          <p:cNvPr id="45059" name="Rectangle 3"/>
          <p:cNvSpPr>
            <a:spLocks noGrp="1" noChangeArrowheads="1"/>
          </p:cNvSpPr>
          <p:nvPr>
            <p:ph type="body" idx="4294967295"/>
          </p:nvPr>
        </p:nvSpPr>
        <p:spPr/>
        <p:txBody>
          <a:bodyPr>
            <a:noAutofit/>
          </a:bodyPr>
          <a:lstStyle/>
          <a:p>
            <a:r>
              <a:rPr lang="en-US" sz="1400" dirty="0" smtClean="0"/>
              <a:t>Came into force in June 2014</a:t>
            </a:r>
          </a:p>
          <a:p>
            <a:r>
              <a:rPr lang="en-US" sz="1400" dirty="0" smtClean="0"/>
              <a:t>Specific exception to copyright for </a:t>
            </a:r>
            <a:r>
              <a:rPr lang="en-US" sz="1400" dirty="0" smtClean="0"/>
              <a:t>TDM</a:t>
            </a:r>
          </a:p>
          <a:p>
            <a:r>
              <a:rPr lang="en-US" sz="1400" dirty="0" smtClean="0"/>
              <a:t>From the official guidance to the new exception issued by HMG: “Text </a:t>
            </a:r>
            <a:r>
              <a:rPr lang="en-US" sz="1400" dirty="0" smtClean="0"/>
              <a:t>and data mining usually requires copying of the work to be </a:t>
            </a:r>
            <a:r>
              <a:rPr lang="en-US" sz="1400" dirty="0" err="1" smtClean="0"/>
              <a:t>analysed</a:t>
            </a:r>
            <a:r>
              <a:rPr lang="en-US" sz="1400" dirty="0" smtClean="0"/>
              <a:t>. An </a:t>
            </a:r>
            <a:r>
              <a:rPr lang="en-US" sz="1400" dirty="0" smtClean="0"/>
              <a:t>exception to copyright exists which allows researchers to make copies of any copyright material for the purpose of computational analysis if they already have the right to read the work (that is, they have ‘lawful access’ to the work). This exception only permits the making of copies for the purpose of text and data mining for non-commercial research.</a:t>
            </a:r>
            <a:r>
              <a:rPr lang="en-US" sz="1400" dirty="0" smtClean="0"/>
              <a:t> Publishers </a:t>
            </a:r>
            <a:r>
              <a:rPr lang="en-US" sz="1400" dirty="0" smtClean="0"/>
              <a:t>and content providers will be able to apply reasonable measures to maintain their network security or stability but these measures should not prevent or unreasonably restrict researcher’s ability to text and data mine. Contract terms that stop researchers making copies to carry out text and data mining will be unenforceable</a:t>
            </a:r>
            <a:r>
              <a:rPr lang="en-US" sz="1400" dirty="0" smtClean="0"/>
              <a:t>.”</a:t>
            </a:r>
            <a:endParaRPr lang="en-US" sz="1400" dirty="0" smtClean="0"/>
          </a:p>
          <a:p>
            <a:r>
              <a:rPr lang="en-US" sz="1400" dirty="0" smtClean="0"/>
              <a:t>Does not apply to database right. Interesting problem if a particular database enjoys both copyright and database right!</a:t>
            </a:r>
          </a:p>
          <a:p>
            <a:r>
              <a:rPr lang="en-US" sz="1400" dirty="0" smtClean="0"/>
              <a:t>UK researchers do not have to ask for permission, pay fees, etc., to do</a:t>
            </a:r>
            <a:r>
              <a:rPr lang="en-US" sz="1400" dirty="0" smtClean="0"/>
              <a:t> such TDM</a:t>
            </a:r>
          </a:p>
          <a:p>
            <a:r>
              <a:rPr lang="en-US" sz="1400" dirty="0" smtClean="0"/>
              <a:t>What is, or is not “non-commercial”?  Not always clear! The question must be asked at the time the TDM was undertaken, so unexpected commercial benefits at the end of the project as OK, so long as at the time the intent was non-commercial</a:t>
            </a:r>
          </a:p>
          <a:p>
            <a:r>
              <a:rPr lang="en-US" sz="1400" dirty="0" smtClean="0"/>
              <a:t>“Lawful access” usually means licensed content, whether OA or a subscription to the materials, but also includes lawful access to printed works held in, say, a library</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oAutofit/>
          </a:bodyPr>
          <a:lstStyle/>
          <a:p>
            <a:pPr eaLnBrk="1" hangingPunct="1"/>
            <a:r>
              <a:rPr lang="en-GB" sz="3600" dirty="0" smtClean="0">
                <a:ea typeface="ＭＳ Ｐゴシック" charset="-128"/>
              </a:rPr>
              <a:t>THE</a:t>
            </a:r>
            <a:r>
              <a:rPr lang="en-GB" sz="3600" dirty="0" smtClean="0">
                <a:ea typeface="ＭＳ Ｐゴシック" charset="-128"/>
              </a:rPr>
              <a:t> (PAST) PROBLEMS </a:t>
            </a:r>
            <a:r>
              <a:rPr lang="en-GB" sz="3600" dirty="0" smtClean="0">
                <a:ea typeface="ＭＳ Ｐゴシック" charset="-128"/>
              </a:rPr>
              <a:t>OF APPROACHING PUBLISHERS FOR LICENCES FOR TDM</a:t>
            </a:r>
            <a:endParaRPr lang="fr-FR" sz="3600" dirty="0">
              <a:ea typeface="ＭＳ Ｐゴシック" charset="-128"/>
            </a:endParaRPr>
          </a:p>
        </p:txBody>
      </p:sp>
      <p:sp>
        <p:nvSpPr>
          <p:cNvPr id="45059" name="Rectangle 3"/>
          <p:cNvSpPr>
            <a:spLocks noGrp="1" noChangeArrowheads="1"/>
          </p:cNvSpPr>
          <p:nvPr>
            <p:ph type="body" idx="4294967295"/>
          </p:nvPr>
        </p:nvSpPr>
        <p:spPr/>
        <p:txBody>
          <a:bodyPr>
            <a:noAutofit/>
          </a:bodyPr>
          <a:lstStyle/>
          <a:p>
            <a:r>
              <a:rPr lang="en-US" sz="2000" dirty="0" smtClean="0"/>
              <a:t>Many publishers </a:t>
            </a:r>
            <a:r>
              <a:rPr lang="en-US" sz="2000" dirty="0" smtClean="0"/>
              <a:t>wanted </a:t>
            </a:r>
            <a:r>
              <a:rPr lang="en-US" sz="2000" dirty="0" smtClean="0"/>
              <a:t>unreasonably high fees and/or </a:t>
            </a:r>
            <a:r>
              <a:rPr lang="en-US" sz="2000" dirty="0" smtClean="0"/>
              <a:t>placed </a:t>
            </a:r>
            <a:r>
              <a:rPr lang="en-US" sz="2000" dirty="0" smtClean="0"/>
              <a:t>restrictions on what could be done with their materials after TDM,  and/or </a:t>
            </a:r>
            <a:r>
              <a:rPr lang="en-US" sz="2000" dirty="0" smtClean="0"/>
              <a:t>required </a:t>
            </a:r>
            <a:r>
              <a:rPr lang="en-US" sz="2000" dirty="0" smtClean="0"/>
              <a:t>researchers to use its API, and/or </a:t>
            </a:r>
            <a:r>
              <a:rPr lang="en-US" sz="2000" dirty="0" smtClean="0"/>
              <a:t>took </a:t>
            </a:r>
            <a:r>
              <a:rPr lang="en-US" sz="2000" dirty="0" smtClean="0"/>
              <a:t>an extremely long time to decide how to respond to a TDM request</a:t>
            </a:r>
          </a:p>
          <a:p>
            <a:r>
              <a:rPr lang="en-US" sz="2000" dirty="0" smtClean="0"/>
              <a:t>TDM researchers </a:t>
            </a:r>
            <a:r>
              <a:rPr lang="en-US" sz="2000" dirty="0" smtClean="0"/>
              <a:t>had </a:t>
            </a:r>
            <a:r>
              <a:rPr lang="en-US" sz="2000" dirty="0" smtClean="0"/>
              <a:t>to approach multiple publishers, each of whom </a:t>
            </a:r>
            <a:r>
              <a:rPr lang="en-US" sz="2000" dirty="0" smtClean="0"/>
              <a:t>had </a:t>
            </a:r>
            <a:r>
              <a:rPr lang="en-US" sz="2000" dirty="0" smtClean="0"/>
              <a:t>different attitudes, conditions, and speed of response to such requests. </a:t>
            </a:r>
          </a:p>
          <a:p>
            <a:r>
              <a:rPr lang="en-US" sz="2000" dirty="0" smtClean="0"/>
              <a:t>This</a:t>
            </a:r>
            <a:r>
              <a:rPr lang="en-US" sz="2000" dirty="0" smtClean="0"/>
              <a:t> was </a:t>
            </a:r>
            <a:r>
              <a:rPr lang="en-US" sz="2000" dirty="0" smtClean="0"/>
              <a:t>very costly to a researcher, and </a:t>
            </a:r>
            <a:r>
              <a:rPr lang="en-US" sz="2000" dirty="0" smtClean="0"/>
              <a:t>had </a:t>
            </a:r>
            <a:r>
              <a:rPr lang="en-US" sz="2000" dirty="0" smtClean="0"/>
              <a:t>significant impact upon the take up of TDM, as well as  inhibiting academics from sharing the outputs of their TDM research</a:t>
            </a:r>
          </a:p>
          <a:p>
            <a:r>
              <a:rPr lang="en-US" sz="2000" dirty="0" smtClean="0"/>
              <a:t>These problems</a:t>
            </a:r>
            <a:r>
              <a:rPr lang="en-US" sz="2000" dirty="0" smtClean="0"/>
              <a:t> were </a:t>
            </a:r>
            <a:r>
              <a:rPr lang="en-US" sz="2000" dirty="0" smtClean="0"/>
              <a:t>inhibiting the take-up of TDM, thereby limiting the potential benefits this technology enables. </a:t>
            </a:r>
          </a:p>
          <a:p>
            <a:r>
              <a:rPr lang="en-US" sz="2000" dirty="0" smtClean="0"/>
              <a:t>Also explains why so many TDM experiments are limited to OA materials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TotalTime>
  <Words>1558</Words>
  <Application>Microsoft Macintosh PowerPoint</Application>
  <PresentationFormat>On-screen Show (4:3)</PresentationFormat>
  <Paragraphs>74</Paragraphs>
  <Slides>13</Slides>
  <Notes>3</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THE LEGAL FRAMEWORK FOR TDM</vt:lpstr>
      <vt:lpstr>COPYING IS OFTEN INVOLVED IN TDM</vt:lpstr>
      <vt:lpstr>Slide 3</vt:lpstr>
      <vt:lpstr>COPYRIGHT</vt:lpstr>
      <vt:lpstr>WHAT ABOUT DATABASES?</vt:lpstr>
      <vt:lpstr>DATABASE RIGHT</vt:lpstr>
      <vt:lpstr>DATABASE RIGHT</vt:lpstr>
      <vt:lpstr>THE NEW UK LAW</vt:lpstr>
      <vt:lpstr>THE (PAST) PROBLEMS OF APPROACHING PUBLISHERS FOR LICENCES FOR TDM</vt:lpstr>
      <vt:lpstr>PUBLISHER TDM LICENCE INITIATIVES GENERALLY DO NOT HELP</vt:lpstr>
      <vt:lpstr>EU SITUATION</vt:lpstr>
      <vt:lpstr>ELSEWHERE</vt:lpstr>
      <vt:lpstr>SOME USEFUL RESOURCES/ACKNOWLEDGEMENT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LEGAL FRAMEWORK FOR TDM</dc:title>
  <dc:creator>Charles Oppenheim</dc:creator>
  <cp:lastModifiedBy>Charles Oppenheim</cp:lastModifiedBy>
  <cp:revision>8</cp:revision>
  <dcterms:created xsi:type="dcterms:W3CDTF">2014-11-26T09:20:13Z</dcterms:created>
  <dcterms:modified xsi:type="dcterms:W3CDTF">2014-11-26T09:26:05Z</dcterms:modified>
</cp:coreProperties>
</file>