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3004800" cy="9753600"/>
  <p:notesSz cx="6858000" cy="9144000"/>
  <p:defaultTextStyle>
    <a:lvl1pPr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1pPr>
    <a:lvl2pPr indent="228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2pPr>
    <a:lvl3pPr indent="457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3pPr>
    <a:lvl4pPr indent="685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4pPr>
    <a:lvl5pPr indent="9144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5pPr>
    <a:lvl6pPr indent="11430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6pPr>
    <a:lvl7pPr indent="1371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7pPr>
    <a:lvl8pPr indent="1600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8pPr>
    <a:lvl9pPr indent="1828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455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7" name="Shape 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This presentation will be a quick introduction to the ContentMine software for literature scraping, normalising, and fact extraction.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The normalisation step takes the scraper outputs and transforms them into a processable HTML - scholarly HTML (sHTML)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5207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marL="10414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marL="15621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marL="20828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marL="26035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marL="31242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marL="36449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marL="41656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marL="46863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://github.com/ContentMine/journal-scrapers" TargetMode="External"/><Relationship Id="rId4" Type="http://schemas.openxmlformats.org/officeDocument/2006/relationships/image" Target="../media/image1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bitbucket.org/petermr/ami-core" TargetMode="Externa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://www.unc.edu/~bdmorris/treelib-js/demo.html" TargetMode="External"/><Relationship Id="rId4" Type="http://schemas.openxmlformats.org/officeDocument/2006/relationships/image" Target="../media/image33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hyperlink" Target="http://www.journaltocs.hw.ac.uk/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hyperlink" Target="http://github.com/ContentMine/scraperJSON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://github.com/ContentMine/thresher" TargetMode="External"/><Relationship Id="rId4" Type="http://schemas.openxmlformats.org/officeDocument/2006/relationships/hyperlink" Target="http://github.com/ContentMine/quickscrape" TargetMode="External"/><Relationship Id="rId5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642731" y="3224774"/>
            <a:ext cx="9719338" cy="114505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Software overview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3487463" y="5720442"/>
            <a:ext cx="6220421" cy="258484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quickscrape &amp; thresher</a:t>
            </a:r>
            <a:endParaRPr sz="38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norma</a:t>
            </a:r>
            <a:endParaRPr sz="38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AMI fact extraction</a:t>
            </a:r>
          </a:p>
        </p:txBody>
      </p:sp>
      <p:pic>
        <p:nvPicPr>
          <p:cNvPr id="34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19920" y="8706860"/>
            <a:ext cx="2990028" cy="8555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Shape 101"/>
          <p:cNvSpPr/>
          <p:nvPr>
            <p:ph type="title"/>
          </p:nvPr>
        </p:nvSpPr>
        <p:spPr>
          <a:xfrm>
            <a:off x="1175940" y="3097774"/>
            <a:ext cx="10652920" cy="114505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journal scrapers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810902" y="4506689"/>
            <a:ext cx="11382996" cy="4854949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i="1" sz="4100" u="sng">
                <a:solidFill>
                  <a:srgbClr val="535353"/>
                </a:solidFill>
                <a:hlinkClick r:id="rId3" invalidUrl="" action="" tgtFrame="" tooltip="" history="1" highlightClick="0" endSnd="0"/>
              </a:rPr>
              <a:t>http://github.com/ContentMine/journal-scrapers</a:t>
            </a:r>
            <a:endParaRPr i="1" sz="4100">
              <a:solidFill>
                <a:srgbClr val="535353"/>
              </a:solidFill>
            </a:endParaRPr>
          </a:p>
          <a:p>
            <a:pPr lvl="0" algn="l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353"/>
                </a:solidFill>
              </a:rPr>
              <a:t>a self-testing collection of scraperJSON scrapers for academic journals</a:t>
            </a:r>
            <a:endParaRPr sz="3200">
              <a:solidFill>
                <a:srgbClr val="535353"/>
              </a:solidFill>
            </a:endParaRPr>
          </a:p>
          <a:p>
            <a:pPr lvl="0" algn="l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35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		PLOS									MDPI</a:t>
            </a:r>
            <a:endParaRPr sz="3200">
              <a:solidFill>
                <a:srgbClr val="535353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algn="l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35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		PeerJ									Wiley</a:t>
            </a:r>
            <a:endParaRPr sz="3200">
              <a:solidFill>
                <a:srgbClr val="535353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algn="l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35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		ScienceDirect						Taylor &amp; Francis</a:t>
            </a:r>
            <a:endParaRPr sz="3200">
              <a:solidFill>
                <a:srgbClr val="535353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algn="l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35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		NPG, AAAS, RSC, ACS			Springer			</a:t>
            </a:r>
          </a:p>
        </p:txBody>
      </p:sp>
      <p:pic>
        <p:nvPicPr>
          <p:cNvPr id="103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673227" y="8555910"/>
            <a:ext cx="838201" cy="838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/>
          <p:nvPr>
            <p:ph type="title"/>
          </p:nvPr>
        </p:nvSpPr>
        <p:spPr>
          <a:xfrm>
            <a:off x="1175940" y="3097774"/>
            <a:ext cx="10652920" cy="114505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normalisation</a:t>
            </a:r>
          </a:p>
        </p:txBody>
      </p:sp>
      <p:sp>
        <p:nvSpPr>
          <p:cNvPr id="107" name="Shape 107"/>
          <p:cNvSpPr/>
          <p:nvPr/>
        </p:nvSpPr>
        <p:spPr>
          <a:xfrm>
            <a:off x="410574" y="4847755"/>
            <a:ext cx="2800166" cy="980834"/>
          </a:xfrm>
          <a:prstGeom prst="rect">
            <a:avLst/>
          </a:prstGeom>
          <a:solidFill>
            <a:srgbClr val="BBC5C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8" name="Shape 108"/>
          <p:cNvSpPr/>
          <p:nvPr/>
        </p:nvSpPr>
        <p:spPr>
          <a:xfrm>
            <a:off x="707394" y="5027022"/>
            <a:ext cx="220652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quickscrape</a:t>
            </a:r>
          </a:p>
        </p:txBody>
      </p:sp>
      <p:sp>
        <p:nvSpPr>
          <p:cNvPr id="109" name="Shape 109"/>
          <p:cNvSpPr/>
          <p:nvPr/>
        </p:nvSpPr>
        <p:spPr>
          <a:xfrm>
            <a:off x="3205537" y="5350872"/>
            <a:ext cx="1624239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110" name="Shape 110"/>
          <p:cNvSpPr/>
          <p:nvPr/>
        </p:nvSpPr>
        <p:spPr>
          <a:xfrm>
            <a:off x="3205537" y="5356973"/>
            <a:ext cx="1627902" cy="56153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111" name="Shape 111"/>
          <p:cNvSpPr/>
          <p:nvPr/>
        </p:nvSpPr>
        <p:spPr>
          <a:xfrm>
            <a:off x="3205537" y="5369673"/>
            <a:ext cx="1631256" cy="1124004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112" name="Shape 112"/>
          <p:cNvSpPr/>
          <p:nvPr/>
        </p:nvSpPr>
        <p:spPr>
          <a:xfrm>
            <a:off x="3205537" y="5369673"/>
            <a:ext cx="1633771" cy="1791247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113" name="Shape 113"/>
          <p:cNvSpPr/>
          <p:nvPr/>
        </p:nvSpPr>
        <p:spPr>
          <a:xfrm>
            <a:off x="3205537" y="5369672"/>
            <a:ext cx="1613814" cy="229709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114" name="Shape 114"/>
          <p:cNvSpPr/>
          <p:nvPr/>
        </p:nvSpPr>
        <p:spPr>
          <a:xfrm>
            <a:off x="4956293" y="5039722"/>
            <a:ext cx="129711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>
                <a:solidFill>
                  <a:srgbClr val="4851E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4851EB"/>
                </a:solidFill>
              </a:rPr>
              <a:t>HTML</a:t>
            </a:r>
          </a:p>
        </p:txBody>
      </p:sp>
      <p:sp>
        <p:nvSpPr>
          <p:cNvPr id="115" name="Shape 115"/>
          <p:cNvSpPr/>
          <p:nvPr/>
        </p:nvSpPr>
        <p:spPr>
          <a:xfrm>
            <a:off x="5013130" y="5633972"/>
            <a:ext cx="82173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>
                <a:solidFill>
                  <a:srgbClr val="4851E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4851EB"/>
                </a:solidFill>
              </a:rPr>
              <a:t>PDF</a:t>
            </a:r>
          </a:p>
        </p:txBody>
      </p:sp>
      <p:sp>
        <p:nvSpPr>
          <p:cNvPr id="116" name="Shape 116"/>
          <p:cNvSpPr/>
          <p:nvPr/>
        </p:nvSpPr>
        <p:spPr>
          <a:xfrm>
            <a:off x="5011543" y="6222492"/>
            <a:ext cx="92651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>
                <a:solidFill>
                  <a:srgbClr val="4851E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4851EB"/>
                </a:solidFill>
              </a:rPr>
              <a:t>XML</a:t>
            </a:r>
          </a:p>
        </p:txBody>
      </p:sp>
      <p:sp>
        <p:nvSpPr>
          <p:cNvPr id="117" name="Shape 117"/>
          <p:cNvSpPr/>
          <p:nvPr/>
        </p:nvSpPr>
        <p:spPr>
          <a:xfrm>
            <a:off x="4989634" y="6823325"/>
            <a:ext cx="105318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>
                <a:solidFill>
                  <a:srgbClr val="4851E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4851EB"/>
                </a:solidFill>
              </a:rPr>
              <a:t>DOC</a:t>
            </a:r>
          </a:p>
        </p:txBody>
      </p:sp>
      <p:sp>
        <p:nvSpPr>
          <p:cNvPr id="118" name="Shape 118"/>
          <p:cNvSpPr/>
          <p:nvPr/>
        </p:nvSpPr>
        <p:spPr>
          <a:xfrm>
            <a:off x="5018209" y="7398911"/>
            <a:ext cx="84363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>
                <a:solidFill>
                  <a:srgbClr val="4851E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4851EB"/>
                </a:solidFill>
              </a:rPr>
              <a:t>CSV</a:t>
            </a:r>
          </a:p>
        </p:txBody>
      </p:sp>
      <p:sp>
        <p:nvSpPr>
          <p:cNvPr id="119" name="Shape 119"/>
          <p:cNvSpPr/>
          <p:nvPr/>
        </p:nvSpPr>
        <p:spPr>
          <a:xfrm>
            <a:off x="6783413" y="6024175"/>
            <a:ext cx="1792231" cy="980834"/>
          </a:xfrm>
          <a:prstGeom prst="rect">
            <a:avLst/>
          </a:prstGeom>
          <a:solidFill>
            <a:srgbClr val="BBC5C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0" name="Shape 120"/>
          <p:cNvSpPr/>
          <p:nvPr/>
        </p:nvSpPr>
        <p:spPr>
          <a:xfrm>
            <a:off x="6966604" y="6210237"/>
            <a:ext cx="142584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Norma</a:t>
            </a:r>
          </a:p>
        </p:txBody>
      </p:sp>
      <p:sp>
        <p:nvSpPr>
          <p:cNvPr id="121" name="Shape 121"/>
          <p:cNvSpPr/>
          <p:nvPr/>
        </p:nvSpPr>
        <p:spPr>
          <a:xfrm flipV="1">
            <a:off x="6383090" y="5065490"/>
            <a:ext cx="1" cy="2898205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122" name="Shape 122"/>
          <p:cNvSpPr/>
          <p:nvPr/>
        </p:nvSpPr>
        <p:spPr>
          <a:xfrm>
            <a:off x="6224767" y="5078189"/>
            <a:ext cx="148866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123" name="Shape 123"/>
          <p:cNvSpPr/>
          <p:nvPr/>
        </p:nvSpPr>
        <p:spPr>
          <a:xfrm>
            <a:off x="6224767" y="7961787"/>
            <a:ext cx="148866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124" name="Shape 124"/>
          <p:cNvSpPr/>
          <p:nvPr/>
        </p:nvSpPr>
        <p:spPr>
          <a:xfrm>
            <a:off x="6373321" y="6514592"/>
            <a:ext cx="148867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125" name="Shape 125"/>
          <p:cNvSpPr/>
          <p:nvPr/>
        </p:nvSpPr>
        <p:spPr>
          <a:xfrm>
            <a:off x="8559494" y="6514592"/>
            <a:ext cx="1792231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126" name="Shape 126"/>
          <p:cNvSpPr/>
          <p:nvPr/>
        </p:nvSpPr>
        <p:spPr>
          <a:xfrm>
            <a:off x="8693915" y="5956195"/>
            <a:ext cx="1466349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>
                <a:solidFill>
                  <a:srgbClr val="4851E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4851EB"/>
                </a:solidFill>
              </a:rPr>
              <a:t>sHTML</a:t>
            </a:r>
          </a:p>
        </p:txBody>
      </p:sp>
      <p:sp>
        <p:nvSpPr>
          <p:cNvPr id="127" name="Shape 127"/>
          <p:cNvSpPr/>
          <p:nvPr/>
        </p:nvSpPr>
        <p:spPr>
          <a:xfrm>
            <a:off x="10507982" y="6024175"/>
            <a:ext cx="1998960" cy="2310836"/>
          </a:xfrm>
          <a:prstGeom prst="rect">
            <a:avLst/>
          </a:prstGeom>
          <a:solidFill>
            <a:srgbClr val="BBC5C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10539707" y="6283575"/>
            <a:ext cx="1935510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AMI</a:t>
            </a: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fact</a:t>
            </a: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extraction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>
            <p:ph type="title"/>
          </p:nvPr>
        </p:nvSpPr>
        <p:spPr>
          <a:xfrm>
            <a:off x="1175940" y="3097774"/>
            <a:ext cx="10652920" cy="114505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normalisation</a:t>
            </a:r>
          </a:p>
        </p:txBody>
      </p:sp>
      <p:sp>
        <p:nvSpPr>
          <p:cNvPr id="134" name="Shape 134"/>
          <p:cNvSpPr/>
          <p:nvPr/>
        </p:nvSpPr>
        <p:spPr>
          <a:xfrm>
            <a:off x="2977260" y="4595589"/>
            <a:ext cx="1708920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5400"/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5400">
                <a:solidFill>
                  <a:srgbClr val="535353"/>
                </a:solidFill>
              </a:rPr>
              <a:t>before</a:t>
            </a:r>
          </a:p>
        </p:txBody>
      </p:sp>
      <p:sp>
        <p:nvSpPr>
          <p:cNvPr id="135" name="Shape 135"/>
          <p:cNvSpPr/>
          <p:nvPr/>
        </p:nvSpPr>
        <p:spPr>
          <a:xfrm>
            <a:off x="8735139" y="4595589"/>
            <a:ext cx="1300052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5400"/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5400">
                <a:solidFill>
                  <a:srgbClr val="535353"/>
                </a:solidFill>
              </a:rPr>
              <a:t>after</a:t>
            </a:r>
          </a:p>
        </p:txBody>
      </p:sp>
      <p:sp>
        <p:nvSpPr>
          <p:cNvPr id="136" name="Shape 136"/>
          <p:cNvSpPr/>
          <p:nvPr/>
        </p:nvSpPr>
        <p:spPr>
          <a:xfrm>
            <a:off x="2375355" y="5824654"/>
            <a:ext cx="2912729" cy="2496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407504" indent="-407504" algn="l">
              <a:lnSpc>
                <a:spcPct val="12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un-navigable</a:t>
            </a:r>
            <a:endParaRPr sz="3600">
              <a:solidFill>
                <a:srgbClr val="535353"/>
              </a:solidFill>
            </a:endParaRPr>
          </a:p>
          <a:p>
            <a:pPr lvl="0" marL="407504" indent="-407504" algn="l">
              <a:lnSpc>
                <a:spcPct val="12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non-unicode</a:t>
            </a:r>
            <a:endParaRPr sz="3600">
              <a:solidFill>
                <a:srgbClr val="535353"/>
              </a:solidFill>
            </a:endParaRPr>
          </a:p>
          <a:p>
            <a:pPr lvl="0" marL="407504" indent="-407504" algn="l">
              <a:lnSpc>
                <a:spcPct val="12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pixel glyphs</a:t>
            </a:r>
            <a:endParaRPr sz="3600">
              <a:solidFill>
                <a:srgbClr val="535353"/>
              </a:solidFill>
            </a:endParaRPr>
          </a:p>
          <a:p>
            <a:pPr lvl="0" marL="407504" indent="-407504" algn="l">
              <a:lnSpc>
                <a:spcPct val="12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no structure</a:t>
            </a:r>
          </a:p>
        </p:txBody>
      </p:sp>
      <p:sp>
        <p:nvSpPr>
          <p:cNvPr id="137" name="Shape 137"/>
          <p:cNvSpPr/>
          <p:nvPr/>
        </p:nvSpPr>
        <p:spPr>
          <a:xfrm>
            <a:off x="8014414" y="5824654"/>
            <a:ext cx="2741503" cy="2496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407504" indent="-407504" algn="l">
              <a:lnSpc>
                <a:spcPct val="12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processable</a:t>
            </a:r>
            <a:endParaRPr sz="3600">
              <a:solidFill>
                <a:srgbClr val="535353"/>
              </a:solidFill>
            </a:endParaRPr>
          </a:p>
          <a:p>
            <a:pPr lvl="0" marL="407504" indent="-407504" algn="l">
              <a:lnSpc>
                <a:spcPct val="12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sectioned</a:t>
            </a:r>
            <a:endParaRPr sz="3600">
              <a:solidFill>
                <a:srgbClr val="535353"/>
              </a:solidFill>
            </a:endParaRPr>
          </a:p>
          <a:p>
            <a:pPr lvl="0" marL="407504" indent="-407504" algn="l">
              <a:lnSpc>
                <a:spcPct val="12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tagged</a:t>
            </a:r>
            <a:endParaRPr sz="3600">
              <a:solidFill>
                <a:srgbClr val="535353"/>
              </a:solidFill>
            </a:endParaRPr>
          </a:p>
          <a:p>
            <a:pPr lvl="0" marL="407504" indent="-407504" algn="l">
              <a:lnSpc>
                <a:spcPct val="12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structured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>
            <p:ph type="title"/>
          </p:nvPr>
        </p:nvSpPr>
        <p:spPr>
          <a:xfrm>
            <a:off x="1175940" y="3097774"/>
            <a:ext cx="10652920" cy="114505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normalisation</a:t>
            </a:r>
          </a:p>
        </p:txBody>
      </p:sp>
      <p:pic>
        <p:nvPicPr>
          <p:cNvPr id="141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4207" y="5398018"/>
            <a:ext cx="7098129" cy="1909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7144" y="7702939"/>
            <a:ext cx="7052255" cy="1502437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/>
          <p:nvPr/>
        </p:nvSpPr>
        <p:spPr>
          <a:xfrm>
            <a:off x="3093603" y="4452121"/>
            <a:ext cx="681759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mending on a journal-by-journal basis</a:t>
            </a:r>
          </a:p>
        </p:txBody>
      </p:sp>
      <p:sp>
        <p:nvSpPr>
          <p:cNvPr id="144" name="Shape 144"/>
          <p:cNvSpPr/>
          <p:nvPr/>
        </p:nvSpPr>
        <p:spPr>
          <a:xfrm>
            <a:off x="8450753" y="5781147"/>
            <a:ext cx="3556028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AA291D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AA291D"/>
                </a:solidFill>
              </a:rPr>
              <a:t>invalid XHTML from PLOS ONE</a:t>
            </a:r>
          </a:p>
        </p:txBody>
      </p:sp>
      <p:sp>
        <p:nvSpPr>
          <p:cNvPr id="145" name="Shape 145"/>
          <p:cNvSpPr/>
          <p:nvPr/>
        </p:nvSpPr>
        <p:spPr>
          <a:xfrm>
            <a:off x="8450753" y="7890969"/>
            <a:ext cx="3556028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AA291D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AA291D"/>
                </a:solidFill>
              </a:rPr>
              <a:t>invalid XHTML from BMC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/>
          <p:nvPr>
            <p:ph type="title"/>
          </p:nvPr>
        </p:nvSpPr>
        <p:spPr>
          <a:xfrm>
            <a:off x="1175940" y="3097774"/>
            <a:ext cx="10652920" cy="114505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normalisation</a:t>
            </a:r>
          </a:p>
        </p:txBody>
      </p:sp>
      <p:sp>
        <p:nvSpPr>
          <p:cNvPr id="149" name="Shape 149"/>
          <p:cNvSpPr/>
          <p:nvPr/>
        </p:nvSpPr>
        <p:spPr>
          <a:xfrm>
            <a:off x="4657861" y="4452121"/>
            <a:ext cx="368907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document structure</a:t>
            </a:r>
          </a:p>
        </p:txBody>
      </p:sp>
      <p:sp>
        <p:nvSpPr>
          <p:cNvPr id="150" name="Shape 150"/>
          <p:cNvSpPr/>
          <p:nvPr/>
        </p:nvSpPr>
        <p:spPr>
          <a:xfrm>
            <a:off x="1003020" y="5461518"/>
            <a:ext cx="398917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AA291D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before:</a:t>
            </a:r>
            <a:r>
              <a:rPr sz="3600">
                <a:solidFill>
                  <a:srgbClr val="AA291D"/>
                </a:solidFill>
              </a:rPr>
              <a:t> un-sectioned HTML from Hindawi</a:t>
            </a:r>
          </a:p>
        </p:txBody>
      </p:sp>
      <p:sp>
        <p:nvSpPr>
          <p:cNvPr id="151" name="Shape 151"/>
          <p:cNvSpPr/>
          <p:nvPr/>
        </p:nvSpPr>
        <p:spPr>
          <a:xfrm>
            <a:off x="830608" y="7571340"/>
            <a:ext cx="398917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AA291D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after: </a:t>
            </a:r>
            <a:r>
              <a:rPr sz="3600">
                <a:solidFill>
                  <a:srgbClr val="AA291D"/>
                </a:solidFill>
              </a:rPr>
              <a:t>sectioned and tagged HTML</a:t>
            </a:r>
          </a:p>
        </p:txBody>
      </p:sp>
      <p:pic>
        <p:nvPicPr>
          <p:cNvPr id="152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83797" y="5421085"/>
            <a:ext cx="6590395" cy="13455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96031" y="7238368"/>
            <a:ext cx="6565928" cy="2068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762257" y="5334518"/>
            <a:ext cx="427718" cy="9137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239153" y="7740603"/>
            <a:ext cx="1334118" cy="4148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asted-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416581" y="7765025"/>
            <a:ext cx="627821" cy="414810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57"/>
          <p:cNvSpPr/>
          <p:nvPr/>
        </p:nvSpPr>
        <p:spPr>
          <a:xfrm flipV="1">
            <a:off x="5067299" y="5794982"/>
            <a:ext cx="624350" cy="248408"/>
          </a:xfrm>
          <a:prstGeom prst="line">
            <a:avLst/>
          </a:prstGeom>
          <a:ln w="25400">
            <a:solidFill>
              <a:srgbClr val="BF2A2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58" name="Shape 158"/>
          <p:cNvSpPr/>
          <p:nvPr/>
        </p:nvSpPr>
        <p:spPr>
          <a:xfrm flipV="1">
            <a:off x="4872395" y="7930292"/>
            <a:ext cx="1317106" cy="371584"/>
          </a:xfrm>
          <a:prstGeom prst="line">
            <a:avLst/>
          </a:prstGeom>
          <a:ln w="25400">
            <a:solidFill>
              <a:srgbClr val="BF2A2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hape 161"/>
          <p:cNvSpPr/>
          <p:nvPr>
            <p:ph type="title"/>
          </p:nvPr>
        </p:nvSpPr>
        <p:spPr>
          <a:xfrm>
            <a:off x="1175940" y="3097774"/>
            <a:ext cx="10652920" cy="114505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fact extraction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xfrm>
            <a:off x="3935507" y="4578098"/>
            <a:ext cx="4333725" cy="1640941"/>
          </a:xfrm>
          <a:prstGeom prst="rect">
            <a:avLst/>
          </a:prstGeom>
        </p:spPr>
        <p:txBody>
          <a:bodyPr/>
          <a:lstStyle>
            <a:lvl1pPr algn="l" defTabSz="543305">
              <a:lnSpc>
                <a:spcPct val="150000"/>
              </a:lnSpc>
              <a:defRPr sz="3813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13">
                <a:solidFill>
                  <a:srgbClr val="535353"/>
                </a:solidFill>
              </a:rPr>
              <a:t>we can’t turn a hamburger into a cow</a:t>
            </a:r>
          </a:p>
        </p:txBody>
      </p:sp>
      <p:pic>
        <p:nvPicPr>
          <p:cNvPr id="163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5544" y="4420668"/>
            <a:ext cx="2108201" cy="182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90994" y="4420668"/>
            <a:ext cx="2726372" cy="182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14119" y="6427310"/>
            <a:ext cx="3201946" cy="2939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409526" y="6427310"/>
            <a:ext cx="1744288" cy="2939969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5378322" y="6659044"/>
            <a:ext cx="2726372" cy="189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535353"/>
                </a:solidFill>
              </a:rPr>
              <a:t>but we can turn PDFs into science</a:t>
            </a:r>
          </a:p>
        </p:txBody>
      </p:sp>
      <p:sp>
        <p:nvSpPr>
          <p:cNvPr id="168" name="Shape 168"/>
          <p:cNvSpPr/>
          <p:nvPr/>
        </p:nvSpPr>
        <p:spPr>
          <a:xfrm>
            <a:off x="5582003" y="8873390"/>
            <a:ext cx="2079546" cy="1"/>
          </a:xfrm>
          <a:prstGeom prst="line">
            <a:avLst/>
          </a:prstGeom>
          <a:ln w="63500">
            <a:solidFill>
              <a:srgbClr val="AB180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171"/>
          <p:cNvSpPr/>
          <p:nvPr>
            <p:ph type="title"/>
          </p:nvPr>
        </p:nvSpPr>
        <p:spPr>
          <a:xfrm>
            <a:off x="1175940" y="3097774"/>
            <a:ext cx="10652920" cy="114505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fact extraction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xfrm>
            <a:off x="1373251" y="4794931"/>
            <a:ext cx="10258298" cy="798738"/>
          </a:xfrm>
          <a:prstGeom prst="rect">
            <a:avLst/>
          </a:prstGeom>
        </p:spPr>
        <p:txBody>
          <a:bodyPr/>
          <a:lstStyle/>
          <a:p>
            <a:pPr lvl="0" algn="l" defTabSz="543305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sz="3813">
                <a:solidFill>
                  <a:srgbClr val="535353"/>
                </a:solidFill>
              </a:rPr>
              <a:t>AMI software: </a:t>
            </a:r>
            <a:r>
              <a:rPr sz="3813" u="sng">
                <a:solidFill>
                  <a:srgbClr val="535353"/>
                </a:solidFill>
                <a:hlinkClick r:id="rId3" invalidUrl="" action="" tgtFrame="" tooltip="" history="1" highlightClick="0" endSnd="0"/>
              </a:rPr>
              <a:t>https://bitbucket.org/petermr/ami-core</a:t>
            </a:r>
          </a:p>
        </p:txBody>
      </p:sp>
      <p:sp>
        <p:nvSpPr>
          <p:cNvPr id="173" name="Shape 173"/>
          <p:cNvSpPr/>
          <p:nvPr/>
        </p:nvSpPr>
        <p:spPr>
          <a:xfrm>
            <a:off x="2156855" y="6331174"/>
            <a:ext cx="8691089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pixel		path		shape		char		word…</a:t>
            </a: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		para		document			SCIENCE</a:t>
            </a:r>
          </a:p>
        </p:txBody>
      </p:sp>
      <p:sp>
        <p:nvSpPr>
          <p:cNvPr id="174" name="Shape 174"/>
          <p:cNvSpPr/>
          <p:nvPr/>
        </p:nvSpPr>
        <p:spPr>
          <a:xfrm>
            <a:off x="3215486" y="6661478"/>
            <a:ext cx="574204" cy="1"/>
          </a:xfrm>
          <a:prstGeom prst="line">
            <a:avLst/>
          </a:prstGeom>
          <a:ln w="25400">
            <a:solidFill>
              <a:srgbClr val="E5373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75" name="Shape 175"/>
          <p:cNvSpPr/>
          <p:nvPr/>
        </p:nvSpPr>
        <p:spPr>
          <a:xfrm>
            <a:off x="4986631" y="6661478"/>
            <a:ext cx="574204" cy="1"/>
          </a:xfrm>
          <a:prstGeom prst="line">
            <a:avLst/>
          </a:prstGeom>
          <a:ln w="25400">
            <a:solidFill>
              <a:srgbClr val="E5373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76" name="Shape 176"/>
          <p:cNvSpPr/>
          <p:nvPr/>
        </p:nvSpPr>
        <p:spPr>
          <a:xfrm>
            <a:off x="6821773" y="6661478"/>
            <a:ext cx="574204" cy="1"/>
          </a:xfrm>
          <a:prstGeom prst="line">
            <a:avLst/>
          </a:prstGeom>
          <a:ln w="25400">
            <a:solidFill>
              <a:srgbClr val="E5373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77" name="Shape 177"/>
          <p:cNvSpPr/>
          <p:nvPr/>
        </p:nvSpPr>
        <p:spPr>
          <a:xfrm>
            <a:off x="8478122" y="6661478"/>
            <a:ext cx="574205" cy="1"/>
          </a:xfrm>
          <a:prstGeom prst="line">
            <a:avLst/>
          </a:prstGeom>
          <a:ln w="25400">
            <a:solidFill>
              <a:srgbClr val="E5373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78" name="Shape 178"/>
          <p:cNvSpPr/>
          <p:nvPr/>
        </p:nvSpPr>
        <p:spPr>
          <a:xfrm>
            <a:off x="4421986" y="8235829"/>
            <a:ext cx="574204" cy="1"/>
          </a:xfrm>
          <a:prstGeom prst="line">
            <a:avLst/>
          </a:prstGeom>
          <a:ln w="25400">
            <a:solidFill>
              <a:srgbClr val="E5373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79" name="Shape 179"/>
          <p:cNvSpPr/>
          <p:nvPr/>
        </p:nvSpPr>
        <p:spPr>
          <a:xfrm>
            <a:off x="7421798" y="8235829"/>
            <a:ext cx="899025" cy="1"/>
          </a:xfrm>
          <a:prstGeom prst="line">
            <a:avLst/>
          </a:prstGeom>
          <a:ln w="25400">
            <a:solidFill>
              <a:srgbClr val="E5373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80" name="Shape 180"/>
          <p:cNvSpPr/>
          <p:nvPr/>
        </p:nvSpPr>
        <p:spPr>
          <a:xfrm>
            <a:off x="2552443" y="8235829"/>
            <a:ext cx="574205" cy="1"/>
          </a:xfrm>
          <a:prstGeom prst="line">
            <a:avLst/>
          </a:prstGeom>
          <a:ln w="25400">
            <a:solidFill>
              <a:srgbClr val="E5373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81" name="Shape 181"/>
          <p:cNvSpPr/>
          <p:nvPr/>
        </p:nvSpPr>
        <p:spPr>
          <a:xfrm flipV="1">
            <a:off x="8521411" y="7729288"/>
            <a:ext cx="1" cy="907369"/>
          </a:xfrm>
          <a:prstGeom prst="line">
            <a:avLst/>
          </a:prstGeom>
          <a:ln w="25400">
            <a:solidFill>
              <a:srgbClr val="B12F1E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82" name="Shape 182"/>
          <p:cNvSpPr/>
          <p:nvPr/>
        </p:nvSpPr>
        <p:spPr>
          <a:xfrm flipV="1">
            <a:off x="10505751" y="7721186"/>
            <a:ext cx="1" cy="907369"/>
          </a:xfrm>
          <a:prstGeom prst="line">
            <a:avLst/>
          </a:prstGeom>
          <a:ln w="25400">
            <a:solidFill>
              <a:srgbClr val="B12F1E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83" name="Shape 183"/>
          <p:cNvSpPr/>
          <p:nvPr/>
        </p:nvSpPr>
        <p:spPr>
          <a:xfrm>
            <a:off x="8515652" y="7721186"/>
            <a:ext cx="1980928" cy="1"/>
          </a:xfrm>
          <a:prstGeom prst="line">
            <a:avLst/>
          </a:prstGeom>
          <a:ln w="25400">
            <a:solidFill>
              <a:srgbClr val="B12F1E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84" name="Shape 184"/>
          <p:cNvSpPr/>
          <p:nvPr/>
        </p:nvSpPr>
        <p:spPr>
          <a:xfrm>
            <a:off x="8523117" y="8624759"/>
            <a:ext cx="1980929" cy="1"/>
          </a:xfrm>
          <a:prstGeom prst="line">
            <a:avLst/>
          </a:prstGeom>
          <a:ln w="25400">
            <a:solidFill>
              <a:srgbClr val="B12F1E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Shape 187"/>
          <p:cNvSpPr/>
          <p:nvPr>
            <p:ph type="title"/>
          </p:nvPr>
        </p:nvSpPr>
        <p:spPr>
          <a:xfrm>
            <a:off x="1175940" y="3097774"/>
            <a:ext cx="10652920" cy="114505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fact extraction</a:t>
            </a:r>
          </a:p>
        </p:txBody>
      </p:sp>
      <p:sp>
        <p:nvSpPr>
          <p:cNvPr id="188" name="Shape 188"/>
          <p:cNvSpPr/>
          <p:nvPr/>
        </p:nvSpPr>
        <p:spPr>
          <a:xfrm>
            <a:off x="8429881" y="4722590"/>
            <a:ext cx="2596469" cy="421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407504" indent="-407504" algn="l"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1D151"/>
                </a:solidFill>
              </a:rPr>
              <a:t>titles</a:t>
            </a:r>
            <a:endParaRPr sz="4800">
              <a:solidFill>
                <a:srgbClr val="F1D151"/>
              </a:solidFill>
            </a:endParaRPr>
          </a:p>
          <a:p>
            <a:pPr lvl="0" marL="407504" indent="-407504" algn="l"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E34E3E"/>
                </a:solidFill>
              </a:rPr>
              <a:t>scale</a:t>
            </a:r>
            <a:endParaRPr sz="4800">
              <a:solidFill>
                <a:srgbClr val="E34E3E"/>
              </a:solidFill>
            </a:endParaRPr>
          </a:p>
          <a:p>
            <a:pPr lvl="0" marL="407504" indent="-407504" algn="l"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1EB028"/>
                </a:solidFill>
              </a:rPr>
              <a:t>units</a:t>
            </a:r>
            <a:endParaRPr sz="4800">
              <a:solidFill>
                <a:srgbClr val="1EB028"/>
              </a:solidFill>
            </a:endParaRPr>
          </a:p>
          <a:p>
            <a:pPr lvl="0" marL="407504" indent="-407504" algn="l"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EA5FE5"/>
                </a:solidFill>
              </a:rPr>
              <a:t>ticks</a:t>
            </a:r>
            <a:endParaRPr sz="4800">
              <a:solidFill>
                <a:srgbClr val="EA5FE5"/>
              </a:solidFill>
            </a:endParaRPr>
          </a:p>
          <a:p>
            <a:pPr lvl="0" marL="407504" indent="-407504" algn="l"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296AC6"/>
                </a:solidFill>
              </a:rPr>
              <a:t>quantity</a:t>
            </a:r>
            <a:endParaRPr sz="4800">
              <a:solidFill>
                <a:srgbClr val="296AC6"/>
              </a:solidFill>
            </a:endParaRPr>
          </a:p>
          <a:p>
            <a:pPr lvl="0" marL="407504" indent="-407504" algn="l"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535353"/>
                </a:solidFill>
              </a:rPr>
              <a:t>+ data</a:t>
            </a:r>
          </a:p>
        </p:txBody>
      </p:sp>
      <p:pic>
        <p:nvPicPr>
          <p:cNvPr id="189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97022" y="4585718"/>
            <a:ext cx="5376013" cy="449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 192"/>
          <p:cNvSpPr/>
          <p:nvPr>
            <p:ph type="title"/>
          </p:nvPr>
        </p:nvSpPr>
        <p:spPr>
          <a:xfrm>
            <a:off x="1175940" y="3097774"/>
            <a:ext cx="10652920" cy="114505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fact extraction</a:t>
            </a:r>
          </a:p>
        </p:txBody>
      </p:sp>
      <p:pic>
        <p:nvPicPr>
          <p:cNvPr id="193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1849" y="5078189"/>
            <a:ext cx="3195744" cy="2391221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Shape 194"/>
          <p:cNvSpPr/>
          <p:nvPr/>
        </p:nvSpPr>
        <p:spPr>
          <a:xfrm>
            <a:off x="224520" y="7795245"/>
            <a:ext cx="4070402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raw mobile photo</a:t>
            </a: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shadows, contrast, noise, skew</a:t>
            </a:r>
          </a:p>
        </p:txBody>
      </p:sp>
      <p:pic>
        <p:nvPicPr>
          <p:cNvPr id="195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93382" y="5078189"/>
            <a:ext cx="3710015" cy="23912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39186" y="5078189"/>
            <a:ext cx="3678802" cy="2391221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/>
        </p:nvSpPr>
        <p:spPr>
          <a:xfrm>
            <a:off x="8443386" y="7949174"/>
            <a:ext cx="407040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binarization:</a:t>
            </a: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pixels 0 or 1</a:t>
            </a:r>
          </a:p>
        </p:txBody>
      </p:sp>
      <p:sp>
        <p:nvSpPr>
          <p:cNvPr id="198" name="Shape 198"/>
          <p:cNvSpPr/>
          <p:nvPr/>
        </p:nvSpPr>
        <p:spPr>
          <a:xfrm>
            <a:off x="3868689" y="6273800"/>
            <a:ext cx="513596" cy="0"/>
          </a:xfrm>
          <a:prstGeom prst="line">
            <a:avLst/>
          </a:prstGeom>
          <a:ln w="25400">
            <a:solidFill>
              <a:srgbClr val="EB3D44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99" name="Shape 199"/>
          <p:cNvSpPr/>
          <p:nvPr/>
        </p:nvSpPr>
        <p:spPr>
          <a:xfrm>
            <a:off x="8114494" y="6273800"/>
            <a:ext cx="513596" cy="0"/>
          </a:xfrm>
          <a:prstGeom prst="line">
            <a:avLst/>
          </a:prstGeom>
          <a:ln w="25400">
            <a:solidFill>
              <a:srgbClr val="EB3D44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00" name="Shape 200"/>
          <p:cNvSpPr/>
          <p:nvPr/>
        </p:nvSpPr>
        <p:spPr>
          <a:xfrm>
            <a:off x="5645068" y="7949174"/>
            <a:ext cx="144817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clipping</a:t>
            </a:r>
          </a:p>
        </p:txBody>
      </p:sp>
      <p:sp>
        <p:nvSpPr>
          <p:cNvPr id="201" name="Shape 201"/>
          <p:cNvSpPr/>
          <p:nvPr/>
        </p:nvSpPr>
        <p:spPr>
          <a:xfrm>
            <a:off x="2769567" y="4285857"/>
            <a:ext cx="746566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3600">
                <a:solidFill>
                  <a:srgbClr val="535353"/>
                </a:solidFill>
              </a:rPr>
              <a:t>AMI-chem for extracting chemical formulae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ape 204"/>
          <p:cNvSpPr/>
          <p:nvPr>
            <p:ph type="title"/>
          </p:nvPr>
        </p:nvSpPr>
        <p:spPr>
          <a:xfrm>
            <a:off x="1175940" y="3097774"/>
            <a:ext cx="10652920" cy="114505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fact extraction</a:t>
            </a:r>
          </a:p>
        </p:txBody>
      </p:sp>
      <p:sp>
        <p:nvSpPr>
          <p:cNvPr id="205" name="Shape 205"/>
          <p:cNvSpPr/>
          <p:nvPr/>
        </p:nvSpPr>
        <p:spPr>
          <a:xfrm>
            <a:off x="1626065" y="8412301"/>
            <a:ext cx="181649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thinning</a:t>
            </a:r>
          </a:p>
        </p:txBody>
      </p:sp>
      <p:sp>
        <p:nvSpPr>
          <p:cNvPr id="206" name="Shape 206"/>
          <p:cNvSpPr/>
          <p:nvPr/>
        </p:nvSpPr>
        <p:spPr>
          <a:xfrm>
            <a:off x="8811686" y="8406374"/>
            <a:ext cx="407040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chemical optical character recognition</a:t>
            </a:r>
          </a:p>
        </p:txBody>
      </p:sp>
      <p:sp>
        <p:nvSpPr>
          <p:cNvPr id="207" name="Shape 207"/>
          <p:cNvSpPr/>
          <p:nvPr/>
        </p:nvSpPr>
        <p:spPr>
          <a:xfrm>
            <a:off x="4241393" y="6591300"/>
            <a:ext cx="648892" cy="0"/>
          </a:xfrm>
          <a:prstGeom prst="line">
            <a:avLst/>
          </a:prstGeom>
          <a:ln w="25400">
            <a:solidFill>
              <a:srgbClr val="EB3D44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08" name="Shape 208"/>
          <p:cNvSpPr/>
          <p:nvPr/>
        </p:nvSpPr>
        <p:spPr>
          <a:xfrm>
            <a:off x="8482794" y="6591300"/>
            <a:ext cx="1054170" cy="0"/>
          </a:xfrm>
          <a:prstGeom prst="line">
            <a:avLst/>
          </a:prstGeom>
          <a:ln w="25400">
            <a:solidFill>
              <a:srgbClr val="EB3D44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09" name="Shape 209"/>
          <p:cNvSpPr/>
          <p:nvPr/>
        </p:nvSpPr>
        <p:spPr>
          <a:xfrm>
            <a:off x="5112084" y="8412301"/>
            <a:ext cx="310842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down to 1- pixel</a:t>
            </a:r>
          </a:p>
        </p:txBody>
      </p:sp>
      <p:pic>
        <p:nvPicPr>
          <p:cNvPr id="210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4318" y="5354203"/>
            <a:ext cx="3479990" cy="23912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01095" y="5329355"/>
            <a:ext cx="3530404" cy="2437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588259" y="5293934"/>
            <a:ext cx="2517256" cy="2873144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Shape 213"/>
          <p:cNvSpPr/>
          <p:nvPr/>
        </p:nvSpPr>
        <p:spPr>
          <a:xfrm>
            <a:off x="2769567" y="4285857"/>
            <a:ext cx="746566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3600">
                <a:solidFill>
                  <a:srgbClr val="535353"/>
                </a:solidFill>
              </a:rPr>
              <a:t>AMI-chem for extracting chemical formulae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>
            <p:ph type="title"/>
          </p:nvPr>
        </p:nvSpPr>
        <p:spPr>
          <a:xfrm>
            <a:off x="1175940" y="3097774"/>
            <a:ext cx="10652920" cy="114505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Software pipeline</a:t>
            </a:r>
          </a:p>
        </p:txBody>
      </p:sp>
      <p:sp>
        <p:nvSpPr>
          <p:cNvPr id="41" name="Shape 41"/>
          <p:cNvSpPr/>
          <p:nvPr/>
        </p:nvSpPr>
        <p:spPr>
          <a:xfrm>
            <a:off x="884564" y="5352167"/>
            <a:ext cx="2833418" cy="741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cap="all" sz="42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200">
                <a:solidFill>
                  <a:srgbClr val="535353"/>
                </a:solidFill>
              </a:rPr>
              <a:t>product:</a:t>
            </a:r>
          </a:p>
        </p:txBody>
      </p:sp>
      <p:sp>
        <p:nvSpPr>
          <p:cNvPr id="42" name="Shape 42"/>
          <p:cNvSpPr/>
          <p:nvPr/>
        </p:nvSpPr>
        <p:spPr>
          <a:xfrm>
            <a:off x="733612" y="7212324"/>
            <a:ext cx="2833417" cy="741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cap="all" sz="42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200">
                <a:solidFill>
                  <a:srgbClr val="535353"/>
                </a:solidFill>
              </a:rPr>
              <a:t>process:</a:t>
            </a:r>
          </a:p>
        </p:txBody>
      </p:sp>
      <p:sp>
        <p:nvSpPr>
          <p:cNvPr id="43" name="Shape 43"/>
          <p:cNvSpPr/>
          <p:nvPr/>
        </p:nvSpPr>
        <p:spPr>
          <a:xfrm>
            <a:off x="3957554" y="5202252"/>
            <a:ext cx="1583948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00A13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journals</a:t>
            </a:r>
            <a:endParaRPr sz="3100">
              <a:solidFill>
                <a:srgbClr val="00A132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00A13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(ISSNs)</a:t>
            </a:r>
          </a:p>
        </p:txBody>
      </p:sp>
      <p:sp>
        <p:nvSpPr>
          <p:cNvPr id="44" name="Shape 44"/>
          <p:cNvSpPr/>
          <p:nvPr/>
        </p:nvSpPr>
        <p:spPr>
          <a:xfrm>
            <a:off x="5583579" y="5790591"/>
            <a:ext cx="532621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45" name="Shape 45"/>
          <p:cNvSpPr/>
          <p:nvPr/>
        </p:nvSpPr>
        <p:spPr>
          <a:xfrm>
            <a:off x="6219537" y="5231791"/>
            <a:ext cx="1458448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A13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f</a:t>
            </a:r>
            <a:r>
              <a:rPr sz="3100">
                <a:solidFill>
                  <a:srgbClr val="00A13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ulltext</a:t>
            </a:r>
            <a:endParaRPr sz="3100">
              <a:solidFill>
                <a:srgbClr val="00A132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00A13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URLs</a:t>
            </a:r>
          </a:p>
        </p:txBody>
      </p:sp>
      <p:sp>
        <p:nvSpPr>
          <p:cNvPr id="46" name="Shape 46"/>
          <p:cNvSpPr/>
          <p:nvPr/>
        </p:nvSpPr>
        <p:spPr>
          <a:xfrm>
            <a:off x="7765898" y="5790591"/>
            <a:ext cx="532621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47" name="Shape 47"/>
          <p:cNvSpPr/>
          <p:nvPr/>
        </p:nvSpPr>
        <p:spPr>
          <a:xfrm>
            <a:off x="8402710" y="5034941"/>
            <a:ext cx="2176035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00A13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metadata +</a:t>
            </a:r>
            <a:endParaRPr sz="3100">
              <a:solidFill>
                <a:srgbClr val="00A132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00A13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content +</a:t>
            </a:r>
            <a:endParaRPr sz="3100">
              <a:solidFill>
                <a:srgbClr val="00A132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00A13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files</a:t>
            </a:r>
          </a:p>
        </p:txBody>
      </p:sp>
      <p:sp>
        <p:nvSpPr>
          <p:cNvPr id="48" name="Shape 48"/>
          <p:cNvSpPr/>
          <p:nvPr/>
        </p:nvSpPr>
        <p:spPr>
          <a:xfrm>
            <a:off x="11226634" y="5466741"/>
            <a:ext cx="9149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A13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f</a:t>
            </a:r>
            <a:r>
              <a:rPr sz="3100">
                <a:solidFill>
                  <a:srgbClr val="00A13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acts</a:t>
            </a:r>
          </a:p>
        </p:txBody>
      </p:sp>
      <p:sp>
        <p:nvSpPr>
          <p:cNvPr id="49" name="Shape 49"/>
          <p:cNvSpPr/>
          <p:nvPr/>
        </p:nvSpPr>
        <p:spPr>
          <a:xfrm>
            <a:off x="10554309" y="5790591"/>
            <a:ext cx="532621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50" name="Shape 50"/>
          <p:cNvSpPr/>
          <p:nvPr/>
        </p:nvSpPr>
        <p:spPr>
          <a:xfrm>
            <a:off x="4932628" y="7203079"/>
            <a:ext cx="1834524" cy="741571"/>
          </a:xfrm>
          <a:prstGeom prst="rect">
            <a:avLst/>
          </a:prstGeom>
          <a:solidFill>
            <a:srgbClr val="B4B4B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" name="Shape 51"/>
          <p:cNvSpPr/>
          <p:nvPr/>
        </p:nvSpPr>
        <p:spPr>
          <a:xfrm>
            <a:off x="7417993" y="7203079"/>
            <a:ext cx="1834524" cy="741571"/>
          </a:xfrm>
          <a:prstGeom prst="rect">
            <a:avLst/>
          </a:prstGeom>
          <a:solidFill>
            <a:srgbClr val="B4B4B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" name="Shape 52"/>
          <p:cNvSpPr/>
          <p:nvPr/>
        </p:nvSpPr>
        <p:spPr>
          <a:xfrm>
            <a:off x="9903358" y="7203079"/>
            <a:ext cx="1834523" cy="741571"/>
          </a:xfrm>
          <a:prstGeom prst="rect">
            <a:avLst/>
          </a:prstGeom>
          <a:solidFill>
            <a:srgbClr val="B4B4B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" name="Shape 53"/>
          <p:cNvSpPr/>
          <p:nvPr/>
        </p:nvSpPr>
        <p:spPr>
          <a:xfrm>
            <a:off x="5252158" y="7250014"/>
            <a:ext cx="119546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crawl</a:t>
            </a:r>
          </a:p>
        </p:txBody>
      </p:sp>
      <p:sp>
        <p:nvSpPr>
          <p:cNvPr id="54" name="Shape 54"/>
          <p:cNvSpPr/>
          <p:nvPr/>
        </p:nvSpPr>
        <p:spPr>
          <a:xfrm>
            <a:off x="7631260" y="7250014"/>
            <a:ext cx="140799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scrape</a:t>
            </a:r>
          </a:p>
        </p:txBody>
      </p:sp>
      <p:sp>
        <p:nvSpPr>
          <p:cNvPr id="55" name="Shape 55"/>
          <p:cNvSpPr/>
          <p:nvPr/>
        </p:nvSpPr>
        <p:spPr>
          <a:xfrm>
            <a:off x="10044517" y="7250014"/>
            <a:ext cx="15522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extract</a:t>
            </a:r>
          </a:p>
        </p:txBody>
      </p:sp>
      <p:sp>
        <p:nvSpPr>
          <p:cNvPr id="56" name="Shape 56"/>
          <p:cNvSpPr/>
          <p:nvPr/>
        </p:nvSpPr>
        <p:spPr>
          <a:xfrm>
            <a:off x="6826262" y="7583110"/>
            <a:ext cx="532621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57" name="Shape 57"/>
          <p:cNvSpPr/>
          <p:nvPr/>
        </p:nvSpPr>
        <p:spPr>
          <a:xfrm>
            <a:off x="9311626" y="7583110"/>
            <a:ext cx="53262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Shape 216"/>
          <p:cNvSpPr/>
          <p:nvPr>
            <p:ph type="title"/>
          </p:nvPr>
        </p:nvSpPr>
        <p:spPr>
          <a:xfrm>
            <a:off x="1175940" y="3097774"/>
            <a:ext cx="10652920" cy="114505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fact extraction</a:t>
            </a:r>
          </a:p>
        </p:txBody>
      </p:sp>
      <p:sp>
        <p:nvSpPr>
          <p:cNvPr id="217" name="Shape 217"/>
          <p:cNvSpPr/>
          <p:nvPr/>
        </p:nvSpPr>
        <p:spPr>
          <a:xfrm>
            <a:off x="1385853" y="8704897"/>
            <a:ext cx="181649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thinning</a:t>
            </a:r>
          </a:p>
        </p:txBody>
      </p:sp>
      <p:sp>
        <p:nvSpPr>
          <p:cNvPr id="218" name="Shape 218"/>
          <p:cNvSpPr/>
          <p:nvPr/>
        </p:nvSpPr>
        <p:spPr>
          <a:xfrm>
            <a:off x="9534952" y="8704897"/>
            <a:ext cx="216319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topology</a:t>
            </a:r>
          </a:p>
        </p:txBody>
      </p:sp>
      <p:sp>
        <p:nvSpPr>
          <p:cNvPr id="219" name="Shape 219"/>
          <p:cNvSpPr/>
          <p:nvPr/>
        </p:nvSpPr>
        <p:spPr>
          <a:xfrm>
            <a:off x="4017598" y="6883896"/>
            <a:ext cx="648891" cy="1"/>
          </a:xfrm>
          <a:prstGeom prst="line">
            <a:avLst/>
          </a:prstGeom>
          <a:ln w="25400">
            <a:solidFill>
              <a:srgbClr val="EB3D44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20" name="Shape 220"/>
          <p:cNvSpPr/>
          <p:nvPr/>
        </p:nvSpPr>
        <p:spPr>
          <a:xfrm>
            <a:off x="2820913" y="4285857"/>
            <a:ext cx="736297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3600">
                <a:solidFill>
                  <a:srgbClr val="535353"/>
                </a:solidFill>
              </a:rPr>
              <a:t>AMI-phylo for extracting phylogenetic trees</a:t>
            </a:r>
          </a:p>
        </p:txBody>
      </p:sp>
      <p:pic>
        <p:nvPicPr>
          <p:cNvPr id="221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8201" y="5473275"/>
            <a:ext cx="2971801" cy="2959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91386" y="5473275"/>
            <a:ext cx="2973327" cy="2959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90397" y="5473275"/>
            <a:ext cx="3052301" cy="2959101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Shape 224"/>
          <p:cNvSpPr/>
          <p:nvPr/>
        </p:nvSpPr>
        <p:spPr>
          <a:xfrm>
            <a:off x="8153110" y="6883896"/>
            <a:ext cx="648891" cy="1"/>
          </a:xfrm>
          <a:prstGeom prst="line">
            <a:avLst/>
          </a:prstGeom>
          <a:ln w="25400">
            <a:solidFill>
              <a:srgbClr val="EB3D44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hape 227"/>
          <p:cNvSpPr/>
          <p:nvPr>
            <p:ph type="title"/>
          </p:nvPr>
        </p:nvSpPr>
        <p:spPr>
          <a:xfrm>
            <a:off x="1175940" y="3097774"/>
            <a:ext cx="10652920" cy="114505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fact extraction</a:t>
            </a:r>
          </a:p>
        </p:txBody>
      </p:sp>
      <p:sp>
        <p:nvSpPr>
          <p:cNvPr id="228" name="Shape 228"/>
          <p:cNvSpPr/>
          <p:nvPr/>
        </p:nvSpPr>
        <p:spPr>
          <a:xfrm>
            <a:off x="5244050" y="8383118"/>
            <a:ext cx="752147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Newick format can be viewed at:</a:t>
            </a: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i="1" sz="2400" u="sng">
                <a:solidFill>
                  <a:srgbClr val="535353"/>
                </a:solidFill>
                <a:hlinkClick r:id="rId3" invalidUrl="" action="" tgtFrame="" tooltip="" history="1" highlightClick="0" endSnd="0"/>
              </a:rPr>
              <a:t>http://www.unc.edu/~bdmorris/treelib-js/demo.html</a:t>
            </a:r>
          </a:p>
        </p:txBody>
      </p:sp>
      <p:sp>
        <p:nvSpPr>
          <p:cNvPr id="229" name="Shape 229"/>
          <p:cNvSpPr/>
          <p:nvPr/>
        </p:nvSpPr>
        <p:spPr>
          <a:xfrm>
            <a:off x="655701" y="6900295"/>
            <a:ext cx="648892" cy="1"/>
          </a:xfrm>
          <a:prstGeom prst="line">
            <a:avLst/>
          </a:prstGeom>
          <a:ln w="25400">
            <a:solidFill>
              <a:srgbClr val="EB3D44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30" name="Shape 230"/>
          <p:cNvSpPr/>
          <p:nvPr/>
        </p:nvSpPr>
        <p:spPr>
          <a:xfrm>
            <a:off x="2820913" y="4285857"/>
            <a:ext cx="736297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3600">
                <a:solidFill>
                  <a:srgbClr val="535353"/>
                </a:solidFill>
              </a:rPr>
              <a:t>AMI-phylo for extracting phylogenetic trees</a:t>
            </a:r>
          </a:p>
        </p:txBody>
      </p:sp>
      <p:sp>
        <p:nvSpPr>
          <p:cNvPr id="231" name="Shape 231"/>
          <p:cNvSpPr/>
          <p:nvPr/>
        </p:nvSpPr>
        <p:spPr>
          <a:xfrm>
            <a:off x="4791213" y="6900295"/>
            <a:ext cx="648892" cy="1"/>
          </a:xfrm>
          <a:prstGeom prst="line">
            <a:avLst/>
          </a:prstGeom>
          <a:ln w="25400">
            <a:solidFill>
              <a:srgbClr val="EB3D44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pic>
        <p:nvPicPr>
          <p:cNvPr id="232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83153" y="5496945"/>
            <a:ext cx="3314701" cy="2806701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Shape 233"/>
          <p:cNvSpPr/>
          <p:nvPr/>
        </p:nvSpPr>
        <p:spPr>
          <a:xfrm>
            <a:off x="2058908" y="8721297"/>
            <a:ext cx="26046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serialization</a:t>
            </a:r>
          </a:p>
        </p:txBody>
      </p:sp>
      <p:sp>
        <p:nvSpPr>
          <p:cNvPr id="234" name="Shape 234"/>
          <p:cNvSpPr/>
          <p:nvPr/>
        </p:nvSpPr>
        <p:spPr>
          <a:xfrm>
            <a:off x="5520849" y="5693795"/>
            <a:ext cx="6967874" cy="241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42900" indent="-342900" algn="l" defTabSz="457200">
              <a:defRPr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1200"/>
              <a:t>((n122,((n121,n205),((n39,(n84,((((n35,n98),n191),n22),n17))),((n10,n182),((((n232,n76),n68),(n109,n30)),(n73,(n106,n58))))))),((((((n103,n86),(n218,(n215,n157))),((n164,n143),((n190,((n108,n177),(n192,n220))),((n233,n187),n41)))),((((n59,n184),((n134,n200),(n137,(n212,((n92,n209),n29))))),(n88,(n102,n161))),((((n70,n140),(n18,n188)),(n49,((n123,n132),(n219,n198)))),(((n37,(n65,n46)),(n135,(n11,(n113,n142)))),(n210,((n69,(n216,n36)),(n231,n160))))))),(((n107,n43),((n149,n199),n74)),(((n101,(n19,n54)),n96),(n7,((n139,n5),((n170,(n25,n75)),(n146,(n154,(n194,(((n14,n116),n112),(n126,n222))))))))))),(((((n165,(n168,n128)),n129),((n114,n181),(n48,n118))),((n158,(n91,(n33,n213))),(n87,n235))),((n197,(n175,n117)),(n196,((n171,(n163,n227)),((n53,n131),n159)))))));</a:t>
            </a:r>
            <a:endParaRPr sz="1200"/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Shape 237"/>
          <p:cNvSpPr/>
          <p:nvPr>
            <p:ph type="title"/>
          </p:nvPr>
        </p:nvSpPr>
        <p:spPr>
          <a:xfrm>
            <a:off x="1175940" y="3097774"/>
            <a:ext cx="10652920" cy="114505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Acknowledgements</a:t>
            </a:r>
          </a:p>
        </p:txBody>
      </p:sp>
      <p:sp>
        <p:nvSpPr>
          <p:cNvPr id="238" name="Shape 238"/>
          <p:cNvSpPr/>
          <p:nvPr/>
        </p:nvSpPr>
        <p:spPr>
          <a:xfrm>
            <a:off x="1660165" y="4921897"/>
            <a:ext cx="9684470" cy="374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Richard Smith-Unna, Dept Plant Sci, Univ. Cambridge</a:t>
            </a:r>
            <a:endParaRPr sz="3600">
              <a:solidFill>
                <a:srgbClr val="535353"/>
              </a:solidFill>
            </a:endParaRPr>
          </a:p>
          <a:p>
            <a:pPr lvl="0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Andy Howlett, Dept Chemistry, Univ. Cambridge</a:t>
            </a:r>
            <a:endParaRPr sz="3600">
              <a:solidFill>
                <a:srgbClr val="535353"/>
              </a:solidFill>
            </a:endParaRPr>
          </a:p>
          <a:p>
            <a:pPr lvl="0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Mark Williamson, Dept Chemistry, Univ. Cambridge</a:t>
            </a:r>
            <a:endParaRPr sz="3600">
              <a:solidFill>
                <a:srgbClr val="535353"/>
              </a:solidFill>
            </a:endParaRPr>
          </a:p>
          <a:p>
            <a:pPr lvl="0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Ross Mounce, Biology, Univ. Bath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/>
          <p:nvPr>
            <p:ph type="title"/>
          </p:nvPr>
        </p:nvSpPr>
        <p:spPr>
          <a:xfrm>
            <a:off x="1175940" y="3097774"/>
            <a:ext cx="10652920" cy="114505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crawling</a:t>
            </a:r>
          </a:p>
        </p:txBody>
      </p:sp>
      <p:sp>
        <p:nvSpPr>
          <p:cNvPr id="61" name="Shape 61"/>
          <p:cNvSpPr/>
          <p:nvPr/>
        </p:nvSpPr>
        <p:spPr>
          <a:xfrm>
            <a:off x="7990122" y="5537372"/>
            <a:ext cx="4156938" cy="191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535353"/>
                </a:solidFill>
              </a:rPr>
              <a:t>The latest journal tables of contents at</a:t>
            </a:r>
            <a:r>
              <a:rPr sz="4100">
                <a:solidFill>
                  <a:srgbClr val="53535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Journal TOCs</a:t>
            </a:r>
          </a:p>
        </p:txBody>
      </p:sp>
      <p:pic>
        <p:nvPicPr>
          <p:cNvPr id="62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3241" y="4766977"/>
            <a:ext cx="6427424" cy="3458491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hape 63"/>
          <p:cNvSpPr/>
          <p:nvPr/>
        </p:nvSpPr>
        <p:spPr>
          <a:xfrm>
            <a:off x="2924758" y="8749619"/>
            <a:ext cx="7155285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4200" u="sng">
                <a:latin typeface="Gill Sans SemiBold"/>
                <a:ea typeface="Gill Sans SemiBold"/>
                <a:cs typeface="Gill Sans SemiBold"/>
                <a:sym typeface="Gill Sans SemiBold"/>
                <a:hlinkClick r:id="rId4" invalidUrl="" action="" tgtFrame="" tooltip="" history="1" highlightClick="0" endSnd="0"/>
              </a:defRPr>
            </a:lvl1pPr>
          </a:lstStyle>
          <a:p>
            <a:pPr lvl="0">
              <a:defRPr i="0" sz="1800" u="none">
                <a:solidFill>
                  <a:srgbClr val="000000"/>
                </a:solidFill>
              </a:defRPr>
            </a:pPr>
            <a:r>
              <a:rPr i="1" sz="4200" u="sng">
                <a:solidFill>
                  <a:srgbClr val="535353"/>
                </a:solidFill>
                <a:hlinkClick r:id="rId4" invalidUrl="" action="" tgtFrame="" tooltip="" history="1" highlightClick="0" endSnd="0"/>
              </a:rPr>
              <a:t>http://www.journaltocs.hw.ac.uk/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/>
          <p:nvPr>
            <p:ph type="title"/>
          </p:nvPr>
        </p:nvSpPr>
        <p:spPr>
          <a:xfrm>
            <a:off x="1175940" y="3097774"/>
            <a:ext cx="10652920" cy="114505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scrapers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xfrm>
            <a:off x="1340682" y="4449361"/>
            <a:ext cx="10323436" cy="4734546"/>
          </a:xfrm>
          <a:prstGeom prst="rect">
            <a:avLst/>
          </a:prstGeom>
        </p:spPr>
        <p:txBody>
          <a:bodyPr/>
          <a:lstStyle/>
          <a:p>
            <a:pPr lvl="0" marL="421427" indent="-421427" algn="l" defTabSz="426466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723">
                <a:solidFill>
                  <a:srgbClr val="535353"/>
                </a:solidFill>
              </a:rPr>
              <a:t>all have the same plumbing</a:t>
            </a:r>
            <a:endParaRPr sz="3723">
              <a:solidFill>
                <a:srgbClr val="535353"/>
              </a:solidFill>
            </a:endParaRPr>
          </a:p>
          <a:p>
            <a:pPr lvl="0" marL="421427" indent="-421427" algn="l" defTabSz="426466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723">
                <a:solidFill>
                  <a:srgbClr val="535353"/>
                </a:solidFill>
              </a:rPr>
              <a:t>scraping software (thresher) handles the plumbing</a:t>
            </a:r>
            <a:endParaRPr sz="3723">
              <a:solidFill>
                <a:srgbClr val="535353"/>
              </a:solidFill>
            </a:endParaRPr>
          </a:p>
          <a:p>
            <a:pPr lvl="0" marL="421427" indent="-421427" algn="l" defTabSz="426466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723">
                <a:solidFill>
                  <a:srgbClr val="535353"/>
                </a:solidFill>
              </a:rPr>
              <a:t>scraperJSON is a config file</a:t>
            </a:r>
            <a:endParaRPr sz="3723">
              <a:solidFill>
                <a:srgbClr val="535353"/>
              </a:solidFill>
            </a:endParaRPr>
          </a:p>
          <a:p>
            <a:pPr lvl="1" marL="801538" indent="-421427" algn="l" defTabSz="426466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723">
                <a:solidFill>
                  <a:srgbClr val="535353"/>
                </a:solidFill>
              </a:rPr>
              <a:t>supports large collections of scrapers</a:t>
            </a:r>
            <a:endParaRPr sz="3723">
              <a:solidFill>
                <a:srgbClr val="535353"/>
              </a:solidFill>
            </a:endParaRPr>
          </a:p>
          <a:p>
            <a:pPr lvl="1" marL="801538" indent="-421427" algn="l" defTabSz="426466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723">
                <a:solidFill>
                  <a:srgbClr val="535353"/>
                </a:solidFill>
              </a:rPr>
              <a:t>no programming required</a:t>
            </a:r>
            <a:endParaRPr sz="3723">
              <a:solidFill>
                <a:srgbClr val="535353"/>
              </a:solidFill>
            </a:endParaRPr>
          </a:p>
          <a:p>
            <a:pPr lvl="1" marL="801538" indent="-421427" algn="l" defTabSz="426466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723">
                <a:solidFill>
                  <a:srgbClr val="535353"/>
                </a:solidFill>
              </a:rPr>
              <a:t>not limited to one piece of software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>
            <p:ph type="title"/>
          </p:nvPr>
        </p:nvSpPr>
        <p:spPr>
          <a:xfrm>
            <a:off x="1175940" y="3097774"/>
            <a:ext cx="10652920" cy="114505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Basic scraper json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xfrm>
            <a:off x="464382" y="4563661"/>
            <a:ext cx="5304398" cy="4734546"/>
          </a:xfrm>
          <a:prstGeom prst="rect">
            <a:avLst/>
          </a:prstGeom>
        </p:spPr>
        <p:txBody>
          <a:bodyPr/>
          <a:lstStyle/>
          <a:p>
            <a:pPr lvl="0" algn="r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name of the scraper:</a:t>
            </a:r>
            <a:endParaRPr sz="3600">
              <a:solidFill>
                <a:srgbClr val="535353"/>
              </a:solidFill>
            </a:endParaRPr>
          </a:p>
          <a:p>
            <a:pPr lvl="0" algn="r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the URL(s) it applies to:</a:t>
            </a:r>
            <a:endParaRPr sz="3600">
              <a:solidFill>
                <a:srgbClr val="535353"/>
              </a:solidFill>
            </a:endParaRPr>
          </a:p>
          <a:p>
            <a:pPr lvl="0" algn="r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the elements to capture:</a:t>
            </a:r>
            <a:endParaRPr sz="3600">
              <a:solidFill>
                <a:srgbClr val="535353"/>
              </a:solidFill>
            </a:endParaRPr>
          </a:p>
          <a:p>
            <a:pPr lvl="0" algn="r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element name:</a:t>
            </a:r>
            <a:endParaRPr sz="3600">
              <a:solidFill>
                <a:srgbClr val="535353"/>
              </a:solidFill>
            </a:endParaRPr>
          </a:p>
          <a:p>
            <a:pPr lvl="0" algn="r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where to find it:</a:t>
            </a:r>
          </a:p>
        </p:txBody>
      </p:sp>
      <p:pic>
        <p:nvPicPr>
          <p:cNvPr id="72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1870" y="4359964"/>
            <a:ext cx="5679546" cy="4734547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/>
          <p:nvPr/>
        </p:nvSpPr>
        <p:spPr>
          <a:xfrm>
            <a:off x="361096" y="9081647"/>
            <a:ext cx="568877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700" u="sng">
                <a:hlinkClick r:id="rId4" invalidUrl="" action="" tgtFrame="" tooltip="" history="1" highlightClick="0" endSnd="0"/>
              </a:defRPr>
            </a:lvl1pPr>
          </a:lstStyle>
          <a:p>
            <a:pPr lvl="0">
              <a:defRPr i="0" sz="1800" u="none">
                <a:solidFill>
                  <a:srgbClr val="000000"/>
                </a:solidFill>
              </a:defRPr>
            </a:pPr>
            <a:r>
              <a:rPr i="1" sz="2700" u="sng">
                <a:solidFill>
                  <a:srgbClr val="535353"/>
                </a:solidFill>
                <a:hlinkClick r:id="rId4" invalidUrl="" action="" tgtFrame="" tooltip="" history="1" highlightClick="0" endSnd="0"/>
              </a:rPr>
              <a:t>http://github.com/ContentMine/scraperJSON</a:t>
            </a:r>
          </a:p>
        </p:txBody>
      </p:sp>
      <p:sp>
        <p:nvSpPr>
          <p:cNvPr id="74" name="Shape 74"/>
          <p:cNvSpPr/>
          <p:nvPr/>
        </p:nvSpPr>
        <p:spPr>
          <a:xfrm>
            <a:off x="5854234" y="4931069"/>
            <a:ext cx="711162" cy="188720"/>
          </a:xfrm>
          <a:prstGeom prst="line">
            <a:avLst/>
          </a:prstGeom>
          <a:ln w="25400">
            <a:solidFill>
              <a:srgbClr val="5DBF3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5" name="Shape 75"/>
          <p:cNvSpPr/>
          <p:nvPr/>
        </p:nvSpPr>
        <p:spPr>
          <a:xfrm>
            <a:off x="5856281" y="5724658"/>
            <a:ext cx="703811" cy="1"/>
          </a:xfrm>
          <a:prstGeom prst="line">
            <a:avLst/>
          </a:prstGeom>
          <a:ln w="25400">
            <a:solidFill>
              <a:srgbClr val="5DBF3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6" name="Shape 76"/>
          <p:cNvSpPr/>
          <p:nvPr/>
        </p:nvSpPr>
        <p:spPr>
          <a:xfrm flipV="1">
            <a:off x="5853251" y="6234128"/>
            <a:ext cx="713659" cy="225775"/>
          </a:xfrm>
          <a:prstGeom prst="line">
            <a:avLst/>
          </a:prstGeom>
          <a:ln w="25400">
            <a:solidFill>
              <a:srgbClr val="5DBF3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7" name="Shape 77"/>
          <p:cNvSpPr/>
          <p:nvPr/>
        </p:nvSpPr>
        <p:spPr>
          <a:xfrm flipV="1">
            <a:off x="5856281" y="6789036"/>
            <a:ext cx="870260" cy="471304"/>
          </a:xfrm>
          <a:prstGeom prst="line">
            <a:avLst/>
          </a:prstGeom>
          <a:ln w="25400">
            <a:solidFill>
              <a:srgbClr val="5DBF3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8" name="Shape 78"/>
          <p:cNvSpPr/>
          <p:nvPr/>
        </p:nvSpPr>
        <p:spPr>
          <a:xfrm flipV="1">
            <a:off x="5856281" y="7336378"/>
            <a:ext cx="1120808" cy="710381"/>
          </a:xfrm>
          <a:prstGeom prst="line">
            <a:avLst/>
          </a:prstGeom>
          <a:ln w="25400">
            <a:solidFill>
              <a:srgbClr val="5DBF3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/>
          <p:nvPr>
            <p:ph type="title"/>
          </p:nvPr>
        </p:nvSpPr>
        <p:spPr>
          <a:xfrm>
            <a:off x="1175940" y="3097774"/>
            <a:ext cx="10652920" cy="114505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scrapers</a:t>
            </a:r>
          </a:p>
        </p:txBody>
      </p:sp>
      <p:pic>
        <p:nvPicPr>
          <p:cNvPr id="82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74585" y="4722590"/>
            <a:ext cx="5292664" cy="4327027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4345" y="4722590"/>
            <a:ext cx="5255548" cy="43270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>
            <p:ph type="title"/>
          </p:nvPr>
        </p:nvSpPr>
        <p:spPr>
          <a:xfrm>
            <a:off x="1175940" y="3097774"/>
            <a:ext cx="10652920" cy="114505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scrapers</a:t>
            </a:r>
          </a:p>
        </p:txBody>
      </p:sp>
      <p:pic>
        <p:nvPicPr>
          <p:cNvPr id="87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6008" y="4722590"/>
            <a:ext cx="5292664" cy="4327027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31349" y="4722590"/>
            <a:ext cx="5190689" cy="43270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hape 91"/>
          <p:cNvSpPr/>
          <p:nvPr>
            <p:ph type="title"/>
          </p:nvPr>
        </p:nvSpPr>
        <p:spPr>
          <a:xfrm>
            <a:off x="1175940" y="3097774"/>
            <a:ext cx="10652920" cy="114505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scrapers</a:t>
            </a:r>
          </a:p>
        </p:txBody>
      </p:sp>
      <p:pic>
        <p:nvPicPr>
          <p:cNvPr id="92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5979" y="5510774"/>
            <a:ext cx="10692842" cy="3596684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/>
          <p:nvPr/>
        </p:nvSpPr>
        <p:spPr>
          <a:xfrm>
            <a:off x="4983906" y="4641849"/>
            <a:ext cx="303698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bibJSON output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/>
          <p:nvPr>
            <p:ph type="title"/>
          </p:nvPr>
        </p:nvSpPr>
        <p:spPr>
          <a:xfrm>
            <a:off x="1175940" y="3097774"/>
            <a:ext cx="10652920" cy="1145052"/>
          </a:xfrm>
          <a:prstGeom prst="rect">
            <a:avLst/>
          </a:prstGeom>
        </p:spPr>
        <p:txBody>
          <a:bodyPr/>
          <a:lstStyle>
            <a:lvl1pPr defTabSz="554990">
              <a:defRPr sz="684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840">
                <a:solidFill>
                  <a:srgbClr val="535353"/>
                </a:solidFill>
              </a:rPr>
              <a:t>thresher &amp; quickscrape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810902" y="4608289"/>
            <a:ext cx="11382996" cy="4514441"/>
          </a:xfrm>
          <a:prstGeom prst="rect">
            <a:avLst/>
          </a:prstGeom>
        </p:spPr>
        <p:txBody>
          <a:bodyPr/>
          <a:lstStyle/>
          <a:p>
            <a:pPr lvl="0" marL="502249" indent="-502249" algn="l" defTabSz="508254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567">
                <a:solidFill>
                  <a:srgbClr val="535353"/>
                </a:solidFill>
              </a:rPr>
              <a:t>reference implementation of scraperJSON</a:t>
            </a:r>
            <a:endParaRPr sz="3567">
              <a:solidFill>
                <a:srgbClr val="535353"/>
              </a:solidFill>
            </a:endParaRPr>
          </a:p>
          <a:p>
            <a:pPr lvl="0" marL="502249" indent="-502249" algn="l" defTabSz="508254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567">
                <a:solidFill>
                  <a:srgbClr val="535353"/>
                </a:solidFill>
              </a:rPr>
              <a:t>thresher is the scraping library</a:t>
            </a:r>
            <a:endParaRPr sz="3567">
              <a:solidFill>
                <a:srgbClr val="535353"/>
              </a:solidFill>
            </a:endParaRPr>
          </a:p>
          <a:p>
            <a:pPr lvl="1" marL="955258" indent="-502249" algn="l" defTabSz="508254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i="1" sz="3567" u="sng">
                <a:solidFill>
                  <a:srgbClr val="535353"/>
                </a:solidFill>
                <a:hlinkClick r:id="rId3" invalidUrl="" action="" tgtFrame="" tooltip="" history="1" highlightClick="0" endSnd="0"/>
              </a:rPr>
              <a:t>http://github.com/ContentMine/thresher</a:t>
            </a:r>
            <a:endParaRPr i="1" sz="3567">
              <a:solidFill>
                <a:srgbClr val="535353"/>
              </a:solidFill>
            </a:endParaRPr>
          </a:p>
          <a:p>
            <a:pPr lvl="0" marL="502249" indent="-502249" algn="l" defTabSz="508254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567">
                <a:solidFill>
                  <a:srgbClr val="535353"/>
                </a:solidFill>
              </a:rPr>
              <a:t>quickscrape is the command-line tool</a:t>
            </a:r>
            <a:endParaRPr sz="3567">
              <a:solidFill>
                <a:srgbClr val="535353"/>
              </a:solidFill>
            </a:endParaRPr>
          </a:p>
          <a:p>
            <a:pPr lvl="1" marL="955258" indent="-502249" algn="l" defTabSz="508254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i="1" sz="3567" u="sng">
                <a:solidFill>
                  <a:srgbClr val="535353"/>
                </a:solidFill>
                <a:hlinkClick r:id="rId4" invalidUrl="" action="" tgtFrame="" tooltip="" history="1" highlightClick="0" endSnd="0"/>
              </a:rPr>
              <a:t>http://github.com/ContentMine/quickscrape</a:t>
            </a:r>
            <a:endParaRPr i="1" sz="3567">
              <a:solidFill>
                <a:srgbClr val="535353"/>
              </a:solidFill>
            </a:endParaRPr>
          </a:p>
          <a:p>
            <a:pPr lvl="0" marL="502249" indent="-502249" algn="l" defTabSz="508254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567">
                <a:solidFill>
                  <a:srgbClr val="535353"/>
                </a:solidFill>
              </a:rPr>
              <a:t>Node.js, MIT licensed</a:t>
            </a:r>
          </a:p>
        </p:txBody>
      </p:sp>
      <p:pic>
        <p:nvPicPr>
          <p:cNvPr id="98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85019" y="8513443"/>
            <a:ext cx="3441701" cy="939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