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</p:sldIdLst>
  <p:sldSz cy="30275200" cx="42803750"/>
  <p:notesSz cx="6858000" cy="9144000"/>
  <p:embeddedFontLst>
    <p:embeddedFont>
      <p:font typeface="Maven Pro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9E5105-CAED-42BC-AD2F-7A86A40610F8}">
  <a:tblStyle styleId="{BC9E5105-CAED-42BC-AD2F-7A86A40610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avenPro-regular.fntdata"/><Relationship Id="rId8" Type="http://schemas.openxmlformats.org/officeDocument/2006/relationships/font" Target="fonts/Maven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7775" y="1143000"/>
            <a:ext cx="43624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3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20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" name="Google Shape;24;p1:notes"/>
          <p:cNvSpPr/>
          <p:nvPr>
            <p:ph idx="2" type="sldImg"/>
          </p:nvPr>
        </p:nvSpPr>
        <p:spPr>
          <a:xfrm>
            <a:off x="1247775" y="1143000"/>
            <a:ext cx="43624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567546" y="5529944"/>
            <a:ext cx="19573804" cy="241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942022" lvl="0" marL="457200" marR="0" rtl="0" algn="l">
              <a:spcBef>
                <a:spcPts val="6319"/>
              </a:spcBef>
              <a:spcAft>
                <a:spcPts val="0"/>
              </a:spcAft>
              <a:buClr>
                <a:srgbClr val="00A1CC"/>
              </a:buClr>
              <a:buSzPts val="11235"/>
              <a:buFont typeface="Noto Sans Symbols"/>
              <a:buChar char="▪"/>
              <a:defRPr b="0" i="0" sz="11235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23087" lvl="1" marL="9144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9362"/>
              <a:buFont typeface="Noto Sans Symbols"/>
              <a:buChar char="▪"/>
              <a:defRPr b="0" i="0" sz="9362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04215" lvl="2" marL="13716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7490"/>
              <a:buFont typeface="Noto Sans Symbols"/>
              <a:buChar char="▪"/>
              <a:defRPr b="0" i="0" sz="7490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4779" lvl="3" marL="18288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6554"/>
              <a:buFont typeface="Noto Sans Symbols"/>
              <a:buChar char="▪"/>
              <a:defRPr b="0" i="0" sz="6554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4779" lvl="4" marL="22860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6554"/>
              <a:buFont typeface="Georgia"/>
              <a:buChar char="▫"/>
              <a:defRPr b="0" i="0" sz="6554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3651" lvl="5" marL="27432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8426"/>
              <a:buFont typeface="Georgia"/>
              <a:buChar char="▫"/>
              <a:defRPr b="0" i="0" sz="8426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04214" lvl="6" marL="32004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7490"/>
              <a:buFont typeface="Georgia"/>
              <a:buChar char="▫"/>
              <a:defRPr b="0" i="0" sz="749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74497" lvl="7" marL="36576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7022"/>
              <a:buFont typeface="Georgia"/>
              <a:buChar char="◦"/>
              <a:defRPr b="0" i="0" sz="7022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4778" lvl="8" marL="41148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6554"/>
              <a:buFont typeface="Georgia"/>
              <a:buChar char="◦"/>
              <a:defRPr b="0" i="0" sz="6554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body"/>
          </p:nvPr>
        </p:nvSpPr>
        <p:spPr>
          <a:xfrm>
            <a:off x="21666430" y="5529944"/>
            <a:ext cx="19589067" cy="24114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942022" lvl="0" marL="457200" marR="0" rtl="0" algn="l">
              <a:spcBef>
                <a:spcPts val="6319"/>
              </a:spcBef>
              <a:spcAft>
                <a:spcPts val="0"/>
              </a:spcAft>
              <a:buClr>
                <a:srgbClr val="00A1CC"/>
              </a:buClr>
              <a:buSzPts val="11235"/>
              <a:buFont typeface="Noto Sans Symbols"/>
              <a:buChar char="▪"/>
              <a:defRPr b="0" i="0" sz="11235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23087" lvl="1" marL="9144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9362"/>
              <a:buFont typeface="Noto Sans Symbols"/>
              <a:buChar char="▪"/>
              <a:defRPr b="0" i="0" sz="9362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04215" lvl="2" marL="13716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7490"/>
              <a:buFont typeface="Noto Sans Symbols"/>
              <a:buChar char="▪"/>
              <a:defRPr b="0" i="0" sz="7490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4779" lvl="3" marL="18288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6554"/>
              <a:buFont typeface="Noto Sans Symbols"/>
              <a:buChar char="▪"/>
              <a:defRPr b="0" i="0" sz="6554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4779" lvl="4" marL="22860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6554"/>
              <a:buFont typeface="Georgia"/>
              <a:buChar char="▫"/>
              <a:defRPr b="0" i="0" sz="6554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3651" lvl="5" marL="27432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8426"/>
              <a:buFont typeface="Georgia"/>
              <a:buChar char="▫"/>
              <a:defRPr b="0" i="0" sz="8426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04214" lvl="6" marL="32004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7490"/>
              <a:buFont typeface="Georgia"/>
              <a:buChar char="▫"/>
              <a:defRPr b="0" i="0" sz="749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74497" lvl="7" marL="36576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7022"/>
              <a:buFont typeface="Georgia"/>
              <a:buChar char="◦"/>
              <a:defRPr b="0" i="0" sz="7022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4778" lvl="8" marL="41148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6554"/>
              <a:buFont typeface="Georgia"/>
              <a:buChar char="◦"/>
              <a:defRPr b="0" i="0" sz="6554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1567545" y="868760"/>
            <a:ext cx="39687953" cy="3524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A1CC"/>
              </a:buClr>
              <a:buSzPts val="11703"/>
              <a:buFont typeface="Maven Pro"/>
              <a:buNone/>
              <a:defRPr b="1" i="0" sz="11703" u="none" cap="none" strike="noStrike">
                <a:solidFill>
                  <a:srgbClr val="00A1CC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567544" y="5138058"/>
            <a:ext cx="39687953" cy="24506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942022" lvl="0" marL="457200" marR="0" rtl="0" algn="l">
              <a:spcBef>
                <a:spcPts val="6319"/>
              </a:spcBef>
              <a:spcAft>
                <a:spcPts val="0"/>
              </a:spcAft>
              <a:buClr>
                <a:srgbClr val="00A1CC"/>
              </a:buClr>
              <a:buSzPts val="11235"/>
              <a:buFont typeface="Noto Sans Symbols"/>
              <a:buChar char="▪"/>
              <a:defRPr b="0" i="0" sz="11235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23087" lvl="1" marL="9144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9362"/>
              <a:buFont typeface="Noto Sans Symbols"/>
              <a:buChar char="▪"/>
              <a:defRPr b="0" i="0" sz="9362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04215" lvl="2" marL="13716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7490"/>
              <a:buFont typeface="Noto Sans Symbols"/>
              <a:buChar char="▪"/>
              <a:defRPr b="0" i="0" sz="7490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44779" lvl="3" marL="18288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6554"/>
              <a:buFont typeface="Noto Sans Symbols"/>
              <a:buChar char="▪"/>
              <a:defRPr b="0" i="0" sz="6554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44779" lvl="4" marL="2286000" marR="0" rtl="0" algn="l">
              <a:spcBef>
                <a:spcPts val="1404"/>
              </a:spcBef>
              <a:spcAft>
                <a:spcPts val="0"/>
              </a:spcAft>
              <a:buClr>
                <a:srgbClr val="00A1CC"/>
              </a:buClr>
              <a:buSzPts val="6554"/>
              <a:buFont typeface="Georgia"/>
              <a:buChar char="▫"/>
              <a:defRPr b="0" i="0" sz="6554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3651" lvl="5" marL="27432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8426"/>
              <a:buFont typeface="Georgia"/>
              <a:buChar char="▫"/>
              <a:defRPr b="0" i="0" sz="8426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04214" lvl="6" marL="32004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7490"/>
              <a:buFont typeface="Georgia"/>
              <a:buChar char="▫"/>
              <a:defRPr b="0" i="0" sz="749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74497" lvl="7" marL="36576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7022"/>
              <a:buFont typeface="Georgia"/>
              <a:buChar char="◦"/>
              <a:defRPr b="0" i="0" sz="7022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44778" lvl="8" marL="4114800" marR="0" rtl="0" algn="l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6554"/>
              <a:buFont typeface="Georgia"/>
              <a:buChar char="◦"/>
              <a:defRPr b="0" i="0" sz="6554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1567545" y="868760"/>
            <a:ext cx="39687953" cy="35242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A1CC"/>
              </a:buClr>
              <a:buSzPts val="11703"/>
              <a:buFont typeface="Maven Pro"/>
              <a:buNone/>
              <a:defRPr b="1" i="0" sz="11703" u="none" cap="none" strike="noStrike">
                <a:solidFill>
                  <a:srgbClr val="00A1CC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:\CONTEXITY New Templates\CONTEXITY Powerpoint Template\Yliko\Contexity-Powerpoint-Intro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" y="-9347"/>
            <a:ext cx="53858159" cy="3028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ctrTitle"/>
          </p:nvPr>
        </p:nvSpPr>
        <p:spPr>
          <a:xfrm>
            <a:off x="2140188" y="9829968"/>
            <a:ext cx="39593482" cy="64895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A1CC"/>
              </a:buClr>
              <a:buSzPts val="20597"/>
              <a:buFont typeface="Maven Pro"/>
              <a:buNone/>
              <a:defRPr b="1" i="0" sz="20597" u="none" cap="none" strike="noStrike">
                <a:solidFill>
                  <a:srgbClr val="00A1CC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2140188" y="16829911"/>
            <a:ext cx="23185372" cy="773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8426"/>
              </a:spcBef>
              <a:spcAft>
                <a:spcPts val="0"/>
              </a:spcAft>
              <a:buClr>
                <a:schemeClr val="accent3"/>
              </a:buClr>
              <a:buSzPts val="11235"/>
              <a:buFont typeface="Calibri"/>
              <a:buNone/>
              <a:defRPr b="0" i="0" sz="1123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1404"/>
              </a:spcBef>
              <a:spcAft>
                <a:spcPts val="0"/>
              </a:spcAft>
              <a:buClr>
                <a:schemeClr val="accent2"/>
              </a:buClr>
              <a:buSzPts val="12171"/>
              <a:buFont typeface="Georgia"/>
              <a:buNone/>
              <a:defRPr b="0" i="0" sz="12171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1404"/>
              </a:spcBef>
              <a:spcAft>
                <a:spcPts val="0"/>
              </a:spcAft>
              <a:buClr>
                <a:schemeClr val="accent1"/>
              </a:buClr>
              <a:buSzPts val="11235"/>
              <a:buFont typeface="Noto Sans Symbols"/>
              <a:buNone/>
              <a:defRPr b="0" i="0" sz="11235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1404"/>
              </a:spcBef>
              <a:spcAft>
                <a:spcPts val="0"/>
              </a:spcAft>
              <a:buClr>
                <a:schemeClr val="accent1"/>
              </a:buClr>
              <a:buSzPts val="10298"/>
              <a:buFont typeface="Noto Sans Symbols"/>
              <a:buNone/>
              <a:defRPr b="0" i="0" sz="10298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9362"/>
              <a:buFont typeface="Georgia"/>
              <a:buNone/>
              <a:defRPr b="0" i="0" sz="9362" u="none" cap="none" strike="noStrik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8426"/>
              <a:buFont typeface="Georgia"/>
              <a:buNone/>
              <a:defRPr b="0" i="0" sz="8426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7490"/>
              <a:buFont typeface="Georgia"/>
              <a:buNone/>
              <a:defRPr b="0" i="0" sz="749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7022"/>
              <a:buFont typeface="Georgia"/>
              <a:buNone/>
              <a:defRPr b="0" i="0" sz="7022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1404"/>
              </a:spcBef>
              <a:spcAft>
                <a:spcPts val="0"/>
              </a:spcAft>
              <a:buClr>
                <a:schemeClr val="accent3"/>
              </a:buClr>
              <a:buSzPts val="6554"/>
              <a:buFont typeface="Georgia"/>
              <a:buNone/>
              <a:defRPr b="0" i="0" sz="6554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:\CONTEXITY New Templates\CONTEXITY Powerpoint Template\Yliko\Contexity-Powerpoint-Bar-01.jpg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42803763" cy="4457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/>
        </p:nvSpPr>
        <p:spPr>
          <a:xfrm>
            <a:off x="324925" y="11213200"/>
            <a:ext cx="20116800" cy="185523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F0F0F2"/>
              </a:gs>
              <a:gs pos="100000">
                <a:srgbClr val="C0C5CA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425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Calibri"/>
              <a:buNone/>
            </a:pPr>
            <a:r>
              <a:rPr b="1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  <p:sp>
        <p:nvSpPr>
          <p:cNvPr id="27" name="Google Shape;27;p5"/>
          <p:cNvSpPr txBox="1"/>
          <p:nvPr/>
        </p:nvSpPr>
        <p:spPr>
          <a:xfrm>
            <a:off x="20955000" y="4876800"/>
            <a:ext cx="21488400" cy="216594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F0F0F2"/>
              </a:gs>
              <a:gs pos="100000">
                <a:srgbClr val="C0C5CA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84250" marR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Calibri"/>
              <a:buNone/>
            </a:pP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i="0" lang="en-US" sz="8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step</a:t>
            </a: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Is this a question, GottBERT?</a:t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567545" y="944960"/>
            <a:ext cx="39687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Maven Pro"/>
              <a:buNone/>
            </a:pPr>
            <a:r>
              <a:rPr b="0" lang="en-US" sz="9600">
                <a:solidFill>
                  <a:schemeClr val="lt1"/>
                </a:solidFill>
              </a:rPr>
              <a:t>Question classification in German dialogues </a:t>
            </a:r>
            <a:br>
              <a:rPr lang="en-US"/>
            </a:br>
            <a:r>
              <a:rPr b="0" lang="en-US" sz="6000">
                <a:solidFill>
                  <a:schemeClr val="accent1"/>
                </a:solidFill>
              </a:rPr>
              <a:t>Eleni Adamantidou, Alexandros Paramythis</a:t>
            </a:r>
            <a:endParaRPr b="0">
              <a:solidFill>
                <a:schemeClr val="accent1"/>
              </a:solidFill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24925" y="4841225"/>
            <a:ext cx="20116800" cy="59637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F0F0F2"/>
              </a:gs>
              <a:gs pos="100000">
                <a:srgbClr val="C0C5CA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t" bIns="45700" lIns="45720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b="1" sz="7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Identify and classify questions in German dialogues </a:t>
            </a:r>
            <a:b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	(spoken or written)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Reuse / adapt dialogue-act classification approaches 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2743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English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Status</a:t>
            </a: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	In-progress OS project, all input welcome!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81600" y="12800363"/>
            <a:ext cx="53001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annotated datasets - without punctuation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●"/>
            </a:pPr>
            <a:r>
              <a:rPr i="0" lang="en-US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Dialog structures</a:t>
            </a:r>
            <a:endParaRPr i="0" sz="3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Folk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20929600" y="26974775"/>
            <a:ext cx="21488400" cy="2790600"/>
          </a:xfrm>
          <a:prstGeom prst="rect">
            <a:avLst/>
          </a:prstGeom>
          <a:gradFill>
            <a:gsLst>
              <a:gs pos="0">
                <a:srgbClr val="FEFEFE"/>
              </a:gs>
              <a:gs pos="55000">
                <a:srgbClr val="F0F0F2"/>
              </a:gs>
              <a:gs pos="100000">
                <a:srgbClr val="C0C5CA"/>
              </a:gs>
            </a:gsLst>
            <a:path path="circle">
              <a:fillToRect b="100%" r="100%"/>
            </a:path>
            <a:tileRect l="-100%" t="-100%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15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t" bIns="137150" lIns="91425" spcFirstLastPara="1" rIns="91425" wrap="square" tIns="137150">
            <a:noAutofit/>
          </a:bodyPr>
          <a:lstStyle/>
          <a:p>
            <a:pPr indent="0" lvl="0" marL="842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0"/>
              <a:buFont typeface="Calibri"/>
              <a:buNone/>
            </a:pP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Ongoing</a:t>
            </a:r>
            <a:r>
              <a:rPr b="0" lang="en-US" sz="6600" u="non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and latest results</a:t>
            </a:r>
            <a:r>
              <a:rPr b="0" lang="en-US" sz="6600" u="none">
                <a:solidFill>
                  <a:srgbClr val="28323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https://github.com/Contexity/question-classifier-german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23584350" y="6858000"/>
            <a:ext cx="685800" cy="68580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7B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23584350" y="19507200"/>
            <a:ext cx="685800" cy="685800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10800" y="0"/>
                </a:ln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7B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11060100" y="15529163"/>
            <a:ext cx="3649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 annotated datasets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Verbmobil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21488400" y="8641680"/>
            <a:ext cx="4877700" cy="161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Segment utterances based on punctuation</a:t>
            </a:r>
            <a:endParaRPr sz="3600"/>
          </a:p>
        </p:txBody>
      </p:sp>
      <p:sp>
        <p:nvSpPr>
          <p:cNvPr id="36" name="Google Shape;36;p5"/>
          <p:cNvSpPr txBox="1"/>
          <p:nvPr/>
        </p:nvSpPr>
        <p:spPr>
          <a:xfrm>
            <a:off x="5718300" y="14286375"/>
            <a:ext cx="5300100" cy="22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annotated datasets - with punctuation</a:t>
            </a:r>
            <a:endParaRPr b="1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Dortmund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4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Char char="●"/>
            </a:pPr>
            <a:r>
              <a:rPr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GermanQuAD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37;p5"/>
          <p:cNvCxnSpPr>
            <a:stCxn id="38" idx="3"/>
            <a:endCxn id="39" idx="1"/>
          </p:cNvCxnSpPr>
          <p:nvPr/>
        </p:nvCxnSpPr>
        <p:spPr>
          <a:xfrm>
            <a:off x="5353950" y="18640750"/>
            <a:ext cx="1224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" name="Google Shape;40;p5"/>
          <p:cNvCxnSpPr>
            <a:stCxn id="39" idx="3"/>
            <a:endCxn id="41" idx="1"/>
          </p:cNvCxnSpPr>
          <p:nvPr/>
        </p:nvCxnSpPr>
        <p:spPr>
          <a:xfrm>
            <a:off x="10620026" y="18640750"/>
            <a:ext cx="1300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" name="Google Shape;42;p5"/>
          <p:cNvCxnSpPr>
            <a:stCxn id="41" idx="3"/>
            <a:endCxn id="43" idx="4"/>
          </p:cNvCxnSpPr>
          <p:nvPr/>
        </p:nvCxnSpPr>
        <p:spPr>
          <a:xfrm>
            <a:off x="15962302" y="18640750"/>
            <a:ext cx="1187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" name="Google Shape;44;p5"/>
          <p:cNvCxnSpPr>
            <a:stCxn id="45" idx="3"/>
            <a:endCxn id="46" idx="0"/>
          </p:cNvCxnSpPr>
          <p:nvPr/>
        </p:nvCxnSpPr>
        <p:spPr>
          <a:xfrm>
            <a:off x="7796600" y="21244975"/>
            <a:ext cx="2826900" cy="564300"/>
          </a:xfrm>
          <a:prstGeom prst="bentConnector2">
            <a:avLst/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7" name="Google Shape;47;p5"/>
          <p:cNvCxnSpPr>
            <a:stCxn id="46" idx="3"/>
            <a:endCxn id="48" idx="0"/>
          </p:cNvCxnSpPr>
          <p:nvPr/>
        </p:nvCxnSpPr>
        <p:spPr>
          <a:xfrm>
            <a:off x="11981625" y="22249450"/>
            <a:ext cx="1000200" cy="795300"/>
          </a:xfrm>
          <a:prstGeom prst="bentConnector2">
            <a:avLst/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9" name="Google Shape;49;p5"/>
          <p:cNvCxnSpPr>
            <a:stCxn id="50" idx="0"/>
            <a:endCxn id="46" idx="1"/>
          </p:cNvCxnSpPr>
          <p:nvPr/>
        </p:nvCxnSpPr>
        <p:spPr>
          <a:xfrm rot="-5400000">
            <a:off x="6690200" y="20780125"/>
            <a:ext cx="1106100" cy="4044600"/>
          </a:xfrm>
          <a:prstGeom prst="bentConnector2">
            <a:avLst/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1" name="Google Shape;51;p5"/>
          <p:cNvCxnSpPr>
            <a:stCxn id="52" idx="0"/>
            <a:endCxn id="45" idx="1"/>
          </p:cNvCxnSpPr>
          <p:nvPr/>
        </p:nvCxnSpPr>
        <p:spPr>
          <a:xfrm rot="-5400000">
            <a:off x="3481350" y="20304856"/>
            <a:ext cx="528300" cy="2408700"/>
          </a:xfrm>
          <a:prstGeom prst="bentConnector2">
            <a:avLst/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5" name="Google Shape;45;p5"/>
          <p:cNvSpPr txBox="1"/>
          <p:nvPr/>
        </p:nvSpPr>
        <p:spPr>
          <a:xfrm>
            <a:off x="4949900" y="20804725"/>
            <a:ext cx="28467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Sentence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52" name="Google Shape;52;p5"/>
          <p:cNvSpPr txBox="1"/>
          <p:nvPr/>
        </p:nvSpPr>
        <p:spPr>
          <a:xfrm>
            <a:off x="762000" y="21773356"/>
            <a:ext cx="3558300" cy="9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</a:rPr>
              <a:t>No Question</a:t>
            </a:r>
            <a:endParaRPr b="1" sz="3300">
              <a:solidFill>
                <a:schemeClr val="dk2"/>
              </a:solidFill>
            </a:endParaRPr>
          </a:p>
        </p:txBody>
      </p:sp>
      <p:sp>
        <p:nvSpPr>
          <p:cNvPr id="46" name="Google Shape;46;p5"/>
          <p:cNvSpPr txBox="1"/>
          <p:nvPr/>
        </p:nvSpPr>
        <p:spPr>
          <a:xfrm>
            <a:off x="9265425" y="21809200"/>
            <a:ext cx="27162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2"/>
                </a:solidFill>
              </a:rPr>
              <a:t>Question</a:t>
            </a:r>
            <a:endParaRPr b="1" sz="3300">
              <a:solidFill>
                <a:schemeClr val="dk2"/>
              </a:solidFill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11202650" y="23044634"/>
            <a:ext cx="3558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Info-request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50" name="Google Shape;50;p5"/>
          <p:cNvSpPr txBox="1"/>
          <p:nvPr/>
        </p:nvSpPr>
        <p:spPr>
          <a:xfrm>
            <a:off x="3314300" y="23355475"/>
            <a:ext cx="3813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Understanding</a:t>
            </a:r>
            <a:endParaRPr sz="3300">
              <a:solidFill>
                <a:schemeClr val="dk2"/>
              </a:solidFill>
            </a:endParaRPr>
          </a:p>
        </p:txBody>
      </p:sp>
      <p:cxnSp>
        <p:nvCxnSpPr>
          <p:cNvPr id="53" name="Google Shape;53;p5"/>
          <p:cNvCxnSpPr>
            <a:stCxn id="54" idx="0"/>
            <a:endCxn id="50" idx="2"/>
          </p:cNvCxnSpPr>
          <p:nvPr/>
        </p:nvCxnSpPr>
        <p:spPr>
          <a:xfrm rot="-5400000">
            <a:off x="3101350" y="24416797"/>
            <a:ext cx="2495100" cy="1743900"/>
          </a:xfrm>
          <a:prstGeom prst="bentConnector3">
            <a:avLst>
              <a:gd fmla="val 48673" name="adj1"/>
            </a:avLst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4" name="Google Shape;54;p5"/>
          <p:cNvSpPr txBox="1"/>
          <p:nvPr/>
        </p:nvSpPr>
        <p:spPr>
          <a:xfrm>
            <a:off x="1697800" y="26536297"/>
            <a:ext cx="3558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Info-request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55" name="Google Shape;55;p5"/>
          <p:cNvSpPr txBox="1"/>
          <p:nvPr/>
        </p:nvSpPr>
        <p:spPr>
          <a:xfrm>
            <a:off x="4949850" y="27642825"/>
            <a:ext cx="38133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Signal-non-</a:t>
            </a:r>
            <a:br>
              <a:rPr lang="en-US" sz="3300">
                <a:solidFill>
                  <a:schemeClr val="dk2"/>
                </a:solidFill>
              </a:rPr>
            </a:br>
            <a:r>
              <a:rPr lang="en-US" sz="3300">
                <a:solidFill>
                  <a:schemeClr val="dk2"/>
                </a:solidFill>
              </a:rPr>
              <a:t>understanding</a:t>
            </a:r>
            <a:endParaRPr sz="3300">
              <a:solidFill>
                <a:schemeClr val="dk2"/>
              </a:solidFill>
            </a:endParaRPr>
          </a:p>
        </p:txBody>
      </p:sp>
      <p:cxnSp>
        <p:nvCxnSpPr>
          <p:cNvPr id="56" name="Google Shape;56;p5"/>
          <p:cNvCxnSpPr>
            <a:stCxn id="50" idx="2"/>
            <a:endCxn id="55" idx="0"/>
          </p:cNvCxnSpPr>
          <p:nvPr/>
        </p:nvCxnSpPr>
        <p:spPr>
          <a:xfrm flipH="1" rot="-5400000">
            <a:off x="4238000" y="25024225"/>
            <a:ext cx="3601500" cy="1635600"/>
          </a:xfrm>
          <a:prstGeom prst="bentConnector3">
            <a:avLst>
              <a:gd fmla="val 35557" name="adj1"/>
            </a:avLst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5"/>
          <p:cNvSpPr txBox="1"/>
          <p:nvPr/>
        </p:nvSpPr>
        <p:spPr>
          <a:xfrm>
            <a:off x="7010250" y="23455388"/>
            <a:ext cx="2716200" cy="118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Yes-no-</a:t>
            </a:r>
            <a:br>
              <a:rPr lang="en-US" sz="3300">
                <a:solidFill>
                  <a:schemeClr val="dk2"/>
                </a:solidFill>
              </a:rPr>
            </a:br>
            <a:r>
              <a:rPr lang="en-US" sz="3300">
                <a:solidFill>
                  <a:schemeClr val="dk2"/>
                </a:solidFill>
              </a:rPr>
              <a:t>question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11330900" y="26704100"/>
            <a:ext cx="3301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Wh-question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7627800" y="25681375"/>
            <a:ext cx="3558300" cy="15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Declarative </a:t>
            </a:r>
            <a:r>
              <a:rPr lang="en-US" sz="3300">
                <a:solidFill>
                  <a:schemeClr val="dk2"/>
                </a:solidFill>
              </a:rPr>
              <a:t>Yes-no-</a:t>
            </a:r>
            <a:br>
              <a:rPr lang="en-US" sz="3300">
                <a:solidFill>
                  <a:schemeClr val="dk2"/>
                </a:solidFill>
              </a:rPr>
            </a:br>
            <a:r>
              <a:rPr lang="en-US" sz="3300">
                <a:solidFill>
                  <a:schemeClr val="dk2"/>
                </a:solidFill>
              </a:rPr>
              <a:t>question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60" name="Google Shape;60;p5"/>
          <p:cNvSpPr txBox="1"/>
          <p:nvPr/>
        </p:nvSpPr>
        <p:spPr>
          <a:xfrm>
            <a:off x="16146500" y="25681375"/>
            <a:ext cx="284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Rhetorical</a:t>
            </a:r>
            <a:br>
              <a:rPr lang="en-US" sz="3300">
                <a:solidFill>
                  <a:schemeClr val="dk2"/>
                </a:solidFill>
              </a:rPr>
            </a:br>
            <a:r>
              <a:rPr lang="en-US" sz="3300">
                <a:solidFill>
                  <a:schemeClr val="dk2"/>
                </a:solidFill>
              </a:rPr>
              <a:t>question</a:t>
            </a:r>
            <a:endParaRPr sz="3300">
              <a:solidFill>
                <a:schemeClr val="dk2"/>
              </a:solidFill>
            </a:endParaRPr>
          </a:p>
        </p:txBody>
      </p:sp>
      <p:cxnSp>
        <p:nvCxnSpPr>
          <p:cNvPr id="61" name="Google Shape;61;p5"/>
          <p:cNvCxnSpPr>
            <a:stCxn id="57" idx="3"/>
            <a:endCxn id="48" idx="2"/>
          </p:cNvCxnSpPr>
          <p:nvPr/>
        </p:nvCxnSpPr>
        <p:spPr>
          <a:xfrm flipH="1" rot="10800000">
            <a:off x="9726450" y="23730338"/>
            <a:ext cx="3255300" cy="315900"/>
          </a:xfrm>
          <a:prstGeom prst="bentConnector2">
            <a:avLst/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2" name="Google Shape;62;p5"/>
          <p:cNvCxnSpPr>
            <a:stCxn id="59" idx="0"/>
            <a:endCxn id="48" idx="2"/>
          </p:cNvCxnSpPr>
          <p:nvPr/>
        </p:nvCxnSpPr>
        <p:spPr>
          <a:xfrm rot="-5400000">
            <a:off x="10218900" y="22918525"/>
            <a:ext cx="1950900" cy="35748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3" name="Google Shape;63;p5"/>
          <p:cNvSpPr txBox="1"/>
          <p:nvPr/>
        </p:nvSpPr>
        <p:spPr>
          <a:xfrm>
            <a:off x="9265425" y="27889200"/>
            <a:ext cx="330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Declarative Wh-question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64" name="Google Shape;64;p5"/>
          <p:cNvSpPr txBox="1"/>
          <p:nvPr/>
        </p:nvSpPr>
        <p:spPr>
          <a:xfrm>
            <a:off x="17614763" y="24362000"/>
            <a:ext cx="2594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Tag-</a:t>
            </a:r>
            <a:br>
              <a:rPr lang="en-US" sz="3300">
                <a:solidFill>
                  <a:schemeClr val="dk2"/>
                </a:solidFill>
              </a:rPr>
            </a:br>
            <a:r>
              <a:rPr lang="en-US" sz="3300">
                <a:solidFill>
                  <a:schemeClr val="dk2"/>
                </a:solidFill>
              </a:rPr>
              <a:t>question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65" name="Google Shape;65;p5"/>
          <p:cNvSpPr txBox="1"/>
          <p:nvPr/>
        </p:nvSpPr>
        <p:spPr>
          <a:xfrm>
            <a:off x="13384925" y="27889200"/>
            <a:ext cx="2846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Open-</a:t>
            </a:r>
            <a:br>
              <a:rPr lang="en-US" sz="3300">
                <a:solidFill>
                  <a:schemeClr val="dk2"/>
                </a:solidFill>
              </a:rPr>
            </a:br>
            <a:r>
              <a:rPr lang="en-US" sz="3300">
                <a:solidFill>
                  <a:schemeClr val="dk2"/>
                </a:solidFill>
              </a:rPr>
              <a:t>question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66" name="Google Shape;66;p5"/>
          <p:cNvSpPr txBox="1"/>
          <p:nvPr/>
        </p:nvSpPr>
        <p:spPr>
          <a:xfrm>
            <a:off x="14841963" y="27203375"/>
            <a:ext cx="27162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27975" lIns="427975" spcFirstLastPara="1" rIns="427975" wrap="square" tIns="427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chemeClr val="dk2"/>
                </a:solidFill>
              </a:rPr>
              <a:t>Or-clause</a:t>
            </a:r>
            <a:endParaRPr sz="3300">
              <a:solidFill>
                <a:schemeClr val="dk2"/>
              </a:solidFill>
            </a:endParaRPr>
          </a:p>
        </p:txBody>
      </p:sp>
      <p:cxnSp>
        <p:nvCxnSpPr>
          <p:cNvPr id="67" name="Google Shape;67;p5"/>
          <p:cNvCxnSpPr>
            <a:stCxn id="58" idx="0"/>
            <a:endCxn id="48" idx="2"/>
          </p:cNvCxnSpPr>
          <p:nvPr/>
        </p:nvCxnSpPr>
        <p:spPr>
          <a:xfrm rot="-5400000">
            <a:off x="11495300" y="25217000"/>
            <a:ext cx="2973600" cy="6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8" name="Google Shape;68;p5"/>
          <p:cNvCxnSpPr>
            <a:stCxn id="63" idx="0"/>
            <a:endCxn id="48" idx="2"/>
          </p:cNvCxnSpPr>
          <p:nvPr/>
        </p:nvCxnSpPr>
        <p:spPr>
          <a:xfrm rot="-5400000">
            <a:off x="9869625" y="24777000"/>
            <a:ext cx="4158900" cy="20655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9" name="Google Shape;69;p5"/>
          <p:cNvCxnSpPr>
            <a:stCxn id="65" idx="0"/>
            <a:endCxn id="48" idx="2"/>
          </p:cNvCxnSpPr>
          <p:nvPr/>
        </p:nvCxnSpPr>
        <p:spPr>
          <a:xfrm flipH="1" rot="5400000">
            <a:off x="11815625" y="24896550"/>
            <a:ext cx="4158900" cy="1826400"/>
          </a:xfrm>
          <a:prstGeom prst="bentConnector3">
            <a:avLst>
              <a:gd fmla="val 49998" name="adj1"/>
            </a:avLst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0" name="Google Shape;70;p5"/>
          <p:cNvCxnSpPr>
            <a:stCxn id="66" idx="0"/>
            <a:endCxn id="48" idx="2"/>
          </p:cNvCxnSpPr>
          <p:nvPr/>
        </p:nvCxnSpPr>
        <p:spPr>
          <a:xfrm flipH="1" rot="5400000">
            <a:off x="12854463" y="23857775"/>
            <a:ext cx="3472800" cy="3218400"/>
          </a:xfrm>
          <a:prstGeom prst="bentConnector3">
            <a:avLst>
              <a:gd fmla="val 56634" name="adj1"/>
            </a:avLst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1" name="Google Shape;71;p5"/>
          <p:cNvCxnSpPr>
            <a:stCxn id="60" idx="0"/>
            <a:endCxn id="48" idx="2"/>
          </p:cNvCxnSpPr>
          <p:nvPr/>
        </p:nvCxnSpPr>
        <p:spPr>
          <a:xfrm flipH="1" rot="5400000">
            <a:off x="14300450" y="22411975"/>
            <a:ext cx="1950900" cy="4587900"/>
          </a:xfrm>
          <a:prstGeom prst="bentConnector3">
            <a:avLst>
              <a:gd fmla="val 50001" name="adj1"/>
            </a:avLst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72" name="Google Shape;72;p5"/>
          <p:cNvCxnSpPr>
            <a:stCxn id="64" idx="0"/>
            <a:endCxn id="48" idx="2"/>
          </p:cNvCxnSpPr>
          <p:nvPr/>
        </p:nvCxnSpPr>
        <p:spPr>
          <a:xfrm flipH="1" rot="5400000">
            <a:off x="15631013" y="21081200"/>
            <a:ext cx="631500" cy="5930100"/>
          </a:xfrm>
          <a:prstGeom prst="bentConnector3">
            <a:avLst>
              <a:gd fmla="val 50005" name="adj1"/>
            </a:avLst>
          </a:prstGeom>
          <a:noFill/>
          <a:ln cap="flat" cmpd="sng" w="38100">
            <a:solidFill>
              <a:srgbClr val="2F2F2F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3" name="Google Shape;73;p5"/>
          <p:cNvSpPr/>
          <p:nvPr/>
        </p:nvSpPr>
        <p:spPr>
          <a:xfrm>
            <a:off x="21488400" y="11358060"/>
            <a:ext cx="4877700" cy="161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Replace p</a:t>
            </a:r>
            <a:r>
              <a:rPr lang="en-US" sz="3600">
                <a:solidFill>
                  <a:schemeClr val="lt1"/>
                </a:solidFill>
              </a:rPr>
              <a:t>unctuation</a:t>
            </a:r>
            <a:br>
              <a:rPr lang="en-US" sz="3600">
                <a:solidFill>
                  <a:schemeClr val="lt1"/>
                </a:solidFill>
              </a:rPr>
            </a:br>
            <a:r>
              <a:rPr lang="en-US" sz="3600">
                <a:solidFill>
                  <a:schemeClr val="lt1"/>
                </a:solidFill>
              </a:rPr>
              <a:t> with mask</a:t>
            </a:r>
            <a:endParaRPr sz="3600"/>
          </a:p>
        </p:txBody>
      </p:sp>
      <p:sp>
        <p:nvSpPr>
          <p:cNvPr id="74" name="Google Shape;74;p5"/>
          <p:cNvSpPr/>
          <p:nvPr/>
        </p:nvSpPr>
        <p:spPr>
          <a:xfrm>
            <a:off x="21490350" y="14074440"/>
            <a:ext cx="4873800" cy="161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Predict punctuation </a:t>
            </a:r>
            <a:br>
              <a:rPr lang="en-US" sz="3600">
                <a:solidFill>
                  <a:schemeClr val="lt1"/>
                </a:solidFill>
              </a:rPr>
            </a:br>
            <a:r>
              <a:rPr lang="en-US" sz="3600">
                <a:solidFill>
                  <a:schemeClr val="lt1"/>
                </a:solidFill>
              </a:rPr>
              <a:t>using GottBERT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21490350" y="16790820"/>
            <a:ext cx="4873800" cy="1618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Convert results to binary classification</a:t>
            </a:r>
            <a:endParaRPr sz="3600">
              <a:solidFill>
                <a:schemeClr val="lt1"/>
              </a:solidFill>
            </a:endParaRPr>
          </a:p>
        </p:txBody>
      </p:sp>
      <p:cxnSp>
        <p:nvCxnSpPr>
          <p:cNvPr id="76" name="Google Shape;76;p5"/>
          <p:cNvCxnSpPr>
            <a:endCxn id="35" idx="0"/>
          </p:cNvCxnSpPr>
          <p:nvPr/>
        </p:nvCxnSpPr>
        <p:spPr>
          <a:xfrm>
            <a:off x="23926650" y="7543680"/>
            <a:ext cx="600" cy="1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5"/>
          <p:cNvCxnSpPr>
            <a:stCxn id="35" idx="2"/>
            <a:endCxn id="73" idx="0"/>
          </p:cNvCxnSpPr>
          <p:nvPr/>
        </p:nvCxnSpPr>
        <p:spPr>
          <a:xfrm>
            <a:off x="23927250" y="10260180"/>
            <a:ext cx="0" cy="1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5"/>
          <p:cNvCxnSpPr>
            <a:stCxn id="73" idx="2"/>
            <a:endCxn id="74" idx="0"/>
          </p:cNvCxnSpPr>
          <p:nvPr/>
        </p:nvCxnSpPr>
        <p:spPr>
          <a:xfrm>
            <a:off x="23927250" y="12976560"/>
            <a:ext cx="0" cy="1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5"/>
          <p:cNvCxnSpPr>
            <a:stCxn id="74" idx="2"/>
            <a:endCxn id="75" idx="0"/>
          </p:cNvCxnSpPr>
          <p:nvPr/>
        </p:nvCxnSpPr>
        <p:spPr>
          <a:xfrm>
            <a:off x="23927250" y="15692940"/>
            <a:ext cx="0" cy="109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5"/>
          <p:cNvCxnSpPr>
            <a:stCxn id="75" idx="2"/>
          </p:cNvCxnSpPr>
          <p:nvPr/>
        </p:nvCxnSpPr>
        <p:spPr>
          <a:xfrm flipH="1">
            <a:off x="23926650" y="18409320"/>
            <a:ext cx="600" cy="117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81" name="Google Shape;81;p5"/>
          <p:cNvGraphicFramePr/>
          <p:nvPr/>
        </p:nvGraphicFramePr>
        <p:xfrm>
          <a:off x="26999850" y="16093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{BC9E5105-CAED-42BC-AD2F-7A86A40610F8}</a:tableStyleId>
              </a:tblPr>
              <a:tblGrid>
                <a:gridCol w="9012225"/>
                <a:gridCol w="1900800"/>
                <a:gridCol w="1636200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Masked Utterances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Ground truth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Prediction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B9B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Wie gefallen dir die Lieder von Bühne Huber, Soda und so weiter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recht gut, kommen leider nicht an meine heran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nq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nq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Was hälst du von Verona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toll, toll, toll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nq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nq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was hälst du von katja (die, welche die fotos macht)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n</a:t>
                      </a: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eine superfrau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nq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nq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kannst du mir ihre telefon-nummer geben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q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Google Shape;82;p5"/>
          <p:cNvGraphicFramePr/>
          <p:nvPr/>
        </p:nvGraphicFramePr>
        <p:xfrm>
          <a:off x="26953875" y="1165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{BC9E5105-CAED-42BC-AD2F-7A86A40610F8}</a:tableStyleId>
              </a:tblPr>
              <a:tblGrid>
                <a:gridCol w="9020075"/>
                <a:gridCol w="1931600"/>
                <a:gridCol w="1654300"/>
                <a:gridCol w="1243675"/>
                <a:gridCol w="1258875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Masked Utterances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Punct.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Simplified.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Pred. 1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B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Pred. 2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B9B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Wie gefallen dir die Lieder von Bühne Huber, Soda und so weiter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.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recht gut, kommen leider nicht an meine heran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…..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…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.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!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Was hälst du von Verona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???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toll, toll, toll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!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!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,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was hälst du von katja (die, welche die fotos macht)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&lt;/s&gt;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eine superfrau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!!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!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&lt;/s&gt;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kannst du mir ihre telefon-nummer geben &lt;mask&gt;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.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Google Shape;83;p5"/>
          <p:cNvGraphicFramePr/>
          <p:nvPr/>
        </p:nvGraphicFramePr>
        <p:xfrm>
          <a:off x="26963025" y="69191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{BC9E5105-CAED-42BC-AD2F-7A86A40610F8}</a:tableStyleId>
              </a:tblPr>
              <a:tblGrid>
                <a:gridCol w="8165175"/>
              </a:tblGrid>
              <a:tr h="47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Initial U</a:t>
                      </a:r>
                      <a:r>
                        <a:rPr lang="en-US" sz="2100">
                          <a:solidFill>
                            <a:schemeClr val="lt1"/>
                          </a:solidFill>
                        </a:rPr>
                        <a:t>tterances</a:t>
                      </a:r>
                      <a:endParaRPr sz="2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7B9B"/>
                    </a:solidFill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Wie gefallen dir die Lieder von Bühne Huber, Soda und so weiter?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recht gut, kommen leider nicht an meine heran…..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Was hälst du von Verona???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toll, toll, toll!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was hälst du von katja (die, welche die fotos macht)?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eine superfrau!! </a:t>
                      </a:r>
                      <a:r>
                        <a:rPr lang="en-US" sz="2100">
                          <a:solidFill>
                            <a:schemeClr val="dk2"/>
                          </a:solidFill>
                        </a:rPr>
                        <a:t>kannst du mir ihre telefon-nummer geben?</a:t>
                      </a:r>
                      <a:endParaRPr sz="2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7B9B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5"/>
          <p:cNvSpPr/>
          <p:nvPr/>
        </p:nvSpPr>
        <p:spPr>
          <a:xfrm>
            <a:off x="30947513" y="10591800"/>
            <a:ext cx="196200" cy="213000"/>
          </a:xfrm>
          <a:prstGeom prst="ellipse">
            <a:avLst/>
          </a:prstGeom>
          <a:solidFill>
            <a:srgbClr val="007B9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30947513" y="10902505"/>
            <a:ext cx="196200" cy="213000"/>
          </a:xfrm>
          <a:prstGeom prst="ellipse">
            <a:avLst/>
          </a:prstGeom>
          <a:solidFill>
            <a:srgbClr val="007B9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30947513" y="11213211"/>
            <a:ext cx="196200" cy="213000"/>
          </a:xfrm>
          <a:prstGeom prst="ellipse">
            <a:avLst/>
          </a:prstGeom>
          <a:solidFill>
            <a:srgbClr val="007B9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7" name="Google Shape;87;p5"/>
          <p:cNvGraphicFramePr/>
          <p:nvPr/>
        </p:nvGraphicFramePr>
        <p:xfrm>
          <a:off x="21489250" y="2240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{BC9E5105-CAED-42BC-AD2F-7A86A40610F8}</a:tableStyleId>
              </a:tblPr>
              <a:tblGrid>
                <a:gridCol w="2211875"/>
                <a:gridCol w="2607050"/>
                <a:gridCol w="2884975"/>
                <a:gridCol w="2631250"/>
              </a:tblGrid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Actual class</a:t>
                      </a:r>
                      <a:endParaRPr b="1"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85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Question</a:t>
                      </a:r>
                      <a:endParaRPr b="1"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No question</a:t>
                      </a:r>
                      <a:endParaRPr b="1"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667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Predicted class</a:t>
                      </a:r>
                      <a:endParaRPr b="1"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Question</a:t>
                      </a:r>
                      <a:endParaRPr b="1"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22%</a:t>
                      </a:r>
                      <a:br>
                        <a:rPr lang="en-US" sz="3300">
                          <a:solidFill>
                            <a:schemeClr val="dk1"/>
                          </a:solidFill>
                        </a:rPr>
                      </a:b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7’892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2%</a:t>
                      </a:r>
                      <a:br>
                        <a:rPr lang="en-US" sz="3300">
                          <a:solidFill>
                            <a:schemeClr val="dk1"/>
                          </a:solidFill>
                        </a:rPr>
                      </a:b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593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10667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No question</a:t>
                      </a:r>
                      <a:endParaRPr b="1" sz="3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13%</a:t>
                      </a:r>
                      <a:br>
                        <a:rPr lang="en-US" sz="3300">
                          <a:solidFill>
                            <a:schemeClr val="dk1"/>
                          </a:solidFill>
                        </a:rPr>
                      </a:b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4’677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A6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300">
                          <a:solidFill>
                            <a:schemeClr val="dk1"/>
                          </a:solidFill>
                        </a:rPr>
                        <a:t>63%</a:t>
                      </a:r>
                      <a:br>
                        <a:rPr lang="en-US" sz="3300">
                          <a:solidFill>
                            <a:schemeClr val="dk1"/>
                          </a:solidFill>
                        </a:rPr>
                      </a:br>
                      <a:r>
                        <a:rPr lang="en-US" sz="2500">
                          <a:solidFill>
                            <a:schemeClr val="dk1"/>
                          </a:solidFill>
                        </a:rPr>
                        <a:t>22’343</a:t>
                      </a:r>
                      <a:endParaRPr sz="25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4C9"/>
                    </a:solidFill>
                  </a:tcPr>
                </a:tc>
              </a:tr>
            </a:tbl>
          </a:graphicData>
        </a:graphic>
      </p:graphicFrame>
      <p:sp>
        <p:nvSpPr>
          <p:cNvPr id="88" name="Google Shape;88;p5"/>
          <p:cNvSpPr txBox="1"/>
          <p:nvPr/>
        </p:nvSpPr>
        <p:spPr>
          <a:xfrm>
            <a:off x="27485100" y="20955000"/>
            <a:ext cx="8428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- Confusion Matrix</a:t>
            </a:r>
            <a:endParaRPr b="1"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32537400" y="22087800"/>
            <a:ext cx="96012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shown here only for present </a:t>
            </a:r>
            <a:b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(as opposed to assumed) punctuation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Matrix refers to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sentences with ≥ 3 tokens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marginal improvement for </a:t>
            </a: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≥ 4 tokens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assumed punctuation and all </a:t>
            </a:r>
            <a:b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sentence sizes yields ~90% accuracy 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negatives ambivalent also for humans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>
            <a:off x="11920702" y="17680300"/>
            <a:ext cx="4041600" cy="1920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007B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600">
                <a:solidFill>
                  <a:schemeClr val="lt1"/>
                </a:solidFill>
              </a:rPr>
              <a:t>Training - </a:t>
            </a:r>
            <a:br>
              <a:rPr lang="en-US" sz="3600">
                <a:solidFill>
                  <a:schemeClr val="lt1"/>
                </a:solidFill>
              </a:rPr>
            </a:br>
            <a:r>
              <a:rPr lang="en-US" sz="3600">
                <a:solidFill>
                  <a:schemeClr val="lt1"/>
                </a:solidFill>
              </a:rPr>
              <a:t>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6578426" y="17680300"/>
            <a:ext cx="4041600" cy="1920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007B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Auto-labeling</a:t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309350" y="17680300"/>
            <a:ext cx="4044600" cy="19209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007B9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Is it a question?</a:t>
            </a:r>
            <a:endParaRPr/>
          </a:p>
        </p:txBody>
      </p:sp>
      <p:cxnSp>
        <p:nvCxnSpPr>
          <p:cNvPr id="90" name="Google Shape;90;p5"/>
          <p:cNvCxnSpPr>
            <a:endCxn id="38" idx="1"/>
          </p:cNvCxnSpPr>
          <p:nvPr/>
        </p:nvCxnSpPr>
        <p:spPr>
          <a:xfrm flipH="1" rot="-5400000">
            <a:off x="-570900" y="16760500"/>
            <a:ext cx="3320100" cy="4404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5"/>
          <p:cNvCxnSpPr>
            <a:endCxn id="39" idx="1"/>
          </p:cNvCxnSpPr>
          <p:nvPr/>
        </p:nvCxnSpPr>
        <p:spPr>
          <a:xfrm flipH="1" rot="-5400000">
            <a:off x="5227076" y="17289400"/>
            <a:ext cx="2047800" cy="654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5"/>
          <p:cNvCxnSpPr>
            <a:endCxn id="41" idx="1"/>
          </p:cNvCxnSpPr>
          <p:nvPr/>
        </p:nvCxnSpPr>
        <p:spPr>
          <a:xfrm flipH="1" rot="-5400000">
            <a:off x="10997602" y="17717650"/>
            <a:ext cx="1188300" cy="6579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5"/>
          <p:cNvSpPr/>
          <p:nvPr/>
        </p:nvSpPr>
        <p:spPr>
          <a:xfrm>
            <a:off x="17104125" y="17652075"/>
            <a:ext cx="3000000" cy="2047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Question or not and</a:t>
            </a:r>
            <a:br>
              <a:rPr lang="en-US" sz="3600">
                <a:solidFill>
                  <a:schemeClr val="lt1"/>
                </a:solidFill>
              </a:rPr>
            </a:br>
            <a:r>
              <a:rPr lang="en-US" sz="3600">
                <a:solidFill>
                  <a:schemeClr val="lt1"/>
                </a:solidFill>
              </a:rPr>
              <a:t> its type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xity-neu">
  <a:themeElements>
    <a:clrScheme name="Contexity 1">
      <a:dk1>
        <a:srgbClr val="213D49"/>
      </a:dk1>
      <a:lt1>
        <a:srgbClr val="FFFFFF"/>
      </a:lt1>
      <a:dk2>
        <a:srgbClr val="213D49"/>
      </a:dk2>
      <a:lt2>
        <a:srgbClr val="CACFD3"/>
      </a:lt2>
      <a:accent1>
        <a:srgbClr val="00A9D5"/>
      </a:accent1>
      <a:accent2>
        <a:srgbClr val="D74B79"/>
      </a:accent2>
      <a:accent3>
        <a:srgbClr val="0099B1"/>
      </a:accent3>
      <a:accent4>
        <a:srgbClr val="AA7CA9"/>
      </a:accent4>
      <a:accent5>
        <a:srgbClr val="FFD340"/>
      </a:accent5>
      <a:accent6>
        <a:srgbClr val="FF7D78"/>
      </a:accent6>
      <a:hlink>
        <a:srgbClr val="A7D141"/>
      </a:hlink>
      <a:folHlink>
        <a:srgbClr val="6D6F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