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4200000" cx="69840000"/>
  <p:notesSz cx="6858000" cy="9144000"/>
  <p:embeddedFontLst>
    <p:embeddedFont>
      <p:font typeface="Newsreader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//M6Jve2EoqM8i9tKttAQiijo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ewsreader-boldItalic.fntdata"/><Relationship Id="rId5" Type="http://schemas.openxmlformats.org/officeDocument/2006/relationships/slide" Target="slides/slide1.xml"/><Relationship Id="rId6" Type="http://schemas.openxmlformats.org/officeDocument/2006/relationships/font" Target="fonts/Newsreader-regular.fntdata"/><Relationship Id="rId7" Type="http://schemas.openxmlformats.org/officeDocument/2006/relationships/font" Target="fonts/Newsreader-bold.fntdata"/><Relationship Id="rId8" Type="http://schemas.openxmlformats.org/officeDocument/2006/relationships/font" Target="fonts/Newsread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16832" y="685800"/>
            <a:ext cx="6224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c4d46ebb3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" name="Google Shape;15;g2c4d46ebb31_0_0:notes"/>
          <p:cNvSpPr/>
          <p:nvPr>
            <p:ph idx="2" type="sldImg"/>
          </p:nvPr>
        </p:nvSpPr>
        <p:spPr>
          <a:xfrm>
            <a:off x="316832" y="685800"/>
            <a:ext cx="6224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33755998" y="30787915"/>
            <a:ext cx="162960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 Research ">
  <p:cSld name="FB AI Research 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33755998" y="30787915"/>
            <a:ext cx="162960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492000" y="459167"/>
            <a:ext cx="62856000" cy="7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00"/>
              <a:buFont typeface="Calibri"/>
              <a:buNone/>
              <a:defRPr b="0" i="0" sz="27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492000" y="7980000"/>
            <a:ext cx="62856000" cy="26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8375" lIns="88375" spcFirstLastPara="1" rIns="88375" wrap="square" tIns="88375">
            <a:noAutofit/>
          </a:bodyPr>
          <a:lstStyle>
            <a:lvl1pPr indent="-1320800" lvl="0" marL="4572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20800" lvl="1" marL="9144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20800" lvl="2" marL="13716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20800" lvl="3" marL="18288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0" lvl="4" marL="22860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0800" lvl="5" marL="27432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20800" lvl="6" marL="32004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20800" lvl="7" marL="36576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20800" lvl="8" marL="411480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000000"/>
              </a:buClr>
              <a:buSzPts val="17200"/>
              <a:buFont typeface="Arial"/>
              <a:buChar char="•"/>
              <a:defRPr b="0" i="0" sz="17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33755998" y="30787915"/>
            <a:ext cx="162960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5" Type="http://schemas.openxmlformats.org/officeDocument/2006/relationships/image" Target="../media/image2.png"/><Relationship Id="rId14" Type="http://schemas.openxmlformats.org/officeDocument/2006/relationships/image" Target="../media/image12.png"/><Relationship Id="rId16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c4d46ebb31_0_0"/>
          <p:cNvSpPr/>
          <p:nvPr/>
        </p:nvSpPr>
        <p:spPr>
          <a:xfrm>
            <a:off x="47032058" y="6572158"/>
            <a:ext cx="22077600" cy="27197400"/>
          </a:xfrm>
          <a:prstGeom prst="rect">
            <a:avLst/>
          </a:prstGeom>
          <a:noFill/>
          <a:ln cap="flat" cmpd="sng" w="2286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800" lIns="176800" spcFirstLastPara="1" rIns="176800" wrap="square" tIns="17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g2c4d46ebb31_0_0"/>
          <p:cNvSpPr/>
          <p:nvPr/>
        </p:nvSpPr>
        <p:spPr>
          <a:xfrm>
            <a:off x="23945814" y="6572158"/>
            <a:ext cx="22077600" cy="27197400"/>
          </a:xfrm>
          <a:prstGeom prst="rect">
            <a:avLst/>
          </a:prstGeom>
          <a:noFill/>
          <a:ln cap="flat" cmpd="sng" w="2286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800" lIns="176800" spcFirstLastPara="1" rIns="176800" wrap="square" tIns="17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g2c4d46ebb31_0_0"/>
          <p:cNvSpPr/>
          <p:nvPr/>
        </p:nvSpPr>
        <p:spPr>
          <a:xfrm>
            <a:off x="549550" y="6766025"/>
            <a:ext cx="22387800" cy="27003600"/>
          </a:xfrm>
          <a:prstGeom prst="rect">
            <a:avLst/>
          </a:prstGeom>
          <a:noFill/>
          <a:ln cap="flat" cmpd="sng" w="2286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800" lIns="176800" spcFirstLastPara="1" rIns="176800" wrap="square" tIns="17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2c4d46ebb31_0_0"/>
          <p:cNvSpPr txBox="1"/>
          <p:nvPr/>
        </p:nvSpPr>
        <p:spPr>
          <a:xfrm>
            <a:off x="38879475" y="496575"/>
            <a:ext cx="15591300" cy="5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88375" lIns="88375" spcFirstLastPara="1" rIns="88375" wrap="square" tIns="883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8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Niklas Muennighoff, Hongjin Su, Liang Wang, Nan Yang,</a:t>
            </a:r>
            <a:endParaRPr b="0" i="0" sz="8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8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Furu Wei, Tao Yu, Amanpreet Singh, Douwe Kiela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2c4d46ebb31_0_0"/>
          <p:cNvSpPr/>
          <p:nvPr/>
        </p:nvSpPr>
        <p:spPr>
          <a:xfrm>
            <a:off x="439450" y="6447700"/>
            <a:ext cx="22617900" cy="229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800" lIns="176800" spcFirstLastPara="1" rIns="176800" wrap="square" tIns="17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GRIT: Generative Representational</a:t>
            </a:r>
            <a:endParaRPr b="1" sz="77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 Tuning</a:t>
            </a:r>
            <a:endParaRPr b="1" i="0" sz="7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2c4d46ebb31_0_0"/>
          <p:cNvSpPr/>
          <p:nvPr/>
        </p:nvSpPr>
        <p:spPr>
          <a:xfrm>
            <a:off x="23845850" y="6572175"/>
            <a:ext cx="22284900" cy="21744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800" lIns="176800" spcFirstLastPara="1" rIns="176800" wrap="square" tIns="17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GritLM on embedding and generation</a:t>
            </a:r>
            <a:endParaRPr b="1" i="0" sz="7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c4d46ebb31_0_0"/>
          <p:cNvSpPr/>
          <p:nvPr/>
        </p:nvSpPr>
        <p:spPr>
          <a:xfrm>
            <a:off x="46932100" y="6572175"/>
            <a:ext cx="22284900" cy="21744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800" lIns="176800" spcFirstLastPara="1" rIns="176800" wrap="square" tIns="17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RAG with GRIT</a:t>
            </a:r>
            <a:endParaRPr b="1" i="0" sz="7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2c4d46ebb3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7500" y="-3125"/>
            <a:ext cx="6156400" cy="61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g2c4d46ebb31_0_0"/>
          <p:cNvSpPr/>
          <p:nvPr/>
        </p:nvSpPr>
        <p:spPr>
          <a:xfrm>
            <a:off x="549550" y="640588"/>
            <a:ext cx="37854900" cy="5226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800" lIns="176800" spcFirstLastPara="1" rIns="176800" wrap="square" tIns="17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0"/>
              <a:buFont typeface="Arial"/>
              <a:buNone/>
            </a:pPr>
            <a:r>
              <a:rPr b="1" i="0" lang="en-US" sz="16200" u="none" cap="none" strike="noStrike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Generative Representational Instruction Tuning</a:t>
            </a:r>
            <a:endParaRPr b="1" i="0" sz="16200" u="none" cap="none" strike="noStrike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26" name="Google Shape;26;g2c4d46ebb3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8250" y="8884437"/>
            <a:ext cx="14356050" cy="850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2c4d46ebb3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8254" y="17983245"/>
            <a:ext cx="13558845" cy="584590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2c4d46ebb31_0_0"/>
          <p:cNvSpPr txBox="1"/>
          <p:nvPr/>
        </p:nvSpPr>
        <p:spPr>
          <a:xfrm>
            <a:off x="1214720" y="24245438"/>
            <a:ext cx="80832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800" lIns="176800" spcFirstLastPara="1" rIns="176800" wrap="square" tIns="17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n-US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 &amp; </a:t>
            </a:r>
            <a:r>
              <a:rPr b="1" lang="en-US" sz="6200">
                <a:latin typeface="Calibri"/>
                <a:ea typeface="Calibri"/>
                <a:cs typeface="Calibri"/>
                <a:sym typeface="Calibri"/>
              </a:rPr>
              <a:t>format</a:t>
            </a:r>
            <a:endParaRPr b="1" i="0" sz="6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g2c4d46ebb31_0_0"/>
          <p:cNvSpPr txBox="1"/>
          <p:nvPr/>
        </p:nvSpPr>
        <p:spPr>
          <a:xfrm rot="-5400000">
            <a:off x="19735163" y="10261825"/>
            <a:ext cx="116445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800" lIns="176800" spcFirstLastPara="1" rIns="176800" wrap="square" tIns="17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b="1" i="0" sz="10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g2c4d46ebb3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12788" y="8884437"/>
            <a:ext cx="17143649" cy="1029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2c4d46ebb31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292000" y="20126710"/>
            <a:ext cx="16674586" cy="1228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g2c4d46ebb31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142525" y="9052538"/>
            <a:ext cx="18865654" cy="122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2c4d46ebb31_0_0"/>
          <p:cNvSpPr txBox="1"/>
          <p:nvPr/>
        </p:nvSpPr>
        <p:spPr>
          <a:xfrm rot="-5400000">
            <a:off x="22787900" y="22861975"/>
            <a:ext cx="72810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800" lIns="176800" spcFirstLastPara="1" rIns="176800" wrap="square" tIns="17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 b="1" i="0" sz="10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2c4d46ebb31_0_0"/>
          <p:cNvSpPr txBox="1"/>
          <p:nvPr/>
        </p:nvSpPr>
        <p:spPr>
          <a:xfrm>
            <a:off x="24847250" y="32412925"/>
            <a:ext cx="202749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88375" lIns="88375" spcFirstLastPara="1" rIns="88375" wrap="square" tIns="88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i="1" lang="en-US" sz="5800">
                <a:solidFill>
                  <a:schemeClr val="accent6"/>
                </a:solidFill>
              </a:rPr>
              <a:t>Top</a:t>
            </a:r>
            <a:r>
              <a:rPr b="0" i="1" lang="en-US" sz="5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performance in </a:t>
            </a:r>
            <a:r>
              <a:rPr b="1" i="1" lang="en-US" sz="5800">
                <a:solidFill>
                  <a:schemeClr val="accent6"/>
                </a:solidFill>
              </a:rPr>
              <a:t>1</a:t>
            </a:r>
            <a:r>
              <a:rPr b="0" i="1" lang="en-US" sz="5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5800" u="none" cap="none" strike="noStrike">
                <a:solidFill>
                  <a:schemeClr val="accent6"/>
                </a:solidFill>
              </a:rPr>
              <a:t>unified model</a:t>
            </a:r>
            <a:r>
              <a:rPr b="0" i="1" lang="en-US" sz="5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at both types of tasks</a:t>
            </a:r>
            <a:endParaRPr b="0" i="1" sz="5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g2c4d46ebb31_0_0"/>
          <p:cNvPicPr preferRelativeResize="0"/>
          <p:nvPr/>
        </p:nvPicPr>
        <p:blipFill rotWithShape="1">
          <a:blip r:embed="rId9">
            <a:alphaModFix/>
          </a:blip>
          <a:srcRect b="0" l="0" r="48376" t="10007"/>
          <a:stretch/>
        </p:blipFill>
        <p:spPr>
          <a:xfrm>
            <a:off x="48691700" y="22152937"/>
            <a:ext cx="10275627" cy="113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g2c4d46ebb31_0_0"/>
          <p:cNvPicPr preferRelativeResize="0"/>
          <p:nvPr/>
        </p:nvPicPr>
        <p:blipFill rotWithShape="1">
          <a:blip r:embed="rId9">
            <a:alphaModFix/>
          </a:blip>
          <a:srcRect b="88480" l="12093" r="64391" t="0"/>
          <a:stretch/>
        </p:blipFill>
        <p:spPr>
          <a:xfrm>
            <a:off x="59222238" y="23201552"/>
            <a:ext cx="6784800" cy="19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2c4d46ebb31_0_0"/>
          <p:cNvPicPr preferRelativeResize="0"/>
          <p:nvPr/>
        </p:nvPicPr>
        <p:blipFill rotWithShape="1">
          <a:blip r:embed="rId9">
            <a:alphaModFix/>
          </a:blip>
          <a:srcRect b="93460" l="36548" r="41375" t="0"/>
          <a:stretch/>
        </p:blipFill>
        <p:spPr>
          <a:xfrm>
            <a:off x="59536438" y="25191446"/>
            <a:ext cx="6156401" cy="12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2c4d46ebb31_0_0"/>
          <p:cNvPicPr preferRelativeResize="0"/>
          <p:nvPr/>
        </p:nvPicPr>
        <p:blipFill rotWithShape="1">
          <a:blip r:embed="rId9">
            <a:alphaModFix/>
          </a:blip>
          <a:srcRect b="89797" l="60292" r="14258" t="2200"/>
          <a:stretch/>
        </p:blipFill>
        <p:spPr>
          <a:xfrm>
            <a:off x="59732550" y="26683466"/>
            <a:ext cx="6683826" cy="14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2c4d46ebb31_0_0"/>
          <p:cNvSpPr txBox="1"/>
          <p:nvPr/>
        </p:nvSpPr>
        <p:spPr>
          <a:xfrm>
            <a:off x="59732551" y="28978175"/>
            <a:ext cx="90198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88375" lIns="88375" spcFirstLastPara="1" rIns="88375" wrap="square" tIns="88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1" lang="en-US" sz="5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&gt; 60% faster at inference with long documents or long queries</a:t>
            </a:r>
            <a:endParaRPr b="0" i="1" sz="5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t/>
            </a:r>
            <a:endParaRPr b="0" i="1" sz="5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2c4d46ebb31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33115" y="25821225"/>
            <a:ext cx="14278910" cy="72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2c4d46ebb31_0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548724" y="1799098"/>
            <a:ext cx="2603950" cy="26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2c4d46ebb31_0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273375" y="1678225"/>
            <a:ext cx="2603950" cy="29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g2c4d46ebb31_0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998024" y="1678224"/>
            <a:ext cx="2949475" cy="29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2c4d46ebb31_0_0"/>
          <p:cNvPicPr preferRelativeResize="0"/>
          <p:nvPr/>
        </p:nvPicPr>
        <p:blipFill rotWithShape="1">
          <a:blip r:embed="rId14">
            <a:alphaModFix/>
          </a:blip>
          <a:srcRect b="0" l="0" r="4961" t="0"/>
          <a:stretch/>
        </p:blipFill>
        <p:spPr>
          <a:xfrm>
            <a:off x="746424" y="25821225"/>
            <a:ext cx="9019802" cy="14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2c4d46ebb31_0_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6420" y="27487498"/>
            <a:ext cx="7253606" cy="126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2c4d46ebb31_0_0"/>
          <p:cNvPicPr preferRelativeResize="0"/>
          <p:nvPr/>
        </p:nvPicPr>
        <p:blipFill rotWithShape="1">
          <a:blip r:embed="rId16">
            <a:alphaModFix/>
          </a:blip>
          <a:srcRect b="0" l="0" r="7295" t="0"/>
          <a:stretch/>
        </p:blipFill>
        <p:spPr>
          <a:xfrm>
            <a:off x="746425" y="29235888"/>
            <a:ext cx="8083200" cy="9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