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Newsreader" panose="02000000000000000000" pitchFamily="2" charset="77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hhXaIPbEhM6UQWuBXFqMkiMrdH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62"/>
  </p:normalViewPr>
  <p:slideViewPr>
    <p:cSldViewPr snapToGrid="0">
      <p:cViewPr varScale="1">
        <p:scale>
          <a:sx n="34" d="100"/>
          <a:sy n="34" d="100"/>
        </p:scale>
        <p:origin x="148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c4d46ebb31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" name="Google Shape;15;g2c4d46ebb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B AI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B AI Research ">
  <p:cSld name="FB AI Research 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sldNum" idx="1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0"/>
              <a:buFont typeface="Calibri"/>
              <a:buNone/>
              <a:defRPr sz="14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marR="0" lvl="0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93750" algn="l" rtl="0">
              <a:lnSpc>
                <a:spcPct val="9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8900"/>
              <a:buFont typeface="Arial"/>
              <a:buChar char="•"/>
              <a:defRPr sz="8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c4d46ebb31_0_0"/>
          <p:cNvSpPr/>
          <p:nvPr/>
        </p:nvSpPr>
        <p:spPr>
          <a:xfrm>
            <a:off x="22168100" y="4217250"/>
            <a:ext cx="10406100" cy="17452200"/>
          </a:xfrm>
          <a:prstGeom prst="rect">
            <a:avLst/>
          </a:prstGeom>
          <a:noFill/>
          <a:ln w="2286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g2c4d46ebb31_0_0"/>
          <p:cNvSpPr/>
          <p:nvPr/>
        </p:nvSpPr>
        <p:spPr>
          <a:xfrm>
            <a:off x="11286625" y="4217250"/>
            <a:ext cx="10406100" cy="17452200"/>
          </a:xfrm>
          <a:prstGeom prst="rect">
            <a:avLst/>
          </a:prstGeom>
          <a:noFill/>
          <a:ln w="2286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g2c4d46ebb31_0_0"/>
          <p:cNvSpPr/>
          <p:nvPr/>
        </p:nvSpPr>
        <p:spPr>
          <a:xfrm>
            <a:off x="405150" y="4217250"/>
            <a:ext cx="10406100" cy="17452200"/>
          </a:xfrm>
          <a:prstGeom prst="rect">
            <a:avLst/>
          </a:prstGeom>
          <a:noFill/>
          <a:ln w="228600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c4d46ebb31_0_0"/>
          <p:cNvSpPr txBox="1"/>
          <p:nvPr/>
        </p:nvSpPr>
        <p:spPr>
          <a:xfrm>
            <a:off x="18527725" y="1032800"/>
            <a:ext cx="5752500" cy="24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595959"/>
                </a:solidFill>
              </a:rPr>
              <a:t>Niklas Muennighoff, Hongjin Su, Liang Wang, Nan Yang,</a:t>
            </a:r>
            <a:endParaRPr sz="3400">
              <a:solidFill>
                <a:srgbClr val="595959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400">
                <a:solidFill>
                  <a:srgbClr val="595959"/>
                </a:solidFill>
              </a:rPr>
              <a:t>Furu Wei, Tao Yu, Amanpreet Singh, Douwe Kiela</a:t>
            </a:r>
            <a:endParaRPr sz="3400"/>
          </a:p>
        </p:txBody>
      </p:sp>
      <p:sp>
        <p:nvSpPr>
          <p:cNvPr id="21" name="Google Shape;21;g2c4d46ebb31_0_0"/>
          <p:cNvSpPr/>
          <p:nvPr/>
        </p:nvSpPr>
        <p:spPr>
          <a:xfrm>
            <a:off x="306150" y="4217261"/>
            <a:ext cx="10604100" cy="13953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</a:rPr>
              <a:t>GRIT: Generative Representational Instruction Tuning</a:t>
            </a:r>
            <a:endParaRPr sz="4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g2c4d46ebb31_0_0"/>
          <p:cNvSpPr/>
          <p:nvPr/>
        </p:nvSpPr>
        <p:spPr>
          <a:xfrm>
            <a:off x="11187613" y="4217261"/>
            <a:ext cx="10604100" cy="13953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>
                <a:solidFill>
                  <a:schemeClr val="lt1"/>
                </a:solidFill>
              </a:rPr>
              <a:t>GritLM on embedding and generation</a:t>
            </a:r>
            <a:endParaRPr sz="4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g2c4d46ebb31_0_0"/>
          <p:cNvSpPr/>
          <p:nvPr/>
        </p:nvSpPr>
        <p:spPr>
          <a:xfrm>
            <a:off x="22069088" y="4217261"/>
            <a:ext cx="10604100" cy="1395300"/>
          </a:xfrm>
          <a:prstGeom prst="roundRect">
            <a:avLst>
              <a:gd name="adj" fmla="val 16667"/>
            </a:avLst>
          </a:prstGeom>
          <a:solidFill>
            <a:srgbClr val="8E7CC3"/>
          </a:solidFill>
          <a:ln w="9525" cap="flat" cmpd="sng">
            <a:solidFill>
              <a:srgbClr val="8E7CC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>
                <a:solidFill>
                  <a:srgbClr val="FFFFFF"/>
                </a:solidFill>
              </a:rPr>
              <a:t>RAG with GRIT</a:t>
            </a:r>
            <a:endParaRPr sz="40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g2c4d46ebb3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0050" y="110700"/>
            <a:ext cx="3954150" cy="39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g2c4d46ebb31_0_0"/>
          <p:cNvSpPr/>
          <p:nvPr/>
        </p:nvSpPr>
        <p:spPr>
          <a:xfrm>
            <a:off x="511450" y="711350"/>
            <a:ext cx="17842500" cy="30642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400" b="1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Generative Representational Instruction Tuning</a:t>
            </a:r>
            <a:endParaRPr sz="8400" b="1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26" name="Google Shape;26;g2c4d46ebb3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5538" y="5852612"/>
            <a:ext cx="8700524" cy="5157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2c4d46ebb31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57950" y="11250125"/>
            <a:ext cx="8700498" cy="37512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2c4d46ebb31_0_0"/>
          <p:cNvSpPr txBox="1"/>
          <p:nvPr/>
        </p:nvSpPr>
        <p:spPr>
          <a:xfrm>
            <a:off x="1257950" y="19295150"/>
            <a:ext cx="17544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objective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g2c4d46ebb31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9025" y="19295150"/>
            <a:ext cx="6089774" cy="912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c4d46ebb31_0_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0938" y="20208022"/>
            <a:ext cx="4654525" cy="81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g2c4d46ebb31_0_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249025" y="21021650"/>
            <a:ext cx="3687352" cy="4646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c4d46ebb31_0_0"/>
          <p:cNvSpPr txBox="1"/>
          <p:nvPr/>
        </p:nvSpPr>
        <p:spPr>
          <a:xfrm>
            <a:off x="11705950" y="5852625"/>
            <a:ext cx="84516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Embedding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" name="Google Shape;33;g2c4d46ebb31_0_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733876" y="6617375"/>
            <a:ext cx="9511598" cy="5712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g2c4d46ebb31_0_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86900" y="13114275"/>
            <a:ext cx="9458575" cy="6969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2c4d46ebb31_0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2765118" y="5764938"/>
            <a:ext cx="9212058" cy="5712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g2c4d46ebb31_0_0"/>
          <p:cNvSpPr txBox="1"/>
          <p:nvPr/>
        </p:nvSpPr>
        <p:spPr>
          <a:xfrm>
            <a:off x="11705950" y="12350100"/>
            <a:ext cx="8451600" cy="7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 sz="32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g2c4d46ebb31_0_0"/>
          <p:cNvSpPr txBox="1"/>
          <p:nvPr/>
        </p:nvSpPr>
        <p:spPr>
          <a:xfrm>
            <a:off x="11786900" y="20208025"/>
            <a:ext cx="88707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chemeClr val="accent6"/>
                </a:solidFill>
              </a:rPr>
              <a:t>Best-in-class performance in a single unified model at both types of tasks simultaneously</a:t>
            </a:r>
            <a:endParaRPr sz="3000" i="1">
              <a:solidFill>
                <a:schemeClr val="accent6"/>
              </a:solidFill>
            </a:endParaRPr>
          </a:p>
        </p:txBody>
      </p:sp>
      <p:pic>
        <p:nvPicPr>
          <p:cNvPr id="38" name="Google Shape;38;g2c4d46ebb31_0_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2445575" y="11829062"/>
            <a:ext cx="9851151" cy="341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2c4d46ebb31_0_0"/>
          <p:cNvPicPr preferRelativeResize="0"/>
          <p:nvPr/>
        </p:nvPicPr>
        <p:blipFill rotWithShape="1">
          <a:blip r:embed="rId13">
            <a:alphaModFix/>
          </a:blip>
          <a:srcRect t="10007" r="48376"/>
          <a:stretch/>
        </p:blipFill>
        <p:spPr>
          <a:xfrm>
            <a:off x="22801725" y="15591050"/>
            <a:ext cx="4654526" cy="5430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g2c4d46ebb31_0_0"/>
          <p:cNvPicPr preferRelativeResize="0"/>
          <p:nvPr/>
        </p:nvPicPr>
        <p:blipFill rotWithShape="1">
          <a:blip r:embed="rId13">
            <a:alphaModFix/>
          </a:blip>
          <a:srcRect l="12093" r="64391" b="88480"/>
          <a:stretch/>
        </p:blipFill>
        <p:spPr>
          <a:xfrm>
            <a:off x="27604025" y="15477400"/>
            <a:ext cx="3197952" cy="1048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g2c4d46ebb31_0_0"/>
          <p:cNvPicPr preferRelativeResize="0"/>
          <p:nvPr/>
        </p:nvPicPr>
        <p:blipFill rotWithShape="1">
          <a:blip r:embed="rId13">
            <a:alphaModFix/>
          </a:blip>
          <a:srcRect l="36548" r="41376" b="93460"/>
          <a:stretch/>
        </p:blipFill>
        <p:spPr>
          <a:xfrm>
            <a:off x="27791000" y="16545400"/>
            <a:ext cx="2901752" cy="575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g2c4d46ebb31_0_0"/>
          <p:cNvPicPr preferRelativeResize="0"/>
          <p:nvPr/>
        </p:nvPicPr>
        <p:blipFill rotWithShape="1">
          <a:blip r:embed="rId13">
            <a:alphaModFix/>
          </a:blip>
          <a:srcRect l="60292" t="2200" r="14258" b="89797"/>
          <a:stretch/>
        </p:blipFill>
        <p:spPr>
          <a:xfrm>
            <a:off x="27829875" y="17209450"/>
            <a:ext cx="3150351" cy="6630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2c4d46ebb31_0_0"/>
          <p:cNvSpPr txBox="1"/>
          <p:nvPr/>
        </p:nvSpPr>
        <p:spPr>
          <a:xfrm>
            <a:off x="27790993" y="18822625"/>
            <a:ext cx="38100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i="1">
                <a:solidFill>
                  <a:schemeClr val="accent6"/>
                </a:solidFill>
              </a:rPr>
              <a:t>&gt; 60% faster at inference with long documents or long queries</a:t>
            </a:r>
            <a:endParaRPr sz="3000" i="1">
              <a:solidFill>
                <a:schemeClr val="accent6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1">
              <a:solidFill>
                <a:schemeClr val="accent6"/>
              </a:solidFill>
            </a:endParaRPr>
          </a:p>
        </p:txBody>
      </p:sp>
      <p:pic>
        <p:nvPicPr>
          <p:cNvPr id="44" name="Google Shape;44;g2c4d46ebb31_0_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43525" y="15241388"/>
            <a:ext cx="7839861" cy="375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g2c4d46ebb31_0_0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4595100" y="517325"/>
            <a:ext cx="1475175" cy="147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2c4d46ebb31_0_0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6950616" y="517313"/>
            <a:ext cx="1475175" cy="1670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g2c4d46ebb31_0_0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25476200" y="2188250"/>
            <a:ext cx="1670925" cy="16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Newsreader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MUENNIGHOFF Niklas</cp:lastModifiedBy>
  <cp:revision>1</cp:revision>
  <dcterms:modified xsi:type="dcterms:W3CDTF">2025-03-14T21:01:54Z</dcterms:modified>
</cp:coreProperties>
</file>