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2" r:id="rId1"/>
  </p:sldMasterIdLst>
  <p:notesMasterIdLst>
    <p:notesMasterId r:id="rId17"/>
  </p:notesMasterIdLst>
  <p:sldIdLst>
    <p:sldId id="256" r:id="rId2"/>
    <p:sldId id="422" r:id="rId3"/>
    <p:sldId id="258" r:id="rId4"/>
    <p:sldId id="472" r:id="rId5"/>
    <p:sldId id="481" r:id="rId6"/>
    <p:sldId id="455" r:id="rId7"/>
    <p:sldId id="335" r:id="rId8"/>
    <p:sldId id="480" r:id="rId9"/>
    <p:sldId id="475" r:id="rId10"/>
    <p:sldId id="474" r:id="rId11"/>
    <p:sldId id="477" r:id="rId12"/>
    <p:sldId id="476" r:id="rId13"/>
    <p:sldId id="478" r:id="rId14"/>
    <p:sldId id="479" r:id="rId15"/>
    <p:sldId id="45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an Pablo Lewinger" initials="JPL" lastIdx="7" clrIdx="0">
    <p:extLst>
      <p:ext uri="{19B8F6BF-5375-455C-9EA6-DF929625EA0E}">
        <p15:presenceInfo xmlns:p15="http://schemas.microsoft.com/office/powerpoint/2012/main" userId="S::lewinger@usc.edu::46a1fe03-8edd-47bb-92c0-05760bf7d832"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1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289"/>
    <p:restoredTop sz="75282"/>
  </p:normalViewPr>
  <p:slideViewPr>
    <p:cSldViewPr snapToGrid="0" snapToObjects="1">
      <p:cViewPr varScale="1">
        <p:scale>
          <a:sx n="87" d="100"/>
          <a:sy n="87" d="100"/>
        </p:scale>
        <p:origin x="1112" y="184"/>
      </p:cViewPr>
      <p:guideLst/>
    </p:cSldViewPr>
  </p:slideViewPr>
  <p:outlineViewPr>
    <p:cViewPr>
      <p:scale>
        <a:sx n="33" d="100"/>
        <a:sy n="33" d="100"/>
      </p:scale>
      <p:origin x="0" y="-16768"/>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69E734-AE28-2C42-91EC-47D660766648}" type="datetimeFigureOut">
              <a:rPr lang="en-US" smtClean="0"/>
              <a:t>6/10/24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67C11-69B3-674B-A364-4D98F64B24A5}" type="slidenum">
              <a:rPr lang="en-US" smtClean="0"/>
              <a:t>‹#›</a:t>
            </a:fld>
            <a:endParaRPr lang="en-US"/>
          </a:p>
        </p:txBody>
      </p:sp>
    </p:spTree>
    <p:extLst>
      <p:ext uri="{BB962C8B-B14F-4D97-AF65-F5344CB8AC3E}">
        <p14:creationId xmlns:p14="http://schemas.microsoft.com/office/powerpoint/2010/main" val="808764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567C11-69B3-674B-A364-4D98F64B24A5}" type="slidenum">
              <a:rPr lang="en-US" smtClean="0"/>
              <a:t>1</a:t>
            </a:fld>
            <a:endParaRPr lang="en-US"/>
          </a:p>
        </p:txBody>
      </p:sp>
    </p:spTree>
    <p:extLst>
      <p:ext uri="{BB962C8B-B14F-4D97-AF65-F5344CB8AC3E}">
        <p14:creationId xmlns:p14="http://schemas.microsoft.com/office/powerpoint/2010/main" val="8584025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567C11-69B3-674B-A364-4D98F64B24A5}" type="slidenum">
              <a:rPr lang="en-US" smtClean="0"/>
              <a:t>14</a:t>
            </a:fld>
            <a:endParaRPr lang="en-US"/>
          </a:p>
        </p:txBody>
      </p:sp>
    </p:spTree>
    <p:extLst>
      <p:ext uri="{BB962C8B-B14F-4D97-AF65-F5344CB8AC3E}">
        <p14:creationId xmlns:p14="http://schemas.microsoft.com/office/powerpoint/2010/main" val="3034666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567C11-69B3-674B-A364-4D98F64B24A5}" type="slidenum">
              <a:rPr lang="en-US" smtClean="0"/>
              <a:t>15</a:t>
            </a:fld>
            <a:endParaRPr lang="en-US"/>
          </a:p>
        </p:txBody>
      </p:sp>
    </p:spTree>
    <p:extLst>
      <p:ext uri="{BB962C8B-B14F-4D97-AF65-F5344CB8AC3E}">
        <p14:creationId xmlns:p14="http://schemas.microsoft.com/office/powerpoint/2010/main" val="24142411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Hierarchical structure intuition</a:t>
            </a:r>
          </a:p>
          <a:p>
            <a:r>
              <a:rPr lang="en-US" dirty="0"/>
              <a:t>Easily interpretable </a:t>
            </a:r>
          </a:p>
          <a:p>
            <a:r>
              <a:rPr lang="en-US" sz="1200" kern="1200" dirty="0">
                <a:solidFill>
                  <a:schemeClr val="tx1"/>
                </a:solidFill>
                <a:effectLst/>
                <a:latin typeface="+mn-lt"/>
                <a:ea typeface="+mn-ea"/>
                <a:cs typeface="+mn-cs"/>
              </a:rPr>
              <a:t>In the words of Cox (1984): </a:t>
            </a:r>
            <a:endParaRPr lang="en-US" dirty="0"/>
          </a:p>
          <a:p>
            <a:r>
              <a:rPr lang="en-US" sz="1200" kern="1200" dirty="0">
                <a:solidFill>
                  <a:schemeClr val="tx1"/>
                </a:solidFill>
                <a:effectLst/>
                <a:latin typeface="+mn-lt"/>
                <a:ea typeface="+mn-ea"/>
                <a:cs typeface="+mn-cs"/>
              </a:rPr>
              <a:t>“Large component main effects are more likely to lead to appreciable interactions than small components. Also, the interactions corresponding to larger main effects may be in some sense of more practical importance.”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proportion of SNPs do follow hierarchical structure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weak effect may become more visible when other causal effects are already accounted for, and a false signal maybe removed by the inclusion of a stronger signal from a true causal association. </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2B0FAE80-8841-784C-BA0F-2EA40143D3BE}" type="slidenum">
              <a:rPr lang="en-US" smtClean="0"/>
              <a:t>3</a:t>
            </a:fld>
            <a:endParaRPr lang="en-US"/>
          </a:p>
        </p:txBody>
      </p:sp>
    </p:spTree>
    <p:extLst>
      <p:ext uri="{BB962C8B-B14F-4D97-AF65-F5344CB8AC3E}">
        <p14:creationId xmlns:p14="http://schemas.microsoft.com/office/powerpoint/2010/main" val="39468791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Hierarchical structure intuition</a:t>
            </a:r>
          </a:p>
          <a:p>
            <a:r>
              <a:rPr lang="en-US" dirty="0"/>
              <a:t>Easily interpretable </a:t>
            </a:r>
          </a:p>
          <a:p>
            <a:r>
              <a:rPr lang="en-US" sz="1200" kern="1200" dirty="0">
                <a:solidFill>
                  <a:schemeClr val="tx1"/>
                </a:solidFill>
                <a:effectLst/>
                <a:latin typeface="+mn-lt"/>
                <a:ea typeface="+mn-ea"/>
                <a:cs typeface="+mn-cs"/>
              </a:rPr>
              <a:t>In the words of Cox (1984): </a:t>
            </a:r>
            <a:endParaRPr lang="en-US" dirty="0"/>
          </a:p>
          <a:p>
            <a:r>
              <a:rPr lang="en-US" sz="1200" kern="1200" dirty="0">
                <a:solidFill>
                  <a:schemeClr val="tx1"/>
                </a:solidFill>
                <a:effectLst/>
                <a:latin typeface="+mn-lt"/>
                <a:ea typeface="+mn-ea"/>
                <a:cs typeface="+mn-cs"/>
              </a:rPr>
              <a:t>“[L]</a:t>
            </a:r>
            <a:r>
              <a:rPr lang="en-US" sz="1200" kern="1200" dirty="0" err="1">
                <a:solidFill>
                  <a:schemeClr val="tx1"/>
                </a:solidFill>
                <a:effectLst/>
                <a:latin typeface="+mn-lt"/>
                <a:ea typeface="+mn-ea"/>
                <a:cs typeface="+mn-cs"/>
              </a:rPr>
              <a:t>arge</a:t>
            </a:r>
            <a:r>
              <a:rPr lang="en-US" sz="1200" kern="1200" dirty="0">
                <a:solidFill>
                  <a:schemeClr val="tx1"/>
                </a:solidFill>
                <a:effectLst/>
                <a:latin typeface="+mn-lt"/>
                <a:ea typeface="+mn-ea"/>
                <a:cs typeface="+mn-cs"/>
              </a:rPr>
              <a:t> component main effects are more likely to lead to appreciable interactions than small components. Also, the interactions corresponding to larger main effects may be in some sense of more practical importance.”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proportion of SNPs do follow hierarchical structure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weak effect may become more visible when other causal effects are already accounted for, and a false signal maybe removed by the inclusion of a stronger signal from a true causal association. </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A804EA1-6482-8F46-A2DE-9A1337FB3C52}" type="slidenum">
              <a:rPr lang="en-US" smtClean="0"/>
              <a:t>4</a:t>
            </a:fld>
            <a:endParaRPr lang="en-US"/>
          </a:p>
        </p:txBody>
      </p:sp>
    </p:spTree>
    <p:extLst>
      <p:ext uri="{BB962C8B-B14F-4D97-AF65-F5344CB8AC3E}">
        <p14:creationId xmlns:p14="http://schemas.microsoft.com/office/powerpoint/2010/main" val="1112969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Hierarchical structure intuition</a:t>
            </a:r>
          </a:p>
          <a:p>
            <a:r>
              <a:rPr lang="en-US" dirty="0"/>
              <a:t>Easily interpretable </a:t>
            </a:r>
          </a:p>
          <a:p>
            <a:r>
              <a:rPr lang="en-US" sz="1200" kern="1200" dirty="0">
                <a:solidFill>
                  <a:schemeClr val="tx1"/>
                </a:solidFill>
                <a:effectLst/>
                <a:latin typeface="+mn-lt"/>
                <a:ea typeface="+mn-ea"/>
                <a:cs typeface="+mn-cs"/>
              </a:rPr>
              <a:t>In the words of Cox (1984): </a:t>
            </a:r>
            <a:endParaRPr lang="en-US" dirty="0"/>
          </a:p>
          <a:p>
            <a:r>
              <a:rPr lang="en-US" sz="1200" kern="1200" dirty="0">
                <a:solidFill>
                  <a:schemeClr val="tx1"/>
                </a:solidFill>
                <a:effectLst/>
                <a:latin typeface="+mn-lt"/>
                <a:ea typeface="+mn-ea"/>
                <a:cs typeface="+mn-cs"/>
              </a:rPr>
              <a:t>“[L]</a:t>
            </a:r>
            <a:r>
              <a:rPr lang="en-US" sz="1200" kern="1200" dirty="0" err="1">
                <a:solidFill>
                  <a:schemeClr val="tx1"/>
                </a:solidFill>
                <a:effectLst/>
                <a:latin typeface="+mn-lt"/>
                <a:ea typeface="+mn-ea"/>
                <a:cs typeface="+mn-cs"/>
              </a:rPr>
              <a:t>arge</a:t>
            </a:r>
            <a:r>
              <a:rPr lang="en-US" sz="1200" kern="1200" dirty="0">
                <a:solidFill>
                  <a:schemeClr val="tx1"/>
                </a:solidFill>
                <a:effectLst/>
                <a:latin typeface="+mn-lt"/>
                <a:ea typeface="+mn-ea"/>
                <a:cs typeface="+mn-cs"/>
              </a:rPr>
              <a:t> component main effects are more likely to lead to appreciable interactions than small components. Also, the interactions corresponding to larger main effects may be in some sense of more practical importance.”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proportion of SNPs do follow hierarchical structure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weak effect may become more visible when other causal effects are already accounted for, and a false signal maybe removed by the inclusion of a stronger signal from a true causal association. </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A804EA1-6482-8F46-A2DE-9A1337FB3C52}" type="slidenum">
              <a:rPr lang="en-US" smtClean="0"/>
              <a:t>5</a:t>
            </a:fld>
            <a:endParaRPr lang="en-US"/>
          </a:p>
        </p:txBody>
      </p:sp>
    </p:spTree>
    <p:extLst>
      <p:ext uri="{BB962C8B-B14F-4D97-AF65-F5344CB8AC3E}">
        <p14:creationId xmlns:p14="http://schemas.microsoft.com/office/powerpoint/2010/main" val="25578417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Hierarchical structure intuition</a:t>
            </a:r>
          </a:p>
          <a:p>
            <a:r>
              <a:rPr lang="en-US" dirty="0"/>
              <a:t>Easily interpretable </a:t>
            </a:r>
          </a:p>
          <a:p>
            <a:r>
              <a:rPr lang="en-US" sz="1200" kern="1200" dirty="0">
                <a:solidFill>
                  <a:schemeClr val="tx1"/>
                </a:solidFill>
                <a:effectLst/>
                <a:latin typeface="+mn-lt"/>
                <a:ea typeface="+mn-ea"/>
                <a:cs typeface="+mn-cs"/>
              </a:rPr>
              <a:t>In the words of Cox (1984): </a:t>
            </a:r>
            <a:endParaRPr lang="en-US" dirty="0"/>
          </a:p>
          <a:p>
            <a:r>
              <a:rPr lang="en-US" sz="1200" kern="1200" dirty="0">
                <a:solidFill>
                  <a:schemeClr val="tx1"/>
                </a:solidFill>
                <a:effectLst/>
                <a:latin typeface="+mn-lt"/>
                <a:ea typeface="+mn-ea"/>
                <a:cs typeface="+mn-cs"/>
              </a:rPr>
              <a:t>“[L]</a:t>
            </a:r>
            <a:r>
              <a:rPr lang="en-US" sz="1200" kern="1200" dirty="0" err="1">
                <a:solidFill>
                  <a:schemeClr val="tx1"/>
                </a:solidFill>
                <a:effectLst/>
                <a:latin typeface="+mn-lt"/>
                <a:ea typeface="+mn-ea"/>
                <a:cs typeface="+mn-cs"/>
              </a:rPr>
              <a:t>arge</a:t>
            </a:r>
            <a:r>
              <a:rPr lang="en-US" sz="1200" kern="1200" dirty="0">
                <a:solidFill>
                  <a:schemeClr val="tx1"/>
                </a:solidFill>
                <a:effectLst/>
                <a:latin typeface="+mn-lt"/>
                <a:ea typeface="+mn-ea"/>
                <a:cs typeface="+mn-cs"/>
              </a:rPr>
              <a:t> component main effects are more likely to lead to appreciable interactions than small components. Also, the interactions corresponding to larger main effects may be in some sense of more practical importance.”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Large proportion of SNPs do follow hierarchical structure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 weak effect may become more visible when other causal effects are already accounted for, and a false signal maybe removed by the inclusion of a stronger signal from a true causal association. </a:t>
            </a:r>
            <a:endParaRPr lang="en-US" sz="11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BA804EA1-6482-8F46-A2DE-9A1337FB3C52}" type="slidenum">
              <a:rPr lang="en-US" smtClean="0"/>
              <a:t>6</a:t>
            </a:fld>
            <a:endParaRPr lang="en-US"/>
          </a:p>
        </p:txBody>
      </p:sp>
    </p:spTree>
    <p:extLst>
      <p:ext uri="{BB962C8B-B14F-4D97-AF65-F5344CB8AC3E}">
        <p14:creationId xmlns:p14="http://schemas.microsoft.com/office/powerpoint/2010/main" val="24551210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804EA1-6482-8F46-A2DE-9A1337FB3C52}" type="slidenum">
              <a:rPr lang="en-US" smtClean="0"/>
              <a:t>7</a:t>
            </a:fld>
            <a:endParaRPr lang="en-US"/>
          </a:p>
        </p:txBody>
      </p:sp>
    </p:spTree>
    <p:extLst>
      <p:ext uri="{BB962C8B-B14F-4D97-AF65-F5344CB8AC3E}">
        <p14:creationId xmlns:p14="http://schemas.microsoft.com/office/powerpoint/2010/main" val="876803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567C11-69B3-674B-A364-4D98F64B24A5}" type="slidenum">
              <a:rPr lang="en-US" smtClean="0"/>
              <a:t>8</a:t>
            </a:fld>
            <a:endParaRPr lang="en-US"/>
          </a:p>
        </p:txBody>
      </p:sp>
    </p:spTree>
    <p:extLst>
      <p:ext uri="{BB962C8B-B14F-4D97-AF65-F5344CB8AC3E}">
        <p14:creationId xmlns:p14="http://schemas.microsoft.com/office/powerpoint/2010/main" val="32535895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567C11-69B3-674B-A364-4D98F64B24A5}" type="slidenum">
              <a:rPr lang="en-US" smtClean="0"/>
              <a:t>11</a:t>
            </a:fld>
            <a:endParaRPr lang="en-US"/>
          </a:p>
        </p:txBody>
      </p:sp>
    </p:spTree>
    <p:extLst>
      <p:ext uri="{BB962C8B-B14F-4D97-AF65-F5344CB8AC3E}">
        <p14:creationId xmlns:p14="http://schemas.microsoft.com/office/powerpoint/2010/main" val="26249240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D567C11-69B3-674B-A364-4D98F64B24A5}" type="slidenum">
              <a:rPr lang="en-US" smtClean="0"/>
              <a:t>12</a:t>
            </a:fld>
            <a:endParaRPr lang="en-US"/>
          </a:p>
        </p:txBody>
      </p:sp>
    </p:spTree>
    <p:extLst>
      <p:ext uri="{BB962C8B-B14F-4D97-AF65-F5344CB8AC3E}">
        <p14:creationId xmlns:p14="http://schemas.microsoft.com/office/powerpoint/2010/main" val="604153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696506-CDED-F14E-B178-C4D8C5F55E4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F720DA-EEF5-254A-ABFF-ADDE2DEF4B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F39D0C3-A4FF-3443-9921-9BBEC282D59A}"/>
              </a:ext>
            </a:extLst>
          </p:cNvPr>
          <p:cNvSpPr>
            <a:spLocks noGrp="1"/>
          </p:cNvSpPr>
          <p:nvPr>
            <p:ph type="dt" sz="half" idx="10"/>
          </p:nvPr>
        </p:nvSpPr>
        <p:spPr/>
        <p:txBody>
          <a:bodyPr/>
          <a:lstStyle/>
          <a:p>
            <a:fld id="{ABC15B76-C729-8F49-B404-40D5DAC62A8D}" type="datetimeFigureOut">
              <a:rPr lang="en-US" smtClean="0"/>
              <a:t>6/10/24</a:t>
            </a:fld>
            <a:endParaRPr lang="en-US"/>
          </a:p>
        </p:txBody>
      </p:sp>
      <p:sp>
        <p:nvSpPr>
          <p:cNvPr id="5" name="Footer Placeholder 4">
            <a:extLst>
              <a:ext uri="{FF2B5EF4-FFF2-40B4-BE49-F238E27FC236}">
                <a16:creationId xmlns:a16="http://schemas.microsoft.com/office/drawing/2014/main" id="{5FE8EBAB-4A6E-D841-9F9F-6624D6A1C5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977949-6167-3048-9955-D4C14FA51ABA}"/>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28906159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32D61-590F-FA4D-B6DF-7E01F050BC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5B0E0B-8138-DF44-A43F-52DB57EC26A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8C66F2-3F12-0E40-BEF0-1DCAAD0FB9B6}"/>
              </a:ext>
            </a:extLst>
          </p:cNvPr>
          <p:cNvSpPr>
            <a:spLocks noGrp="1"/>
          </p:cNvSpPr>
          <p:nvPr>
            <p:ph type="dt" sz="half" idx="10"/>
          </p:nvPr>
        </p:nvSpPr>
        <p:spPr/>
        <p:txBody>
          <a:bodyPr/>
          <a:lstStyle/>
          <a:p>
            <a:fld id="{ABC15B76-C729-8F49-B404-40D5DAC62A8D}" type="datetimeFigureOut">
              <a:rPr lang="en-US" smtClean="0"/>
              <a:t>6/10/24</a:t>
            </a:fld>
            <a:endParaRPr lang="en-US"/>
          </a:p>
        </p:txBody>
      </p:sp>
      <p:sp>
        <p:nvSpPr>
          <p:cNvPr id="5" name="Footer Placeholder 4">
            <a:extLst>
              <a:ext uri="{FF2B5EF4-FFF2-40B4-BE49-F238E27FC236}">
                <a16:creationId xmlns:a16="http://schemas.microsoft.com/office/drawing/2014/main" id="{5CA42C89-6309-B44C-9EC3-B1D1F6B072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2EF61D-A93F-2A4E-8208-EC9C60AE117A}"/>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9620238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0C1BF9C-298C-844C-A10C-92638BCA0F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91E8D9-FB7F-0346-85D9-41A1D0C3A8B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B1E103-008B-DE45-BA35-4B2B40FAF414}"/>
              </a:ext>
            </a:extLst>
          </p:cNvPr>
          <p:cNvSpPr>
            <a:spLocks noGrp="1"/>
          </p:cNvSpPr>
          <p:nvPr>
            <p:ph type="dt" sz="half" idx="10"/>
          </p:nvPr>
        </p:nvSpPr>
        <p:spPr/>
        <p:txBody>
          <a:bodyPr/>
          <a:lstStyle/>
          <a:p>
            <a:fld id="{ABC15B76-C729-8F49-B404-40D5DAC62A8D}" type="datetimeFigureOut">
              <a:rPr lang="en-US" smtClean="0"/>
              <a:t>6/10/24</a:t>
            </a:fld>
            <a:endParaRPr lang="en-US"/>
          </a:p>
        </p:txBody>
      </p:sp>
      <p:sp>
        <p:nvSpPr>
          <p:cNvPr id="5" name="Footer Placeholder 4">
            <a:extLst>
              <a:ext uri="{FF2B5EF4-FFF2-40B4-BE49-F238E27FC236}">
                <a16:creationId xmlns:a16="http://schemas.microsoft.com/office/drawing/2014/main" id="{BC758967-2632-604E-A3FF-A63F9899CB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3A3EA-F0D5-2F4B-BF5C-050D0E2A176D}"/>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3323782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26C65-E8E2-3947-B9B1-A6B736EF82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217385-BAFA-A646-B046-E49D3037FCB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3E2BC6-78C8-C349-AB1E-6E2F70ED6284}"/>
              </a:ext>
            </a:extLst>
          </p:cNvPr>
          <p:cNvSpPr>
            <a:spLocks noGrp="1"/>
          </p:cNvSpPr>
          <p:nvPr>
            <p:ph type="dt" sz="half" idx="10"/>
          </p:nvPr>
        </p:nvSpPr>
        <p:spPr/>
        <p:txBody>
          <a:bodyPr/>
          <a:lstStyle/>
          <a:p>
            <a:fld id="{ABC15B76-C729-8F49-B404-40D5DAC62A8D}" type="datetimeFigureOut">
              <a:rPr lang="en-US" smtClean="0"/>
              <a:t>6/10/24</a:t>
            </a:fld>
            <a:endParaRPr lang="en-US"/>
          </a:p>
        </p:txBody>
      </p:sp>
      <p:sp>
        <p:nvSpPr>
          <p:cNvPr id="5" name="Footer Placeholder 4">
            <a:extLst>
              <a:ext uri="{FF2B5EF4-FFF2-40B4-BE49-F238E27FC236}">
                <a16:creationId xmlns:a16="http://schemas.microsoft.com/office/drawing/2014/main" id="{A5775562-B752-244B-BF6B-924F8809AB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A6AF3A-8BD3-794A-84AC-8865D1CE6034}"/>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16004656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81D9-DB5E-C546-9434-9204EF13DB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4BC07D6-E44D-824D-92FB-5D1E9923A9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58C7783-2944-1D41-853F-7592ACA4F346}"/>
              </a:ext>
            </a:extLst>
          </p:cNvPr>
          <p:cNvSpPr>
            <a:spLocks noGrp="1"/>
          </p:cNvSpPr>
          <p:nvPr>
            <p:ph type="dt" sz="half" idx="10"/>
          </p:nvPr>
        </p:nvSpPr>
        <p:spPr/>
        <p:txBody>
          <a:bodyPr/>
          <a:lstStyle/>
          <a:p>
            <a:fld id="{ABC15B76-C729-8F49-B404-40D5DAC62A8D}" type="datetimeFigureOut">
              <a:rPr lang="en-US" smtClean="0"/>
              <a:t>6/10/24</a:t>
            </a:fld>
            <a:endParaRPr lang="en-US"/>
          </a:p>
        </p:txBody>
      </p:sp>
      <p:sp>
        <p:nvSpPr>
          <p:cNvPr id="5" name="Footer Placeholder 4">
            <a:extLst>
              <a:ext uri="{FF2B5EF4-FFF2-40B4-BE49-F238E27FC236}">
                <a16:creationId xmlns:a16="http://schemas.microsoft.com/office/drawing/2014/main" id="{BA240BB1-2CF7-224E-BCBA-3EF2CE2A40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F28022-E1B2-6848-955F-6940C2290192}"/>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2162481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BC4C0-D79F-184D-B238-9ECCB76CE4D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028FA6-7124-1B4E-9165-C1968D992A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EEE49F-9B44-0E4E-A5F2-81D1F4FACF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9A2E39F-C0B6-4745-BB98-035F11AD6B03}"/>
              </a:ext>
            </a:extLst>
          </p:cNvPr>
          <p:cNvSpPr>
            <a:spLocks noGrp="1"/>
          </p:cNvSpPr>
          <p:nvPr>
            <p:ph type="dt" sz="half" idx="10"/>
          </p:nvPr>
        </p:nvSpPr>
        <p:spPr/>
        <p:txBody>
          <a:bodyPr/>
          <a:lstStyle/>
          <a:p>
            <a:fld id="{ABC15B76-C729-8F49-B404-40D5DAC62A8D}" type="datetimeFigureOut">
              <a:rPr lang="en-US" smtClean="0"/>
              <a:t>6/10/24</a:t>
            </a:fld>
            <a:endParaRPr lang="en-US"/>
          </a:p>
        </p:txBody>
      </p:sp>
      <p:sp>
        <p:nvSpPr>
          <p:cNvPr id="6" name="Footer Placeholder 5">
            <a:extLst>
              <a:ext uri="{FF2B5EF4-FFF2-40B4-BE49-F238E27FC236}">
                <a16:creationId xmlns:a16="http://schemas.microsoft.com/office/drawing/2014/main" id="{8DB6F103-0C6D-D24B-BDDE-49BA858434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41B5A-78F9-E749-84F3-00DB1C16B1D1}"/>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3937941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F5A167-FEE9-F74E-AE44-4E38A63470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F544472-D2B3-724B-A82D-67CB61E669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DFA3BF-4269-D74E-9F48-453BFEF457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F6ACF3E-C101-224F-81E9-978D6DD7ADA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00639DC-85AB-8A46-B94B-4104C9BF7E2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100B28-9619-7449-8B59-3CFC89EDC244}"/>
              </a:ext>
            </a:extLst>
          </p:cNvPr>
          <p:cNvSpPr>
            <a:spLocks noGrp="1"/>
          </p:cNvSpPr>
          <p:nvPr>
            <p:ph type="dt" sz="half" idx="10"/>
          </p:nvPr>
        </p:nvSpPr>
        <p:spPr/>
        <p:txBody>
          <a:bodyPr/>
          <a:lstStyle/>
          <a:p>
            <a:fld id="{ABC15B76-C729-8F49-B404-40D5DAC62A8D}" type="datetimeFigureOut">
              <a:rPr lang="en-US" smtClean="0"/>
              <a:t>6/10/24</a:t>
            </a:fld>
            <a:endParaRPr lang="en-US"/>
          </a:p>
        </p:txBody>
      </p:sp>
      <p:sp>
        <p:nvSpPr>
          <p:cNvPr id="8" name="Footer Placeholder 7">
            <a:extLst>
              <a:ext uri="{FF2B5EF4-FFF2-40B4-BE49-F238E27FC236}">
                <a16:creationId xmlns:a16="http://schemas.microsoft.com/office/drawing/2014/main" id="{652805E8-FED9-A84E-A32D-B2D66B3290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0C78D20-D2C0-6D4F-B89C-B7D46B4E4360}"/>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2698816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36C44-A27F-5547-8B74-19C77E5D13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1F4D4E9-95E4-0D45-8DFC-C3B576032B74}"/>
              </a:ext>
            </a:extLst>
          </p:cNvPr>
          <p:cNvSpPr>
            <a:spLocks noGrp="1"/>
          </p:cNvSpPr>
          <p:nvPr>
            <p:ph type="dt" sz="half" idx="10"/>
          </p:nvPr>
        </p:nvSpPr>
        <p:spPr/>
        <p:txBody>
          <a:bodyPr/>
          <a:lstStyle/>
          <a:p>
            <a:fld id="{ABC15B76-C729-8F49-B404-40D5DAC62A8D}" type="datetimeFigureOut">
              <a:rPr lang="en-US" smtClean="0"/>
              <a:t>6/10/24</a:t>
            </a:fld>
            <a:endParaRPr lang="en-US"/>
          </a:p>
        </p:txBody>
      </p:sp>
      <p:sp>
        <p:nvSpPr>
          <p:cNvPr id="4" name="Footer Placeholder 3">
            <a:extLst>
              <a:ext uri="{FF2B5EF4-FFF2-40B4-BE49-F238E27FC236}">
                <a16:creationId xmlns:a16="http://schemas.microsoft.com/office/drawing/2014/main" id="{CC467118-1ECD-D14D-A3D3-540A945562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564AB86-5DAE-484A-BB2A-E6DE0DEF7D5C}"/>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9685041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90B95C-6B59-1A4D-8AEE-B5BCBDCE9ED6}"/>
              </a:ext>
            </a:extLst>
          </p:cNvPr>
          <p:cNvSpPr>
            <a:spLocks noGrp="1"/>
          </p:cNvSpPr>
          <p:nvPr>
            <p:ph type="dt" sz="half" idx="10"/>
          </p:nvPr>
        </p:nvSpPr>
        <p:spPr/>
        <p:txBody>
          <a:bodyPr/>
          <a:lstStyle/>
          <a:p>
            <a:fld id="{ABC15B76-C729-8F49-B404-40D5DAC62A8D}" type="datetimeFigureOut">
              <a:rPr lang="en-US" smtClean="0"/>
              <a:t>6/10/24</a:t>
            </a:fld>
            <a:endParaRPr lang="en-US"/>
          </a:p>
        </p:txBody>
      </p:sp>
      <p:sp>
        <p:nvSpPr>
          <p:cNvPr id="3" name="Footer Placeholder 2">
            <a:extLst>
              <a:ext uri="{FF2B5EF4-FFF2-40B4-BE49-F238E27FC236}">
                <a16:creationId xmlns:a16="http://schemas.microsoft.com/office/drawing/2014/main" id="{E1A17EF1-F766-1D42-A196-8FD408F23E2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0926BB2-4CE9-AD44-929E-69F27B5B22D2}"/>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1348072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40D0-2A1C-5848-BBD9-E6A86800A5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D085D30-9949-5041-B912-0558EC8C14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5647D0-68CD-3349-A469-E07E80C8A8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7F7D45-601B-CC49-A422-135271B13D01}"/>
              </a:ext>
            </a:extLst>
          </p:cNvPr>
          <p:cNvSpPr>
            <a:spLocks noGrp="1"/>
          </p:cNvSpPr>
          <p:nvPr>
            <p:ph type="dt" sz="half" idx="10"/>
          </p:nvPr>
        </p:nvSpPr>
        <p:spPr/>
        <p:txBody>
          <a:bodyPr/>
          <a:lstStyle/>
          <a:p>
            <a:fld id="{ABC15B76-C729-8F49-B404-40D5DAC62A8D}" type="datetimeFigureOut">
              <a:rPr lang="en-US" smtClean="0"/>
              <a:t>6/10/24</a:t>
            </a:fld>
            <a:endParaRPr lang="en-US"/>
          </a:p>
        </p:txBody>
      </p:sp>
      <p:sp>
        <p:nvSpPr>
          <p:cNvPr id="6" name="Footer Placeholder 5">
            <a:extLst>
              <a:ext uri="{FF2B5EF4-FFF2-40B4-BE49-F238E27FC236}">
                <a16:creationId xmlns:a16="http://schemas.microsoft.com/office/drawing/2014/main" id="{6386FD07-E31E-E741-9D8E-EBDCDCE37C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1F178A-C196-2949-AB78-29E43F4C8690}"/>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374548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65AA8-B364-BA41-A940-0D1212D694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42E129E-4FAC-C744-AC85-E980EDCE18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A2A5E8E-A146-9542-AE30-0377AA92AB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D53B44-697A-3F4F-8A76-AD089011D4E5}"/>
              </a:ext>
            </a:extLst>
          </p:cNvPr>
          <p:cNvSpPr>
            <a:spLocks noGrp="1"/>
          </p:cNvSpPr>
          <p:nvPr>
            <p:ph type="dt" sz="half" idx="10"/>
          </p:nvPr>
        </p:nvSpPr>
        <p:spPr/>
        <p:txBody>
          <a:bodyPr/>
          <a:lstStyle/>
          <a:p>
            <a:fld id="{ABC15B76-C729-8F49-B404-40D5DAC62A8D}" type="datetimeFigureOut">
              <a:rPr lang="en-US" smtClean="0"/>
              <a:t>6/10/24</a:t>
            </a:fld>
            <a:endParaRPr lang="en-US"/>
          </a:p>
        </p:txBody>
      </p:sp>
      <p:sp>
        <p:nvSpPr>
          <p:cNvPr id="6" name="Footer Placeholder 5">
            <a:extLst>
              <a:ext uri="{FF2B5EF4-FFF2-40B4-BE49-F238E27FC236}">
                <a16:creationId xmlns:a16="http://schemas.microsoft.com/office/drawing/2014/main" id="{E857910D-591A-EA40-80C8-30E4A5A8E7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85B11-8CED-A14E-BAC8-59E0A7819A62}"/>
              </a:ext>
            </a:extLst>
          </p:cNvPr>
          <p:cNvSpPr>
            <a:spLocks noGrp="1"/>
          </p:cNvSpPr>
          <p:nvPr>
            <p:ph type="sldNum" sz="quarter" idx="12"/>
          </p:nvPr>
        </p:nvSpPr>
        <p:spPr/>
        <p:txBody>
          <a:bodyPr/>
          <a:lstStyle/>
          <a:p>
            <a:fld id="{CC1810B7-D7D0-0841-A53C-46A3AE1BAC8C}" type="slidenum">
              <a:rPr lang="en-US" smtClean="0"/>
              <a:t>‹#›</a:t>
            </a:fld>
            <a:endParaRPr lang="en-US"/>
          </a:p>
        </p:txBody>
      </p:sp>
    </p:spTree>
    <p:extLst>
      <p:ext uri="{BB962C8B-B14F-4D97-AF65-F5344CB8AC3E}">
        <p14:creationId xmlns:p14="http://schemas.microsoft.com/office/powerpoint/2010/main" val="19725711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D63D71-DB7B-7A4E-949A-C4E4B842CB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B121CD-EEE6-B848-9A63-220135195D7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475932-7878-2448-A6EC-EB0F409D96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C15B76-C729-8F49-B404-40D5DAC62A8D}" type="datetimeFigureOut">
              <a:rPr lang="en-US" smtClean="0"/>
              <a:t>6/10/24</a:t>
            </a:fld>
            <a:endParaRPr lang="en-US"/>
          </a:p>
        </p:txBody>
      </p:sp>
      <p:sp>
        <p:nvSpPr>
          <p:cNvPr id="5" name="Footer Placeholder 4">
            <a:extLst>
              <a:ext uri="{FF2B5EF4-FFF2-40B4-BE49-F238E27FC236}">
                <a16:creationId xmlns:a16="http://schemas.microsoft.com/office/drawing/2014/main" id="{98C5CFFE-2968-634B-B7BF-FB7BF8AC38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86F27-E2CC-284E-B0BC-6C20A7DB5D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810B7-D7D0-0841-A53C-46A3AE1BAC8C}" type="slidenum">
              <a:rPr lang="en-US" smtClean="0"/>
              <a:t>‹#›</a:t>
            </a:fld>
            <a:endParaRPr lang="en-US"/>
          </a:p>
        </p:txBody>
      </p:sp>
    </p:spTree>
    <p:extLst>
      <p:ext uri="{BB962C8B-B14F-4D97-AF65-F5344CB8AC3E}">
        <p14:creationId xmlns:p14="http://schemas.microsoft.com/office/powerpoint/2010/main" val="2938317664"/>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 id="2147483967" r:id="rId5"/>
    <p:sldLayoutId id="2147483968" r:id="rId6"/>
    <p:sldLayoutId id="2147483969" r:id="rId7"/>
    <p:sldLayoutId id="2147483970" r:id="rId8"/>
    <p:sldLayoutId id="2147483971" r:id="rId9"/>
    <p:sldLayoutId id="2147483972" r:id="rId10"/>
    <p:sldLayoutId id="214748397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60.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hyperlink" Target="https://cran.r-project.org/web/packages/gesso/index.html"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cran.rstudio.com/web/packages/gesso/gesso.pdf"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CE221D-54AF-0A40-A512-A97C92074CD8}"/>
              </a:ext>
            </a:extLst>
          </p:cNvPr>
          <p:cNvSpPr>
            <a:spLocks noGrp="1"/>
          </p:cNvSpPr>
          <p:nvPr>
            <p:ph type="ctrTitle"/>
          </p:nvPr>
        </p:nvSpPr>
        <p:spPr>
          <a:xfrm>
            <a:off x="1524000" y="1787339"/>
            <a:ext cx="9144000" cy="1655763"/>
          </a:xfrm>
        </p:spPr>
        <p:txBody>
          <a:bodyPr>
            <a:normAutofit fontScale="90000"/>
          </a:bodyPr>
          <a:lstStyle/>
          <a:p>
            <a:r>
              <a:rPr lang="en-US" b="1" dirty="0">
                <a:solidFill>
                  <a:schemeClr val="accent1"/>
                </a:solidFill>
              </a:rPr>
              <a:t>Hierarchical selection of Gene-Environment Interactions </a:t>
            </a:r>
            <a:endParaRPr lang="en-US" dirty="0"/>
          </a:p>
        </p:txBody>
      </p:sp>
      <p:sp>
        <p:nvSpPr>
          <p:cNvPr id="3" name="Subtitle 2">
            <a:extLst>
              <a:ext uri="{FF2B5EF4-FFF2-40B4-BE49-F238E27FC236}">
                <a16:creationId xmlns:a16="http://schemas.microsoft.com/office/drawing/2014/main" id="{9F9C01C5-6D64-F64B-96C8-149BFABC461A}"/>
              </a:ext>
            </a:extLst>
          </p:cNvPr>
          <p:cNvSpPr>
            <a:spLocks noGrp="1"/>
          </p:cNvSpPr>
          <p:nvPr>
            <p:ph type="subTitle" idx="1"/>
          </p:nvPr>
        </p:nvSpPr>
        <p:spPr>
          <a:xfrm>
            <a:off x="1260305" y="3584206"/>
            <a:ext cx="9144000" cy="1655762"/>
          </a:xfrm>
        </p:spPr>
        <p:txBody>
          <a:bodyPr>
            <a:normAutofit/>
          </a:bodyPr>
          <a:lstStyle/>
          <a:p>
            <a:r>
              <a:rPr lang="en-US" sz="3600" dirty="0">
                <a:latin typeface="+mj-lt"/>
              </a:rPr>
              <a:t>Juan Pablo Lewinger</a:t>
            </a:r>
          </a:p>
          <a:p>
            <a:r>
              <a:rPr lang="en-US" sz="3600">
                <a:latin typeface="+mj-lt"/>
              </a:rPr>
              <a:t>lewinger@</a:t>
            </a:r>
            <a:r>
              <a:rPr lang="en-US" sz="3600" dirty="0">
                <a:latin typeface="+mj-lt"/>
              </a:rPr>
              <a:t>usc.edu</a:t>
            </a:r>
          </a:p>
        </p:txBody>
      </p:sp>
      <p:pic>
        <p:nvPicPr>
          <p:cNvPr id="8" name="Picture 7" descr="Text&#10;&#10;Description automatically generated with low confidence">
            <a:extLst>
              <a:ext uri="{FF2B5EF4-FFF2-40B4-BE49-F238E27FC236}">
                <a16:creationId xmlns:a16="http://schemas.microsoft.com/office/drawing/2014/main" id="{D3860458-E5A5-8049-8494-551FAEBAD634}"/>
              </a:ext>
            </a:extLst>
          </p:cNvPr>
          <p:cNvPicPr>
            <a:picLocks noChangeAspect="1"/>
          </p:cNvPicPr>
          <p:nvPr/>
        </p:nvPicPr>
        <p:blipFill>
          <a:blip r:embed="rId3"/>
          <a:stretch>
            <a:fillRect/>
          </a:stretch>
        </p:blipFill>
        <p:spPr>
          <a:xfrm>
            <a:off x="9445670" y="5802519"/>
            <a:ext cx="2746330" cy="1019177"/>
          </a:xfrm>
          <a:prstGeom prst="rect">
            <a:avLst/>
          </a:prstGeom>
        </p:spPr>
      </p:pic>
      <p:pic>
        <p:nvPicPr>
          <p:cNvPr id="10" name="Picture 9" descr="Icon&#10;&#10;Description automatically generated with medium confidence">
            <a:extLst>
              <a:ext uri="{FF2B5EF4-FFF2-40B4-BE49-F238E27FC236}">
                <a16:creationId xmlns:a16="http://schemas.microsoft.com/office/drawing/2014/main" id="{F4E598D8-711E-564F-AF82-86CF38FAF397}"/>
              </a:ext>
            </a:extLst>
          </p:cNvPr>
          <p:cNvPicPr>
            <a:picLocks noChangeAspect="1"/>
          </p:cNvPicPr>
          <p:nvPr/>
        </p:nvPicPr>
        <p:blipFill>
          <a:blip r:embed="rId4"/>
          <a:stretch>
            <a:fillRect/>
          </a:stretch>
        </p:blipFill>
        <p:spPr>
          <a:xfrm>
            <a:off x="0" y="5898775"/>
            <a:ext cx="5212035" cy="826667"/>
          </a:xfrm>
          <a:prstGeom prst="rect">
            <a:avLst/>
          </a:prstGeom>
        </p:spPr>
      </p:pic>
      <p:pic>
        <p:nvPicPr>
          <p:cNvPr id="14" name="Picture 13" descr="A picture containing logo&#10;&#10;Description automatically generated">
            <a:extLst>
              <a:ext uri="{FF2B5EF4-FFF2-40B4-BE49-F238E27FC236}">
                <a16:creationId xmlns:a16="http://schemas.microsoft.com/office/drawing/2014/main" id="{1CACF4E6-EC2B-2141-956A-9317BFC16A56}"/>
              </a:ext>
            </a:extLst>
          </p:cNvPr>
          <p:cNvPicPr>
            <a:picLocks noChangeAspect="1"/>
          </p:cNvPicPr>
          <p:nvPr/>
        </p:nvPicPr>
        <p:blipFill>
          <a:blip r:embed="rId5"/>
          <a:stretch>
            <a:fillRect/>
          </a:stretch>
        </p:blipFill>
        <p:spPr>
          <a:xfrm>
            <a:off x="5044542" y="5943402"/>
            <a:ext cx="4297219" cy="590176"/>
          </a:xfrm>
          <a:prstGeom prst="rect">
            <a:avLst/>
          </a:prstGeom>
        </p:spPr>
      </p:pic>
    </p:spTree>
    <p:extLst>
      <p:ext uri="{BB962C8B-B14F-4D97-AF65-F5344CB8AC3E}">
        <p14:creationId xmlns:p14="http://schemas.microsoft.com/office/powerpoint/2010/main" val="4237141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F377B-4B28-0148-BFD3-9812EB83E879}"/>
              </a:ext>
            </a:extLst>
          </p:cNvPr>
          <p:cNvSpPr>
            <a:spLocks noGrp="1"/>
          </p:cNvSpPr>
          <p:nvPr>
            <p:ph type="title"/>
          </p:nvPr>
        </p:nvSpPr>
        <p:spPr/>
        <p:txBody>
          <a:bodyPr/>
          <a:lstStyle/>
          <a:p>
            <a:r>
              <a:rPr lang="en-US" b="1" dirty="0">
                <a:solidFill>
                  <a:schemeClr val="accent1"/>
                </a:solidFill>
              </a:rPr>
              <a:t>The gesso package</a:t>
            </a:r>
          </a:p>
        </p:txBody>
      </p:sp>
      <p:sp>
        <p:nvSpPr>
          <p:cNvPr id="3" name="Content Placeholder 2">
            <a:extLst>
              <a:ext uri="{FF2B5EF4-FFF2-40B4-BE49-F238E27FC236}">
                <a16:creationId xmlns:a16="http://schemas.microsoft.com/office/drawing/2014/main" id="{8E07127D-B332-9C43-9BED-856EE16CEE51}"/>
              </a:ext>
            </a:extLst>
          </p:cNvPr>
          <p:cNvSpPr>
            <a:spLocks noGrp="1"/>
          </p:cNvSpPr>
          <p:nvPr>
            <p:ph idx="1"/>
          </p:nvPr>
        </p:nvSpPr>
        <p:spPr/>
        <p:txBody>
          <a:bodyPr/>
          <a:lstStyle/>
          <a:p>
            <a:r>
              <a:rPr lang="en-US" dirty="0"/>
              <a:t>Model estimation and hyperparameter tuning with </a:t>
            </a:r>
            <a:r>
              <a:rPr lang="en-US" dirty="0">
                <a:solidFill>
                  <a:schemeClr val="accent1"/>
                </a:solidFill>
              </a:rPr>
              <a:t>gesso.cv()</a:t>
            </a:r>
          </a:p>
          <a:p>
            <a:r>
              <a:rPr lang="en-US" dirty="0"/>
              <a:t>Obtaining model coefficients </a:t>
            </a:r>
            <a:r>
              <a:rPr lang="en-US" dirty="0">
                <a:solidFill>
                  <a:schemeClr val="accent1"/>
                </a:solidFill>
              </a:rPr>
              <a:t>gesso.coef()</a:t>
            </a:r>
            <a:r>
              <a:rPr lang="en-US" dirty="0"/>
              <a:t>, </a:t>
            </a:r>
            <a:r>
              <a:rPr lang="en-US" dirty="0">
                <a:solidFill>
                  <a:schemeClr val="accent1"/>
                </a:solidFill>
              </a:rPr>
              <a:t>gesso.coefnum()</a:t>
            </a:r>
          </a:p>
          <a:p>
            <a:r>
              <a:rPr lang="en-US" dirty="0"/>
              <a:t>Performance evaluation (main selection metrics: sensitivity, specificity, precision)</a:t>
            </a:r>
          </a:p>
          <a:p>
            <a:endParaRPr lang="en-US" dirty="0">
              <a:solidFill>
                <a:srgbClr val="0070C0"/>
              </a:solidFill>
            </a:endParaRPr>
          </a:p>
          <a:p>
            <a:endParaRPr lang="en-US" b="1" dirty="0"/>
          </a:p>
        </p:txBody>
      </p:sp>
    </p:spTree>
    <p:extLst>
      <p:ext uri="{BB962C8B-B14F-4D97-AF65-F5344CB8AC3E}">
        <p14:creationId xmlns:p14="http://schemas.microsoft.com/office/powerpoint/2010/main" val="4227148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5120-B897-184A-9DD6-9716BE19FFB0}"/>
              </a:ext>
            </a:extLst>
          </p:cNvPr>
          <p:cNvSpPr>
            <a:spLocks noGrp="1"/>
          </p:cNvSpPr>
          <p:nvPr>
            <p:ph type="title"/>
          </p:nvPr>
        </p:nvSpPr>
        <p:spPr/>
        <p:txBody>
          <a:bodyPr>
            <a:normAutofit/>
          </a:bodyPr>
          <a:lstStyle/>
          <a:p>
            <a:r>
              <a:rPr lang="en-US" dirty="0"/>
              <a:t>Model estimation and hyperparameter tuning with </a:t>
            </a:r>
            <a:r>
              <a:rPr lang="en-US" dirty="0">
                <a:solidFill>
                  <a:schemeClr val="accent1"/>
                </a:solidFill>
              </a:rPr>
              <a:t>gesso.cv()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D8E11C8-53D9-7B41-9BC2-A5A90393E21F}"/>
                  </a:ext>
                </a:extLst>
              </p:cNvPr>
              <p:cNvSpPr>
                <a:spLocks noGrp="1"/>
              </p:cNvSpPr>
              <p:nvPr>
                <p:ph idx="1"/>
              </p:nvPr>
            </p:nvSpPr>
            <p:spPr>
              <a:xfrm>
                <a:off x="838200" y="2506662"/>
                <a:ext cx="10515600" cy="4351338"/>
              </a:xfrm>
            </p:spPr>
            <p:txBody>
              <a:bodyPr/>
              <a:lstStyle/>
              <a:p>
                <a:r>
                  <a:rPr lang="en-US" dirty="0"/>
                  <a:t>Model estimation – estimate coefficients </a:t>
                </a:r>
                <a14:m>
                  <m:oMath xmlns:m="http://schemas.openxmlformats.org/officeDocument/2006/math">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𝛽</m:t>
                        </m:r>
                      </m:e>
                      <m:sub>
                        <m:r>
                          <a:rPr lang="en-US" i="1">
                            <a:latin typeface="Cambria Math" panose="02040503050406030204" pitchFamily="18" charset="0"/>
                          </a:rPr>
                          <m:t>𝐸</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𝛽</m:t>
                        </m:r>
                      </m:e>
                      <m:sub>
                        <m:sSub>
                          <m:sSubPr>
                            <m:ctrlPr>
                              <a:rPr lang="en-US" i="1" smtClean="0">
                                <a:latin typeface="Cambria Math" panose="02040503050406030204" pitchFamily="18" charset="0"/>
                              </a:rPr>
                            </m:ctrlPr>
                          </m:sSubPr>
                          <m:e>
                            <m:r>
                              <a:rPr lang="en-US" b="0" i="1" smtClean="0">
                                <a:latin typeface="Cambria Math" panose="02040503050406030204" pitchFamily="18" charset="0"/>
                              </a:rPr>
                              <m:t>𝐺</m:t>
                            </m:r>
                          </m:e>
                          <m:sub>
                            <m:r>
                              <a:rPr lang="en-US" b="0" i="1" smtClean="0">
                                <a:latin typeface="Cambria Math" panose="02040503050406030204" pitchFamily="18" charset="0"/>
                              </a:rPr>
                              <m:t>𝑖</m:t>
                            </m:r>
                          </m:sub>
                        </m:sSub>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𝛽</m:t>
                        </m:r>
                      </m:e>
                      <m:sub>
                        <m:sSub>
                          <m:sSubPr>
                            <m:ctrlPr>
                              <a:rPr lang="en-US" i="1">
                                <a:latin typeface="Cambria Math" panose="02040503050406030204" pitchFamily="18" charset="0"/>
                              </a:rPr>
                            </m:ctrlPr>
                          </m:sSubPr>
                          <m:e>
                            <m:r>
                              <a:rPr lang="en-US" i="1">
                                <a:latin typeface="Cambria Math" panose="02040503050406030204" pitchFamily="18" charset="0"/>
                              </a:rPr>
                              <m:t>𝐺</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𝐸</m:t>
                        </m:r>
                      </m:sub>
                    </m:sSub>
                    <m:r>
                      <a:rPr lang="en-US" i="1">
                        <a:latin typeface="Cambria Math" panose="02040503050406030204" pitchFamily="18" charset="0"/>
                      </a:rPr>
                      <m:t>)</m:t>
                    </m:r>
                  </m:oMath>
                </a14:m>
                <a:endParaRPr lang="en-US" dirty="0"/>
              </a:p>
              <a:p>
                <a:r>
                  <a:rPr lang="en-US" dirty="0"/>
                  <a:t>Hyperparameters tuning – find the best tuning parameters </a:t>
                </a:r>
                <a14:m>
                  <m:oMath xmlns:m="http://schemas.openxmlformats.org/officeDocument/2006/math">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𝜆</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a14:m>
                <a:r>
                  <a:rPr lang="en-US" dirty="0"/>
                  <a:t> </a:t>
                </a:r>
              </a:p>
              <a:p>
                <a:pPr marL="457200" lvl="1" indent="0">
                  <a:buNone/>
                </a:pPr>
                <a:r>
                  <a:rPr lang="en-US" sz="2800" dirty="0"/>
                  <a:t>  </a:t>
                </a:r>
                <a:r>
                  <a:rPr lang="en-US" sz="2800" dirty="0">
                    <a:solidFill>
                      <a:schemeClr val="tx1">
                        <a:lumMod val="50000"/>
                        <a:lumOff val="50000"/>
                      </a:schemeClr>
                    </a:solidFill>
                  </a:rPr>
                  <a:t>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m:t>
                    </m:r>
                  </m:oMath>
                </a14:m>
                <a:r>
                  <a:rPr lang="en-US" sz="2800" dirty="0">
                    <a:solidFill>
                      <a:schemeClr val="tx1"/>
                    </a:solidFill>
                  </a:rPr>
                  <a:t> cross-validation over a grid of values</a:t>
                </a:r>
              </a:p>
              <a:p>
                <a:endParaRPr lang="en-US" dirty="0"/>
              </a:p>
            </p:txBody>
          </p:sp>
        </mc:Choice>
        <mc:Fallback xmlns="">
          <p:sp>
            <p:nvSpPr>
              <p:cNvPr id="3" name="Content Placeholder 2">
                <a:extLst>
                  <a:ext uri="{FF2B5EF4-FFF2-40B4-BE49-F238E27FC236}">
                    <a16:creationId xmlns:a16="http://schemas.microsoft.com/office/drawing/2014/main" id="{FD8E11C8-53D9-7B41-9BC2-A5A90393E21F}"/>
                  </a:ext>
                </a:extLst>
              </p:cNvPr>
              <p:cNvSpPr>
                <a:spLocks noGrp="1" noRot="1" noChangeAspect="1" noMove="1" noResize="1" noEditPoints="1" noAdjustHandles="1" noChangeArrowheads="1" noChangeShapeType="1" noTextEdit="1"/>
              </p:cNvSpPr>
              <p:nvPr>
                <p:ph idx="1"/>
              </p:nvPr>
            </p:nvSpPr>
            <p:spPr>
              <a:xfrm>
                <a:off x="838200" y="2506662"/>
                <a:ext cx="10515600" cy="4351338"/>
              </a:xfrm>
              <a:blipFill>
                <a:blip r:embed="rId3"/>
                <a:stretch>
                  <a:fillRect l="-1086" t="-20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15F4C6C-5320-574A-B2EA-910A72D9B362}"/>
                  </a:ext>
                </a:extLst>
              </p:cNvPr>
              <p:cNvSpPr txBox="1"/>
              <p:nvPr/>
            </p:nvSpPr>
            <p:spPr>
              <a:xfrm>
                <a:off x="1344707" y="4387714"/>
                <a:ext cx="9700604" cy="1572931"/>
              </a:xfrm>
              <a:prstGeom prst="rect">
                <a:avLst/>
              </a:prstGeom>
              <a:noFill/>
            </p:spPr>
            <p:txBody>
              <a:bodyPr wrap="none" rtlCol="0">
                <a:spAutoFit/>
              </a:bodyPr>
              <a:lstStyle/>
              <a:p>
                <a14:m>
                  <m:oMath xmlns:m="http://schemas.openxmlformats.org/officeDocument/2006/math">
                    <m:sSub>
                      <m:sSubPr>
                        <m:ctrlPr>
                          <a:rPr lang="en-US" sz="2200" i="1" smtClean="0">
                            <a:solidFill>
                              <a:schemeClr val="tx1"/>
                            </a:solidFill>
                            <a:latin typeface="Cambria Math" panose="02040503050406030204" pitchFamily="18" charset="0"/>
                          </a:rPr>
                        </m:ctrlPr>
                      </m:sSubPr>
                      <m:e>
                        <m:acc>
                          <m:accPr>
                            <m:chr m:val="̂"/>
                            <m:ctrlPr>
                              <a:rPr lang="en-US" sz="2200" i="1">
                                <a:solidFill>
                                  <a:schemeClr val="tx1"/>
                                </a:solidFill>
                                <a:latin typeface="Cambria Math" panose="02040503050406030204" pitchFamily="18" charset="0"/>
                              </a:rPr>
                            </m:ctrlPr>
                          </m:accPr>
                          <m:e>
                            <m:r>
                              <a:rPr lang="en-US" sz="2200" i="1">
                                <a:solidFill>
                                  <a:schemeClr val="tx1"/>
                                </a:solidFill>
                                <a:latin typeface="Cambria Math" panose="02040503050406030204" pitchFamily="18" charset="0"/>
                              </a:rPr>
                              <m:t>𝛽</m:t>
                            </m:r>
                          </m:e>
                        </m:acc>
                      </m:e>
                      <m:sub>
                        <m:r>
                          <a:rPr lang="en-US" sz="2200" i="1">
                            <a:solidFill>
                              <a:schemeClr val="tx1"/>
                            </a:solidFill>
                            <a:latin typeface="Cambria Math" panose="02040503050406030204" pitchFamily="18" charset="0"/>
                          </a:rPr>
                          <m:t>𝐺𝐸𝑆𝑆𝑂</m:t>
                        </m:r>
                      </m:sub>
                    </m:sSub>
                    <m:r>
                      <a:rPr lang="en-US" sz="2200" i="1">
                        <a:solidFill>
                          <a:schemeClr val="tx1"/>
                        </a:solidFill>
                        <a:latin typeface="Cambria Math" panose="02040503050406030204" pitchFamily="18" charset="0"/>
                      </a:rPr>
                      <m:t>=</m:t>
                    </m:r>
                    <m:func>
                      <m:funcPr>
                        <m:ctrlPr>
                          <a:rPr lang="en-US" sz="2200" i="1">
                            <a:solidFill>
                              <a:schemeClr val="tx1"/>
                            </a:solidFill>
                            <a:latin typeface="Cambria Math" panose="02040503050406030204" pitchFamily="18" charset="0"/>
                          </a:rPr>
                        </m:ctrlPr>
                      </m:funcPr>
                      <m:fName>
                        <m:limLow>
                          <m:limLowPr>
                            <m:ctrlPr>
                              <a:rPr lang="en-US" sz="2200" i="1">
                                <a:solidFill>
                                  <a:schemeClr val="tx1"/>
                                </a:solidFill>
                                <a:latin typeface="Cambria Math" panose="02040503050406030204" pitchFamily="18" charset="0"/>
                              </a:rPr>
                            </m:ctrlPr>
                          </m:limLowPr>
                          <m:e>
                            <m:r>
                              <m:rPr>
                                <m:sty m:val="p"/>
                              </m:rPr>
                              <a:rPr lang="en-US" sz="2200">
                                <a:solidFill>
                                  <a:schemeClr val="tx1"/>
                                </a:solidFill>
                                <a:latin typeface="Cambria Math" panose="02040503050406030204" pitchFamily="18" charset="0"/>
                              </a:rPr>
                              <m:t>argmin</m:t>
                            </m:r>
                          </m:e>
                          <m:lim>
                            <m:r>
                              <a:rPr lang="en-US" sz="2200" i="1">
                                <a:solidFill>
                                  <a:schemeClr val="tx1"/>
                                </a:solidFill>
                                <a:latin typeface="Cambria Math" panose="02040503050406030204" pitchFamily="18" charset="0"/>
                              </a:rPr>
                              <m:t>𝛽</m:t>
                            </m:r>
                          </m:lim>
                        </m:limLow>
                      </m:fName>
                      <m:e>
                        <m:nary>
                          <m:naryPr>
                            <m:chr m:val="∑"/>
                            <m:ctrlPr>
                              <a:rPr lang="en-US" sz="2200" i="1">
                                <a:solidFill>
                                  <a:schemeClr val="tx1"/>
                                </a:solidFill>
                                <a:latin typeface="Cambria Math" panose="02040503050406030204" pitchFamily="18" charset="0"/>
                              </a:rPr>
                            </m:ctrlPr>
                          </m:naryPr>
                          <m:sub>
                            <m:r>
                              <m:rPr>
                                <m:brk m:alnAt="23"/>
                              </m:rPr>
                              <a:rPr lang="en-US" sz="2200" i="1">
                                <a:solidFill>
                                  <a:schemeClr val="tx1"/>
                                </a:solidFill>
                                <a:latin typeface="Cambria Math" panose="02040503050406030204" pitchFamily="18" charset="0"/>
                              </a:rPr>
                              <m:t>𝑖</m:t>
                            </m:r>
                            <m:r>
                              <a:rPr lang="en-US" sz="2200" i="1">
                                <a:solidFill>
                                  <a:schemeClr val="tx1"/>
                                </a:solidFill>
                                <a:latin typeface="Cambria Math" panose="02040503050406030204" pitchFamily="18" charset="0"/>
                              </a:rPr>
                              <m:t>=1</m:t>
                            </m:r>
                          </m:sub>
                          <m:sup>
                            <m:r>
                              <a:rPr lang="en-US" sz="2200" i="1">
                                <a:solidFill>
                                  <a:schemeClr val="tx1"/>
                                </a:solidFill>
                                <a:latin typeface="Cambria Math" panose="02040503050406030204" pitchFamily="18" charset="0"/>
                              </a:rPr>
                              <m:t>𝑛</m:t>
                            </m:r>
                          </m:sup>
                          <m:e>
                            <m:sSup>
                              <m:sSupPr>
                                <m:ctrlPr>
                                  <a:rPr lang="en-US" sz="2200" i="1">
                                    <a:solidFill>
                                      <a:schemeClr val="tx1"/>
                                    </a:solidFill>
                                    <a:latin typeface="Cambria Math" panose="02040503050406030204" pitchFamily="18" charset="0"/>
                                  </a:rPr>
                                </m:ctrlPr>
                              </m:sSupPr>
                              <m:e>
                                <m:d>
                                  <m:dPr>
                                    <m:ctrlPr>
                                      <a:rPr lang="en-US" sz="2200" i="1">
                                        <a:solidFill>
                                          <a:schemeClr val="tx1"/>
                                        </a:solidFill>
                                        <a:latin typeface="Cambria Math" panose="02040503050406030204" pitchFamily="18" charset="0"/>
                                      </a:rPr>
                                    </m:ctrlPr>
                                  </m:dPr>
                                  <m:e>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𝑌</m:t>
                                        </m:r>
                                      </m:e>
                                      <m:sub>
                                        <m:r>
                                          <a:rPr lang="en-US" sz="2200" i="1">
                                            <a:solidFill>
                                              <a:schemeClr val="tx1"/>
                                            </a:solidFill>
                                            <a:latin typeface="Cambria Math" panose="02040503050406030204" pitchFamily="18" charset="0"/>
                                          </a:rPr>
                                          <m:t>𝑖</m:t>
                                        </m:r>
                                      </m:sub>
                                    </m:sSub>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r>
                                          <m:rPr>
                                            <m:brk m:alnAt="23"/>
                                          </m:rPr>
                                          <a:rPr lang="en-US" sz="2200" i="1">
                                            <a:solidFill>
                                              <a:schemeClr val="tx1"/>
                                            </a:solidFill>
                                            <a:latin typeface="Cambria Math" panose="02040503050406030204" pitchFamily="18" charset="0"/>
                                          </a:rPr>
                                          <m:t>𝛽</m:t>
                                        </m:r>
                                      </m:e>
                                      <m:sub>
                                        <m:r>
                                          <m:rPr>
                                            <m:brk m:alnAt="23"/>
                                          </m:rPr>
                                          <a:rPr lang="en-US" sz="2200" i="1">
                                            <a:solidFill>
                                              <a:schemeClr val="tx1"/>
                                            </a:solidFill>
                                            <a:latin typeface="Cambria Math" panose="02040503050406030204" pitchFamily="18" charset="0"/>
                                          </a:rPr>
                                          <m:t>0</m:t>
                                        </m:r>
                                      </m:sub>
                                    </m:sSub>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𝛽</m:t>
                                        </m:r>
                                      </m:e>
                                      <m:sub>
                                        <m:r>
                                          <a:rPr lang="en-US" sz="2200" i="1">
                                            <a:solidFill>
                                              <a:schemeClr val="tx1"/>
                                            </a:solidFill>
                                            <a:latin typeface="Cambria Math" panose="02040503050406030204" pitchFamily="18" charset="0"/>
                                          </a:rPr>
                                          <m:t>𝐸</m:t>
                                        </m:r>
                                      </m:sub>
                                    </m:s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𝐸</m:t>
                                        </m:r>
                                      </m:e>
                                      <m:sub>
                                        <m:r>
                                          <a:rPr lang="en-US" sz="2200" i="1">
                                            <a:solidFill>
                                              <a:schemeClr val="tx1"/>
                                            </a:solidFill>
                                            <a:latin typeface="Cambria Math" panose="02040503050406030204" pitchFamily="18" charset="0"/>
                                          </a:rPr>
                                          <m:t>𝑖</m:t>
                                        </m:r>
                                      </m:sub>
                                    </m:sSub>
                                    <m:r>
                                      <a:rPr lang="en-US" sz="2200" i="1">
                                        <a:solidFill>
                                          <a:schemeClr val="tx1"/>
                                        </a:solidFill>
                                        <a:latin typeface="Cambria Math" panose="02040503050406030204" pitchFamily="18" charset="0"/>
                                      </a:rPr>
                                      <m:t>+</m:t>
                                    </m:r>
                                    <m:nary>
                                      <m:naryPr>
                                        <m:chr m:val="∑"/>
                                        <m:ctrlPr>
                                          <a:rPr lang="en-US" sz="2200" i="1">
                                            <a:solidFill>
                                              <a:schemeClr val="tx1"/>
                                            </a:solidFill>
                                            <a:latin typeface="Cambria Math" panose="02040503050406030204" pitchFamily="18" charset="0"/>
                                          </a:rPr>
                                        </m:ctrlPr>
                                      </m:naryPr>
                                      <m:sub>
                                        <m:r>
                                          <m:rPr>
                                            <m:brk m:alnAt="23"/>
                                          </m:rPr>
                                          <a:rPr lang="en-US" sz="2200" i="1">
                                            <a:solidFill>
                                              <a:schemeClr val="tx1"/>
                                            </a:solidFill>
                                            <a:latin typeface="Cambria Math" panose="02040503050406030204" pitchFamily="18" charset="0"/>
                                          </a:rPr>
                                          <m:t>𝑗</m:t>
                                        </m:r>
                                        <m:r>
                                          <a:rPr lang="en-US" sz="2200" i="1">
                                            <a:solidFill>
                                              <a:schemeClr val="tx1"/>
                                            </a:solidFill>
                                            <a:latin typeface="Cambria Math" panose="02040503050406030204" pitchFamily="18" charset="0"/>
                                          </a:rPr>
                                          <m:t>=1</m:t>
                                        </m:r>
                                      </m:sub>
                                      <m:sup>
                                        <m:r>
                                          <a:rPr lang="en-US" sz="2200" i="1">
                                            <a:solidFill>
                                              <a:schemeClr val="tx1"/>
                                            </a:solidFill>
                                            <a:latin typeface="Cambria Math" panose="02040503050406030204" pitchFamily="18" charset="0"/>
                                          </a:rPr>
                                          <m:t>𝑝</m:t>
                                        </m:r>
                                      </m:sup>
                                      <m:e>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𝛽</m:t>
                                            </m:r>
                                          </m:e>
                                          <m: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𝐺</m:t>
                                                </m:r>
                                              </m:e>
                                              <m:sub>
                                                <m:r>
                                                  <a:rPr lang="en-US" sz="2200" i="1">
                                                    <a:solidFill>
                                                      <a:schemeClr val="tx1"/>
                                                    </a:solidFill>
                                                    <a:latin typeface="Cambria Math" panose="02040503050406030204" pitchFamily="18" charset="0"/>
                                                  </a:rPr>
                                                  <m:t>𝑗</m:t>
                                                </m:r>
                                              </m:sub>
                                            </m:sSub>
                                          </m:sub>
                                        </m:s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𝐺</m:t>
                                            </m:r>
                                          </m:e>
                                          <m:sub>
                                            <m:r>
                                              <a:rPr lang="en-US" sz="2200" i="1">
                                                <a:solidFill>
                                                  <a:schemeClr val="tx1"/>
                                                </a:solidFill>
                                                <a:latin typeface="Cambria Math" panose="02040503050406030204" pitchFamily="18" charset="0"/>
                                              </a:rPr>
                                              <m:t>𝑗𝑖</m:t>
                                            </m:r>
                                          </m:sub>
                                        </m:sSub>
                                      </m:e>
                                    </m:nary>
                                    <m:r>
                                      <a:rPr lang="en-US" sz="2200" i="1">
                                        <a:solidFill>
                                          <a:schemeClr val="tx1"/>
                                        </a:solidFill>
                                        <a:latin typeface="Cambria Math" panose="02040503050406030204" pitchFamily="18" charset="0"/>
                                      </a:rPr>
                                      <m:t>+</m:t>
                                    </m:r>
                                    <m:nary>
                                      <m:naryPr>
                                        <m:chr m:val="∑"/>
                                        <m:ctrlPr>
                                          <a:rPr lang="en-US" sz="2200" i="1">
                                            <a:solidFill>
                                              <a:schemeClr val="tx1"/>
                                            </a:solidFill>
                                            <a:latin typeface="Cambria Math" panose="02040503050406030204" pitchFamily="18" charset="0"/>
                                          </a:rPr>
                                        </m:ctrlPr>
                                      </m:naryPr>
                                      <m:sub>
                                        <m:r>
                                          <m:rPr>
                                            <m:brk m:alnAt="23"/>
                                          </m:rPr>
                                          <a:rPr lang="en-US" sz="2200" i="1">
                                            <a:solidFill>
                                              <a:schemeClr val="tx1"/>
                                            </a:solidFill>
                                            <a:latin typeface="Cambria Math" panose="02040503050406030204" pitchFamily="18" charset="0"/>
                                          </a:rPr>
                                          <m:t>𝑗</m:t>
                                        </m:r>
                                        <m:r>
                                          <a:rPr lang="en-US" sz="2200" i="1">
                                            <a:solidFill>
                                              <a:schemeClr val="tx1"/>
                                            </a:solidFill>
                                            <a:latin typeface="Cambria Math" panose="02040503050406030204" pitchFamily="18" charset="0"/>
                                          </a:rPr>
                                          <m:t>=1</m:t>
                                        </m:r>
                                      </m:sub>
                                      <m:sup>
                                        <m:r>
                                          <a:rPr lang="en-US" sz="2200" i="1">
                                            <a:solidFill>
                                              <a:schemeClr val="tx1"/>
                                            </a:solidFill>
                                            <a:latin typeface="Cambria Math" panose="02040503050406030204" pitchFamily="18" charset="0"/>
                                          </a:rPr>
                                          <m:t>𝑝</m:t>
                                        </m:r>
                                      </m:sup>
                                      <m:e>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𝛽</m:t>
                                            </m:r>
                                          </m:e>
                                          <m: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𝐺</m:t>
                                                </m:r>
                                              </m:e>
                                              <m:sub>
                                                <m:r>
                                                  <a:rPr lang="en-US" sz="2200" i="1">
                                                    <a:solidFill>
                                                      <a:schemeClr val="tx1"/>
                                                    </a:solidFill>
                                                    <a:latin typeface="Cambria Math" panose="02040503050406030204" pitchFamily="18" charset="0"/>
                                                  </a:rPr>
                                                  <m:t>𝑗</m:t>
                                                </m:r>
                                              </m:sub>
                                            </m:sSub>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𝐸</m:t>
                                                </m:r>
                                              </m:e>
                                              <m:sub>
                                                <m:r>
                                                  <a:rPr lang="en-US" sz="2200" i="1">
                                                    <a:solidFill>
                                                      <a:schemeClr val="tx1"/>
                                                    </a:solidFill>
                                                    <a:latin typeface="Cambria Math" panose="02040503050406030204" pitchFamily="18" charset="0"/>
                                                  </a:rPr>
                                                  <m:t> </m:t>
                                                </m:r>
                                              </m:sub>
                                            </m:sSub>
                                          </m:sub>
                                        </m:s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𝐺</m:t>
                                            </m:r>
                                          </m:e>
                                          <m:sub>
                                            <m:r>
                                              <a:rPr lang="en-US" sz="2200" i="1">
                                                <a:solidFill>
                                                  <a:schemeClr val="tx1"/>
                                                </a:solidFill>
                                                <a:latin typeface="Cambria Math" panose="02040503050406030204" pitchFamily="18" charset="0"/>
                                              </a:rPr>
                                              <m:t>𝑗𝑖</m:t>
                                            </m:r>
                                          </m:sub>
                                        </m:sSub>
                                        <m:r>
                                          <a:rPr lang="en-US" sz="2200" i="1">
                                            <a:solidFill>
                                              <a:schemeClr val="tx1"/>
                                            </a:solidFill>
                                            <a:latin typeface="Cambria Math" panose="02040503050406030204" pitchFamily="18" charset="0"/>
                                          </a:rPr>
                                          <m:t>×</m:t>
                                        </m:r>
                                      </m:e>
                                    </m:nary>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𝐸</m:t>
                                        </m:r>
                                      </m:e>
                                      <m:sub>
                                        <m:r>
                                          <a:rPr lang="en-US" sz="2200" i="1">
                                            <a:solidFill>
                                              <a:schemeClr val="tx1"/>
                                            </a:solidFill>
                                            <a:latin typeface="Cambria Math" panose="02040503050406030204" pitchFamily="18" charset="0"/>
                                          </a:rPr>
                                          <m:t> </m:t>
                                        </m:r>
                                      </m:sub>
                                    </m:sSub>
                                    <m:r>
                                      <a:rPr lang="en-US" sz="2200" i="1">
                                        <a:solidFill>
                                          <a:schemeClr val="tx1"/>
                                        </a:solidFill>
                                        <a:latin typeface="Cambria Math" panose="02040503050406030204" pitchFamily="18" charset="0"/>
                                      </a:rPr>
                                      <m:t>)</m:t>
                                    </m:r>
                                  </m:e>
                                </m:d>
                              </m:e>
                              <m:sup>
                                <m:r>
                                  <a:rPr lang="en-US" sz="2200" i="1">
                                    <a:solidFill>
                                      <a:schemeClr val="tx1"/>
                                    </a:solidFill>
                                    <a:latin typeface="Cambria Math" panose="02040503050406030204" pitchFamily="18" charset="0"/>
                                  </a:rPr>
                                  <m:t>2</m:t>
                                </m:r>
                              </m:sup>
                            </m:sSup>
                            <m:r>
                              <a:rPr lang="en-US" sz="2200" i="1">
                                <a:solidFill>
                                  <a:schemeClr val="tx1"/>
                                </a:solidFill>
                                <a:latin typeface="Cambria Math" panose="02040503050406030204" pitchFamily="18" charset="0"/>
                              </a:rPr>
                              <m:t>+</m:t>
                            </m:r>
                          </m:e>
                        </m:nary>
                      </m:e>
                    </m:func>
                  </m:oMath>
                </a14:m>
                <a:r>
                  <a:rPr lang="en-US" sz="2200" dirty="0">
                    <a:solidFill>
                      <a:schemeClr val="tx1"/>
                    </a:solidFill>
                  </a:rPr>
                  <a:t> </a:t>
                </a:r>
              </a:p>
              <a:p>
                <a:r>
                  <a:rPr lang="en-US" sz="2200" dirty="0">
                    <a:solidFill>
                      <a:schemeClr val="tx1"/>
                    </a:solidFill>
                  </a:rPr>
                  <a:t>		</a:t>
                </a:r>
                <a14:m>
                  <m:oMath xmlns:m="http://schemas.openxmlformats.org/officeDocument/2006/math">
                    <m:r>
                      <a:rPr lang="en-US" sz="2200" i="1">
                        <a:solidFill>
                          <a:schemeClr val="tx1"/>
                        </a:solidFill>
                        <a:latin typeface="Cambria Math" panose="02040503050406030204" pitchFamily="18" charset="0"/>
                      </a:rPr>
                      <m:t>+</m:t>
                    </m:r>
                    <m:func>
                      <m:funcPr>
                        <m:ctrlPr>
                          <a:rPr lang="en-US" sz="2200" i="1">
                            <a:solidFill>
                              <a:schemeClr val="tx1"/>
                            </a:solidFill>
                            <a:latin typeface="Cambria Math" panose="02040503050406030204" pitchFamily="18" charset="0"/>
                          </a:rPr>
                        </m:ctrlPr>
                      </m:funcPr>
                      <m:fName>
                        <m:nary>
                          <m:naryPr>
                            <m:chr m:val="∑"/>
                            <m:ctrlPr>
                              <a:rPr lang="en-US" sz="2200" i="1">
                                <a:solidFill>
                                  <a:schemeClr val="tx1"/>
                                </a:solidFill>
                                <a:latin typeface="Cambria Math" panose="02040503050406030204" pitchFamily="18" charset="0"/>
                              </a:rPr>
                            </m:ctrlPr>
                          </m:naryPr>
                          <m:sub>
                            <m:r>
                              <m:rPr>
                                <m:brk m:alnAt="23"/>
                              </m:rPr>
                              <a:rPr lang="en-US" sz="2200" i="1">
                                <a:solidFill>
                                  <a:schemeClr val="tx1"/>
                                </a:solidFill>
                                <a:latin typeface="Cambria Math" panose="02040503050406030204" pitchFamily="18" charset="0"/>
                              </a:rPr>
                              <m:t>𝑗</m:t>
                            </m:r>
                            <m:r>
                              <a:rPr lang="en-US" sz="2200" i="1">
                                <a:solidFill>
                                  <a:schemeClr val="tx1"/>
                                </a:solidFill>
                                <a:latin typeface="Cambria Math" panose="02040503050406030204" pitchFamily="18" charset="0"/>
                              </a:rPr>
                              <m:t>=1</m:t>
                            </m:r>
                          </m:sub>
                          <m:sup>
                            <m:r>
                              <a:rPr lang="en-US" sz="2200" i="1">
                                <a:solidFill>
                                  <a:schemeClr val="tx1"/>
                                </a:solidFill>
                                <a:latin typeface="Cambria Math" panose="02040503050406030204" pitchFamily="18" charset="0"/>
                              </a:rPr>
                              <m:t>𝑝</m:t>
                            </m:r>
                          </m:sup>
                          <m:e>
                            <m:d>
                              <m:dPr>
                                <m:ctrlPr>
                                  <a:rPr lang="en-US" sz="2200" i="1">
                                    <a:solidFill>
                                      <a:schemeClr val="tx1"/>
                                    </a:solidFill>
                                    <a:latin typeface="Cambria Math" panose="02040503050406030204" pitchFamily="18" charset="0"/>
                                  </a:rPr>
                                </m:ctrlPr>
                              </m:dPr>
                              <m:e>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𝜆</m:t>
                                    </m:r>
                                  </m:e>
                                  <m:sub>
                                    <m:r>
                                      <a:rPr lang="en-US" sz="2200" i="1">
                                        <a:solidFill>
                                          <a:schemeClr val="tx1"/>
                                        </a:solidFill>
                                        <a:latin typeface="Cambria Math" panose="02040503050406030204" pitchFamily="18" charset="0"/>
                                      </a:rPr>
                                      <m:t>1</m:t>
                                    </m:r>
                                  </m:sub>
                                </m:sSub>
                                <m:func>
                                  <m:funcPr>
                                    <m:ctrlPr>
                                      <a:rPr lang="en-US" sz="2200" i="1">
                                        <a:solidFill>
                                          <a:schemeClr val="tx1"/>
                                        </a:solidFill>
                                        <a:latin typeface="Cambria Math" panose="02040503050406030204" pitchFamily="18" charset="0"/>
                                      </a:rPr>
                                    </m:ctrlPr>
                                  </m:funcPr>
                                  <m:fName>
                                    <m:r>
                                      <m:rPr>
                                        <m:sty m:val="p"/>
                                      </m:rPr>
                                      <a:rPr lang="en-US" sz="2200">
                                        <a:solidFill>
                                          <a:schemeClr val="tx1"/>
                                        </a:solidFill>
                                        <a:latin typeface="Cambria Math" panose="02040503050406030204" pitchFamily="18" charset="0"/>
                                      </a:rPr>
                                      <m:t>max</m:t>
                                    </m:r>
                                  </m:fName>
                                  <m:e>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𝛽</m:t>
                                            </m:r>
                                          </m:e>
                                          <m:sub>
                                            <m:r>
                                              <a:rPr lang="en-US" sz="2200" i="1">
                                                <a:solidFill>
                                                  <a:schemeClr val="tx1"/>
                                                </a:solidFill>
                                                <a:latin typeface="Cambria Math" panose="02040503050406030204" pitchFamily="18" charset="0"/>
                                              </a:rPr>
                                              <m:t>𝐺</m:t>
                                            </m:r>
                                          </m:sub>
                                        </m:sSub>
                                      </m:e>
                                      <m:sub>
                                        <m:r>
                                          <a:rPr lang="en-US" sz="2200" i="1">
                                            <a:solidFill>
                                              <a:schemeClr val="tx1"/>
                                            </a:solidFill>
                                            <a:latin typeface="Cambria Math" panose="02040503050406030204" pitchFamily="18" charset="0"/>
                                          </a:rPr>
                                          <m:t>𝑗</m:t>
                                        </m:r>
                                      </m:sub>
                                    </m:sSub>
                                    <m:r>
                                      <a:rPr lang="en-US" sz="2200" i="1">
                                        <a:solidFill>
                                          <a:schemeClr val="tx1"/>
                                        </a:solidFill>
                                        <a:latin typeface="Cambria Math" panose="02040503050406030204" pitchFamily="18" charset="0"/>
                                      </a:rPr>
                                      <m:t>|, |</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𝛽</m:t>
                                        </m:r>
                                      </m:e>
                                      <m: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𝐺</m:t>
                                            </m:r>
                                          </m:e>
                                          <m:sub>
                                            <m:r>
                                              <a:rPr lang="en-US" sz="2200" i="1">
                                                <a:solidFill>
                                                  <a:schemeClr val="tx1"/>
                                                </a:solidFill>
                                                <a:latin typeface="Cambria Math" panose="02040503050406030204" pitchFamily="18" charset="0"/>
                                              </a:rPr>
                                              <m:t>𝑗</m:t>
                                            </m:r>
                                          </m:sub>
                                        </m:sSub>
                                        <m:r>
                                          <a:rPr lang="en-US" sz="2200" i="1">
                                            <a:solidFill>
                                              <a:schemeClr val="tx1"/>
                                            </a:solidFill>
                                            <a:latin typeface="Cambria Math" panose="02040503050406030204" pitchFamily="18" charset="0"/>
                                          </a:rPr>
                                          <m:t>×</m:t>
                                        </m:r>
                                        <m:r>
                                          <a:rPr lang="en-US" sz="2200" i="1">
                                            <a:solidFill>
                                              <a:schemeClr val="tx1"/>
                                            </a:solidFill>
                                            <a:latin typeface="Cambria Math" panose="02040503050406030204" pitchFamily="18" charset="0"/>
                                          </a:rPr>
                                          <m:t>𝐸</m:t>
                                        </m:r>
                                      </m:sub>
                                    </m:sSub>
                                    <m:r>
                                      <a:rPr lang="en-US" sz="2200" i="1">
                                        <a:solidFill>
                                          <a:schemeClr val="tx1"/>
                                        </a:solidFill>
                                        <a:latin typeface="Cambria Math" panose="02040503050406030204" pitchFamily="18" charset="0"/>
                                      </a:rPr>
                                      <m:t>|)</m:t>
                                    </m:r>
                                  </m:e>
                                </m:func>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𝜆</m:t>
                                    </m:r>
                                  </m:e>
                                  <m:sub>
                                    <m:r>
                                      <a:rPr lang="en-US" sz="2200" i="1">
                                        <a:solidFill>
                                          <a:schemeClr val="tx1"/>
                                        </a:solidFill>
                                        <a:latin typeface="Cambria Math" panose="02040503050406030204" pitchFamily="18" charset="0"/>
                                      </a:rPr>
                                      <m:t>2</m:t>
                                    </m:r>
                                  </m:sub>
                                </m:sSub>
                                <m:r>
                                  <a:rPr lang="en-US" sz="2200" i="1">
                                    <a:solidFill>
                                      <a:schemeClr val="tx1"/>
                                    </a:solidFill>
                                    <a:latin typeface="Cambria Math" panose="02040503050406030204" pitchFamily="18" charset="0"/>
                                  </a:rPr>
                                  <m:t>|</m:t>
                                </m:r>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𝛽</m:t>
                                    </m:r>
                                  </m:e>
                                  <m:sub>
                                    <m:sSub>
                                      <m:sSubPr>
                                        <m:ctrlPr>
                                          <a:rPr lang="en-US" sz="2200" i="1">
                                            <a:solidFill>
                                              <a:schemeClr val="tx1"/>
                                            </a:solidFill>
                                            <a:latin typeface="Cambria Math" panose="02040503050406030204" pitchFamily="18" charset="0"/>
                                          </a:rPr>
                                        </m:ctrlPr>
                                      </m:sSubPr>
                                      <m:e>
                                        <m:r>
                                          <a:rPr lang="en-US" sz="2200" i="1">
                                            <a:solidFill>
                                              <a:schemeClr val="tx1"/>
                                            </a:solidFill>
                                            <a:latin typeface="Cambria Math" panose="02040503050406030204" pitchFamily="18" charset="0"/>
                                          </a:rPr>
                                          <m:t>𝐺</m:t>
                                        </m:r>
                                      </m:e>
                                      <m:sub>
                                        <m:r>
                                          <a:rPr lang="en-US" sz="2200" i="1">
                                            <a:solidFill>
                                              <a:schemeClr val="tx1"/>
                                            </a:solidFill>
                                            <a:latin typeface="Cambria Math" panose="02040503050406030204" pitchFamily="18" charset="0"/>
                                          </a:rPr>
                                          <m:t>𝑗</m:t>
                                        </m:r>
                                      </m:sub>
                                    </m:sSub>
                                    <m:r>
                                      <a:rPr lang="en-US" sz="2200" i="1">
                                        <a:solidFill>
                                          <a:schemeClr val="tx1"/>
                                        </a:solidFill>
                                        <a:latin typeface="Cambria Math" panose="02040503050406030204" pitchFamily="18" charset="0"/>
                                      </a:rPr>
                                      <m:t>×</m:t>
                                    </m:r>
                                    <m:r>
                                      <a:rPr lang="en-US" sz="2200" i="1">
                                        <a:solidFill>
                                          <a:schemeClr val="tx1"/>
                                        </a:solidFill>
                                        <a:latin typeface="Cambria Math" panose="02040503050406030204" pitchFamily="18" charset="0"/>
                                      </a:rPr>
                                      <m:t>𝐸</m:t>
                                    </m:r>
                                  </m:sub>
                                </m:sSub>
                                <m:r>
                                  <a:rPr lang="en-US" sz="2200" i="1">
                                    <a:solidFill>
                                      <a:schemeClr val="tx1"/>
                                    </a:solidFill>
                                    <a:latin typeface="Cambria Math" panose="02040503050406030204" pitchFamily="18" charset="0"/>
                                  </a:rPr>
                                  <m:t>|</m:t>
                                </m:r>
                              </m:e>
                            </m:d>
                          </m:e>
                        </m:nary>
                      </m:fName>
                      <m:e>
                        <m:r>
                          <a:rPr lang="en-US" sz="2200" i="1">
                            <a:solidFill>
                              <a:schemeClr val="tx1"/>
                            </a:solidFill>
                            <a:latin typeface="Cambria Math" panose="02040503050406030204" pitchFamily="18" charset="0"/>
                          </a:rPr>
                          <m:t> </m:t>
                        </m:r>
                      </m:e>
                    </m:func>
                  </m:oMath>
                </a14:m>
                <a:r>
                  <a:rPr lang="en-US" sz="2200" dirty="0">
                    <a:solidFill>
                      <a:schemeClr val="tx1"/>
                    </a:solidFill>
                  </a:rPr>
                  <a:t>  </a:t>
                </a:r>
              </a:p>
              <a:p>
                <a:r>
                  <a:rPr lang="en-US" dirty="0"/>
                  <a:t> </a:t>
                </a:r>
              </a:p>
            </p:txBody>
          </p:sp>
        </mc:Choice>
        <mc:Fallback xmlns="">
          <p:sp>
            <p:nvSpPr>
              <p:cNvPr id="4" name="TextBox 3">
                <a:extLst>
                  <a:ext uri="{FF2B5EF4-FFF2-40B4-BE49-F238E27FC236}">
                    <a16:creationId xmlns:a16="http://schemas.microsoft.com/office/drawing/2014/main" id="{315F4C6C-5320-574A-B2EA-910A72D9B362}"/>
                  </a:ext>
                </a:extLst>
              </p:cNvPr>
              <p:cNvSpPr txBox="1">
                <a:spLocks noRot="1" noChangeAspect="1" noMove="1" noResize="1" noEditPoints="1" noAdjustHandles="1" noChangeArrowheads="1" noChangeShapeType="1" noTextEdit="1"/>
              </p:cNvSpPr>
              <p:nvPr/>
            </p:nvSpPr>
            <p:spPr>
              <a:xfrm>
                <a:off x="1344707" y="4387714"/>
                <a:ext cx="9700604" cy="1572931"/>
              </a:xfrm>
              <a:prstGeom prst="rect">
                <a:avLst/>
              </a:prstGeom>
              <a:blipFill>
                <a:blip r:embed="rId4"/>
                <a:stretch>
                  <a:fillRect l="-524" t="-24000" b="-28800"/>
                </a:stretch>
              </a:blipFill>
            </p:spPr>
            <p:txBody>
              <a:bodyPr/>
              <a:lstStyle/>
              <a:p>
                <a:r>
                  <a:rPr lang="en-US">
                    <a:noFill/>
                  </a:rPr>
                  <a:t> </a:t>
                </a:r>
              </a:p>
            </p:txBody>
          </p:sp>
        </mc:Fallback>
      </mc:AlternateContent>
    </p:spTree>
    <p:extLst>
      <p:ext uri="{BB962C8B-B14F-4D97-AF65-F5344CB8AC3E}">
        <p14:creationId xmlns:p14="http://schemas.microsoft.com/office/powerpoint/2010/main" val="5181204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5120-B897-184A-9DD6-9716BE19FFB0}"/>
              </a:ext>
            </a:extLst>
          </p:cNvPr>
          <p:cNvSpPr>
            <a:spLocks noGrp="1"/>
          </p:cNvSpPr>
          <p:nvPr>
            <p:ph type="title"/>
          </p:nvPr>
        </p:nvSpPr>
        <p:spPr/>
        <p:txBody>
          <a:bodyPr>
            <a:normAutofit/>
          </a:bodyPr>
          <a:lstStyle/>
          <a:p>
            <a:r>
              <a:rPr lang="en-US" dirty="0"/>
              <a:t>Model estimation and hyperparameters tuning with </a:t>
            </a:r>
            <a:r>
              <a:rPr lang="en-US" dirty="0">
                <a:solidFill>
                  <a:schemeClr val="accent1"/>
                </a:solidFill>
              </a:rPr>
              <a:t>gesso.cv() </a:t>
            </a:r>
          </a:p>
        </p:txBody>
      </p:sp>
      <p:sp>
        <p:nvSpPr>
          <p:cNvPr id="3" name="Content Placeholder 2">
            <a:extLst>
              <a:ext uri="{FF2B5EF4-FFF2-40B4-BE49-F238E27FC236}">
                <a16:creationId xmlns:a16="http://schemas.microsoft.com/office/drawing/2014/main" id="{FD8E11C8-53D9-7B41-9BC2-A5A90393E21F}"/>
              </a:ext>
            </a:extLst>
          </p:cNvPr>
          <p:cNvSpPr>
            <a:spLocks noGrp="1"/>
          </p:cNvSpPr>
          <p:nvPr>
            <p:ph idx="1"/>
          </p:nvPr>
        </p:nvSpPr>
        <p:spPr>
          <a:xfrm>
            <a:off x="838200" y="1887409"/>
            <a:ext cx="10515600" cy="4351338"/>
          </a:xfrm>
        </p:spPr>
        <p:txBody>
          <a:bodyPr/>
          <a:lstStyle/>
          <a:p>
            <a:r>
              <a:rPr lang="en-US" dirty="0">
                <a:solidFill>
                  <a:schemeClr val="accent1"/>
                </a:solidFill>
              </a:rPr>
              <a:t>gesso.cv(G=</a:t>
            </a:r>
            <a:r>
              <a:rPr lang="en-US" dirty="0"/>
              <a:t>X</a:t>
            </a:r>
            <a:r>
              <a:rPr lang="en-US" dirty="0">
                <a:solidFill>
                  <a:schemeClr val="accent1"/>
                </a:solidFill>
              </a:rPr>
              <a:t>,</a:t>
            </a:r>
            <a:r>
              <a:rPr lang="en-US" dirty="0">
                <a:solidFill>
                  <a:srgbClr val="0070C0"/>
                </a:solidFill>
              </a:rPr>
              <a:t> </a:t>
            </a:r>
            <a:r>
              <a:rPr lang="en-US" dirty="0">
                <a:solidFill>
                  <a:schemeClr val="accent1"/>
                </a:solidFill>
              </a:rPr>
              <a:t>Y=</a:t>
            </a:r>
            <a:r>
              <a:rPr lang="en-US" dirty="0"/>
              <a:t>Y</a:t>
            </a:r>
            <a:r>
              <a:rPr lang="en-US" dirty="0">
                <a:solidFill>
                  <a:schemeClr val="accent1"/>
                </a:solidFill>
              </a:rPr>
              <a:t>,</a:t>
            </a:r>
            <a:r>
              <a:rPr lang="en-US" dirty="0">
                <a:solidFill>
                  <a:srgbClr val="0070C0"/>
                </a:solidFill>
              </a:rPr>
              <a:t> </a:t>
            </a:r>
            <a:r>
              <a:rPr lang="en-US" dirty="0">
                <a:solidFill>
                  <a:schemeClr val="accent1"/>
                </a:solidFill>
              </a:rPr>
              <a:t>E=</a:t>
            </a:r>
            <a:r>
              <a:rPr lang="en-US" dirty="0"/>
              <a:t>E</a:t>
            </a:r>
            <a:r>
              <a:rPr lang="en-US" dirty="0">
                <a:solidFill>
                  <a:schemeClr val="accent1"/>
                </a:solidFill>
              </a:rPr>
              <a:t>,</a:t>
            </a:r>
            <a:r>
              <a:rPr lang="en-US" dirty="0">
                <a:solidFill>
                  <a:srgbClr val="0070C0"/>
                </a:solidFill>
              </a:rPr>
              <a:t> </a:t>
            </a:r>
            <a:r>
              <a:rPr lang="en-US" dirty="0">
                <a:solidFill>
                  <a:schemeClr val="accent1"/>
                </a:solidFill>
              </a:rPr>
              <a:t>C=</a:t>
            </a:r>
            <a:r>
              <a:rPr lang="en-US" dirty="0"/>
              <a:t>U</a:t>
            </a:r>
            <a:r>
              <a:rPr lang="en-US" dirty="0">
                <a:solidFill>
                  <a:srgbClr val="0070C0"/>
                </a:solidFill>
              </a:rPr>
              <a:t>, </a:t>
            </a:r>
            <a:r>
              <a:rPr lang="en-US" dirty="0">
                <a:solidFill>
                  <a:schemeClr val="accent1"/>
                </a:solidFill>
              </a:rPr>
              <a:t>family=</a:t>
            </a:r>
            <a:r>
              <a:rPr lang="en-US" dirty="0"/>
              <a:t>"binomial"</a:t>
            </a:r>
            <a:r>
              <a:rPr lang="en-US" dirty="0">
                <a:solidFill>
                  <a:srgbClr val="0070C0"/>
                </a:solidFill>
              </a:rPr>
              <a:t>, </a:t>
            </a:r>
          </a:p>
          <a:p>
            <a:pPr marL="0" indent="0">
              <a:buNone/>
            </a:pPr>
            <a:r>
              <a:rPr lang="en-US" dirty="0">
                <a:solidFill>
                  <a:srgbClr val="0070C0"/>
                </a:solidFill>
              </a:rPr>
              <a:t>	        </a:t>
            </a:r>
            <a:r>
              <a:rPr lang="en-US" dirty="0">
                <a:solidFill>
                  <a:schemeClr val="accent1"/>
                </a:solidFill>
              </a:rPr>
              <a:t>nfolds=</a:t>
            </a:r>
            <a:r>
              <a:rPr lang="en-US" dirty="0"/>
              <a:t>5</a:t>
            </a:r>
            <a:r>
              <a:rPr lang="en-US" dirty="0">
                <a:solidFill>
                  <a:schemeClr val="accent1"/>
                </a:solidFill>
              </a:rPr>
              <a:t>,</a:t>
            </a:r>
            <a:r>
              <a:rPr lang="en-US" dirty="0"/>
              <a:t> </a:t>
            </a:r>
            <a:r>
              <a:rPr lang="en-US" dirty="0">
                <a:solidFill>
                  <a:schemeClr val="accent1"/>
                </a:solidFill>
              </a:rPr>
              <a:t>grid_size=</a:t>
            </a:r>
            <a:r>
              <a:rPr lang="en-US" dirty="0"/>
              <a:t>20</a:t>
            </a:r>
            <a:r>
              <a:rPr lang="en-US" dirty="0">
                <a:solidFill>
                  <a:schemeClr val="accent1"/>
                </a:solidFill>
              </a:rPr>
              <a:t>, grid_min_ratio=</a:t>
            </a:r>
            <a:r>
              <a:rPr lang="en-US" dirty="0"/>
              <a:t>0.15</a:t>
            </a:r>
            <a:r>
              <a:rPr lang="en-US" dirty="0">
                <a:solidFill>
                  <a:schemeClr val="accent1"/>
                </a:solidFill>
              </a:rPr>
              <a:t>, </a:t>
            </a:r>
            <a:endParaRPr lang="en-US" dirty="0"/>
          </a:p>
          <a:p>
            <a:pPr marL="0" indent="0">
              <a:buNone/>
            </a:pPr>
            <a:r>
              <a:rPr lang="en-US" dirty="0"/>
              <a:t>	        </a:t>
            </a:r>
            <a:r>
              <a:rPr lang="en-US" dirty="0">
                <a:solidFill>
                  <a:schemeClr val="accent1"/>
                </a:solidFill>
              </a:rPr>
              <a:t>type_measure=</a:t>
            </a:r>
            <a:r>
              <a:rPr lang="en-US" dirty="0"/>
              <a:t>"loss"</a:t>
            </a:r>
            <a:r>
              <a:rPr lang="en-US" dirty="0">
                <a:solidFill>
                  <a:srgbClr val="0070C0"/>
                </a:solidFill>
              </a:rPr>
              <a:t>)</a:t>
            </a:r>
            <a:endParaRPr lang="en-US" dirty="0"/>
          </a:p>
        </p:txBody>
      </p:sp>
      <p:pic>
        <p:nvPicPr>
          <p:cNvPr id="5" name="Picture 4" descr="A picture containing chart&#10;&#10;Description automatically generated">
            <a:extLst>
              <a:ext uri="{FF2B5EF4-FFF2-40B4-BE49-F238E27FC236}">
                <a16:creationId xmlns:a16="http://schemas.microsoft.com/office/drawing/2014/main" id="{5B19D311-FA5B-104B-A404-B819DA281DAA}"/>
              </a:ext>
            </a:extLst>
          </p:cNvPr>
          <p:cNvPicPr>
            <a:picLocks noChangeAspect="1"/>
          </p:cNvPicPr>
          <p:nvPr/>
        </p:nvPicPr>
        <p:blipFill>
          <a:blip r:embed="rId3"/>
          <a:stretch>
            <a:fillRect/>
          </a:stretch>
        </p:blipFill>
        <p:spPr>
          <a:xfrm>
            <a:off x="1215936" y="3774564"/>
            <a:ext cx="8392502" cy="2660904"/>
          </a:xfrm>
          <a:prstGeom prst="rect">
            <a:avLst/>
          </a:prstGeom>
        </p:spPr>
      </p:pic>
      <p:sp>
        <p:nvSpPr>
          <p:cNvPr id="7" name="TextBox 6">
            <a:extLst>
              <a:ext uri="{FF2B5EF4-FFF2-40B4-BE49-F238E27FC236}">
                <a16:creationId xmlns:a16="http://schemas.microsoft.com/office/drawing/2014/main" id="{9D9E2CB4-A4EE-F545-BDCF-A88EA0B51627}"/>
              </a:ext>
            </a:extLst>
          </p:cNvPr>
          <p:cNvSpPr txBox="1"/>
          <p:nvPr/>
        </p:nvSpPr>
        <p:spPr>
          <a:xfrm>
            <a:off x="8441375" y="3083436"/>
            <a:ext cx="3551165" cy="1569660"/>
          </a:xfrm>
          <a:prstGeom prst="rect">
            <a:avLst/>
          </a:prstGeom>
          <a:noFill/>
        </p:spPr>
        <p:txBody>
          <a:bodyPr wrap="none" rtlCol="0">
            <a:spAutoFit/>
          </a:bodyPr>
          <a:lstStyle/>
          <a:p>
            <a:r>
              <a:rPr lang="en-US" sz="2400" dirty="0"/>
              <a:t>Test score (</a:t>
            </a:r>
            <a:r>
              <a:rPr lang="en-US" sz="2400" dirty="0">
                <a:solidFill>
                  <a:schemeClr val="accent1"/>
                </a:solidFill>
              </a:rPr>
              <a:t>type_measure</a:t>
            </a:r>
            <a:r>
              <a:rPr lang="en-US" sz="2400" dirty="0"/>
              <a:t>):</a:t>
            </a:r>
          </a:p>
          <a:p>
            <a:pPr marL="285750" indent="-285750">
              <a:buFont typeface="Arial" panose="020B0604020202020204" pitchFamily="34" charset="0"/>
              <a:buChar char="•"/>
            </a:pPr>
            <a:r>
              <a:rPr lang="en-US" sz="2400" dirty="0"/>
              <a:t>Loss value</a:t>
            </a:r>
          </a:p>
          <a:p>
            <a:pPr marL="285750" indent="-285750">
              <a:buFont typeface="Arial" panose="020B0604020202020204" pitchFamily="34" charset="0"/>
              <a:buChar char="•"/>
            </a:pPr>
            <a:r>
              <a:rPr lang="en-US" sz="2400" dirty="0"/>
              <a:t>AUC</a:t>
            </a:r>
          </a:p>
          <a:p>
            <a:endParaRPr lang="en-US" sz="2400" dirty="0"/>
          </a:p>
        </p:txBody>
      </p:sp>
    </p:spTree>
    <p:extLst>
      <p:ext uri="{BB962C8B-B14F-4D97-AF65-F5344CB8AC3E}">
        <p14:creationId xmlns:p14="http://schemas.microsoft.com/office/powerpoint/2010/main" val="2469798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9882A-9A28-0E4C-B18F-E9639EF4775F}"/>
              </a:ext>
            </a:extLst>
          </p:cNvPr>
          <p:cNvSpPr>
            <a:spLocks noGrp="1"/>
          </p:cNvSpPr>
          <p:nvPr>
            <p:ph type="title"/>
          </p:nvPr>
        </p:nvSpPr>
        <p:spPr/>
        <p:txBody>
          <a:bodyPr>
            <a:normAutofit/>
          </a:bodyPr>
          <a:lstStyle/>
          <a:p>
            <a:r>
              <a:rPr lang="en-US" dirty="0"/>
              <a:t>Obtaining model coefficients </a:t>
            </a:r>
            <a:r>
              <a:rPr lang="en-US" dirty="0">
                <a:solidFill>
                  <a:schemeClr val="accent1"/>
                </a:solidFill>
              </a:rPr>
              <a:t>gesso.coef()</a:t>
            </a:r>
            <a:r>
              <a:rPr lang="en-US" dirty="0"/>
              <a:t>, </a:t>
            </a:r>
            <a:r>
              <a:rPr lang="en-US" dirty="0">
                <a:solidFill>
                  <a:schemeClr val="accent1"/>
                </a:solidFill>
              </a:rPr>
              <a:t>gesso.coefnum()</a:t>
            </a:r>
          </a:p>
        </p:txBody>
      </p:sp>
      <p:sp>
        <p:nvSpPr>
          <p:cNvPr id="3" name="Content Placeholder 2">
            <a:extLst>
              <a:ext uri="{FF2B5EF4-FFF2-40B4-BE49-F238E27FC236}">
                <a16:creationId xmlns:a16="http://schemas.microsoft.com/office/drawing/2014/main" id="{D2153426-A2FE-BB49-B6E3-EF554E597583}"/>
              </a:ext>
            </a:extLst>
          </p:cNvPr>
          <p:cNvSpPr>
            <a:spLocks noGrp="1"/>
          </p:cNvSpPr>
          <p:nvPr>
            <p:ph idx="1"/>
          </p:nvPr>
        </p:nvSpPr>
        <p:spPr/>
        <p:txBody>
          <a:bodyPr/>
          <a:lstStyle/>
          <a:p>
            <a:r>
              <a:rPr lang="en-US" dirty="0">
                <a:solidFill>
                  <a:schemeClr val="accent1"/>
                </a:solidFill>
              </a:rPr>
              <a:t>gesso.coef(fit=</a:t>
            </a:r>
            <a:r>
              <a:rPr lang="en-US" dirty="0"/>
              <a:t>gesso_cv$fit, </a:t>
            </a:r>
            <a:r>
              <a:rPr lang="en-US" dirty="0">
                <a:solidFill>
                  <a:schemeClr val="accent1"/>
                </a:solidFill>
              </a:rPr>
              <a:t>lambda=</a:t>
            </a:r>
            <a:r>
              <a:rPr lang="en-US" dirty="0"/>
              <a:t>gesso_cv$lambda_min</a:t>
            </a:r>
            <a:r>
              <a:rPr lang="en-US" dirty="0">
                <a:solidFill>
                  <a:schemeClr val="accent1"/>
                </a:solidFill>
              </a:rPr>
              <a:t>)</a:t>
            </a:r>
          </a:p>
          <a:p>
            <a:endParaRPr lang="en-US" dirty="0">
              <a:solidFill>
                <a:schemeClr val="accent1"/>
              </a:solidFill>
            </a:endParaRPr>
          </a:p>
          <a:p>
            <a:r>
              <a:rPr lang="en-US" dirty="0">
                <a:solidFill>
                  <a:schemeClr val="accent1"/>
                </a:solidFill>
              </a:rPr>
              <a:t>gesso.coefnum(cv_model=</a:t>
            </a:r>
            <a:r>
              <a:rPr lang="en-US" dirty="0"/>
              <a:t>gesso_cv, </a:t>
            </a:r>
            <a:r>
              <a:rPr lang="en-US" dirty="0">
                <a:solidFill>
                  <a:schemeClr val="accent1"/>
                </a:solidFill>
              </a:rPr>
              <a:t>target_b_gxe_non_zero=</a:t>
            </a:r>
            <a:r>
              <a:rPr lang="en-US" dirty="0"/>
              <a:t>6, 			         </a:t>
            </a:r>
            <a:r>
              <a:rPr lang="en-US" dirty="0">
                <a:solidFill>
                  <a:schemeClr val="accent1"/>
                </a:solidFill>
              </a:rPr>
              <a:t>less_than=</a:t>
            </a:r>
            <a:r>
              <a:rPr lang="en-US" dirty="0"/>
              <a:t>TRUE</a:t>
            </a:r>
            <a:r>
              <a:rPr lang="en-US" dirty="0">
                <a:solidFill>
                  <a:schemeClr val="accent1"/>
                </a:solidFill>
              </a:rPr>
              <a:t>)</a:t>
            </a:r>
          </a:p>
        </p:txBody>
      </p:sp>
      <p:pic>
        <p:nvPicPr>
          <p:cNvPr id="4" name="Picture 3" descr="A picture containing chart&#10;&#10;Description automatically generated">
            <a:extLst>
              <a:ext uri="{FF2B5EF4-FFF2-40B4-BE49-F238E27FC236}">
                <a16:creationId xmlns:a16="http://schemas.microsoft.com/office/drawing/2014/main" id="{FD6099B3-96A2-6C4F-A330-5974F88F9843}"/>
              </a:ext>
            </a:extLst>
          </p:cNvPr>
          <p:cNvPicPr>
            <a:picLocks noChangeAspect="1"/>
          </p:cNvPicPr>
          <p:nvPr/>
        </p:nvPicPr>
        <p:blipFill>
          <a:blip r:embed="rId2"/>
          <a:stretch>
            <a:fillRect/>
          </a:stretch>
        </p:blipFill>
        <p:spPr>
          <a:xfrm>
            <a:off x="1196481" y="4001294"/>
            <a:ext cx="8392502" cy="2660904"/>
          </a:xfrm>
          <a:prstGeom prst="rect">
            <a:avLst/>
          </a:prstGeom>
        </p:spPr>
      </p:pic>
      <p:sp>
        <p:nvSpPr>
          <p:cNvPr id="6" name="TextBox 5">
            <a:extLst>
              <a:ext uri="{FF2B5EF4-FFF2-40B4-BE49-F238E27FC236}">
                <a16:creationId xmlns:a16="http://schemas.microsoft.com/office/drawing/2014/main" id="{354ADA6C-16B9-3E4D-8ED8-8C90362C1C58}"/>
              </a:ext>
            </a:extLst>
          </p:cNvPr>
          <p:cNvSpPr txBox="1"/>
          <p:nvPr/>
        </p:nvSpPr>
        <p:spPr>
          <a:xfrm>
            <a:off x="8430617" y="3429000"/>
            <a:ext cx="3551165" cy="1200329"/>
          </a:xfrm>
          <a:prstGeom prst="rect">
            <a:avLst/>
          </a:prstGeom>
          <a:noFill/>
        </p:spPr>
        <p:txBody>
          <a:bodyPr wrap="none" rtlCol="0">
            <a:spAutoFit/>
          </a:bodyPr>
          <a:lstStyle/>
          <a:p>
            <a:r>
              <a:rPr lang="en-US" sz="2400" dirty="0"/>
              <a:t>Test score (</a:t>
            </a:r>
            <a:r>
              <a:rPr lang="en-US" sz="2400" dirty="0">
                <a:solidFill>
                  <a:schemeClr val="accent1"/>
                </a:solidFill>
              </a:rPr>
              <a:t>type_measure</a:t>
            </a:r>
            <a:r>
              <a:rPr lang="en-US" sz="2400" dirty="0"/>
              <a:t>):</a:t>
            </a:r>
          </a:p>
          <a:p>
            <a:pPr marL="285750" indent="-285750">
              <a:buFont typeface="Arial" panose="020B0604020202020204" pitchFamily="34" charset="0"/>
              <a:buChar char="•"/>
            </a:pPr>
            <a:r>
              <a:rPr lang="en-US" sz="2400" dirty="0"/>
              <a:t>Loss value</a:t>
            </a:r>
          </a:p>
          <a:p>
            <a:pPr marL="285750" indent="-285750">
              <a:buFont typeface="Arial" panose="020B0604020202020204" pitchFamily="34" charset="0"/>
              <a:buChar char="•"/>
            </a:pPr>
            <a:r>
              <a:rPr lang="en-US" sz="2400" dirty="0"/>
              <a:t>AUC</a:t>
            </a:r>
          </a:p>
        </p:txBody>
      </p:sp>
    </p:spTree>
    <p:extLst>
      <p:ext uri="{BB962C8B-B14F-4D97-AF65-F5344CB8AC3E}">
        <p14:creationId xmlns:p14="http://schemas.microsoft.com/office/powerpoint/2010/main" val="1765341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06FCF-3A95-4F40-BD36-736D0AB2898B}"/>
              </a:ext>
            </a:extLst>
          </p:cNvPr>
          <p:cNvSpPr>
            <a:spLocks noGrp="1"/>
          </p:cNvSpPr>
          <p:nvPr>
            <p:ph type="title"/>
          </p:nvPr>
        </p:nvSpPr>
        <p:spPr/>
        <p:txBody>
          <a:bodyPr>
            <a:normAutofit/>
          </a:bodyPr>
          <a:lstStyle/>
          <a:p>
            <a:r>
              <a:rPr lang="en-US" dirty="0">
                <a:solidFill>
                  <a:schemeClr val="accent1"/>
                </a:solidFill>
              </a:rPr>
              <a:t>Performance evaluation (selection metrics: sensitivity, specificity, precision)</a:t>
            </a:r>
          </a:p>
        </p:txBody>
      </p:sp>
      <p:sp>
        <p:nvSpPr>
          <p:cNvPr id="3" name="Content Placeholder 2">
            <a:extLst>
              <a:ext uri="{FF2B5EF4-FFF2-40B4-BE49-F238E27FC236}">
                <a16:creationId xmlns:a16="http://schemas.microsoft.com/office/drawing/2014/main" id="{10126998-8001-5D4E-A5AE-2A0694A2FDE6}"/>
              </a:ext>
            </a:extLst>
          </p:cNvPr>
          <p:cNvSpPr>
            <a:spLocks noGrp="1"/>
          </p:cNvSpPr>
          <p:nvPr>
            <p:ph idx="1"/>
          </p:nvPr>
        </p:nvSpPr>
        <p:spPr/>
        <p:txBody>
          <a:bodyPr/>
          <a:lstStyle/>
          <a:p>
            <a:r>
              <a:rPr lang="en-US" sz="2400" dirty="0">
                <a:solidFill>
                  <a:schemeClr val="accent1"/>
                </a:solidFill>
              </a:rPr>
              <a:t>Sensitivity</a:t>
            </a:r>
            <a:r>
              <a:rPr lang="en-US" sz="2400" dirty="0"/>
              <a:t> = # True Positives / # Actual Positives</a:t>
            </a:r>
          </a:p>
          <a:p>
            <a:r>
              <a:rPr lang="en-US" sz="2400" dirty="0">
                <a:solidFill>
                  <a:schemeClr val="accent1"/>
                </a:solidFill>
              </a:rPr>
              <a:t>Specificity</a:t>
            </a:r>
            <a:r>
              <a:rPr lang="en-US" sz="2400" dirty="0"/>
              <a:t> = # True Negatives / # Actual Negatives </a:t>
            </a:r>
          </a:p>
          <a:p>
            <a:r>
              <a:rPr lang="en-US" sz="2400" dirty="0">
                <a:solidFill>
                  <a:schemeClr val="accent1"/>
                </a:solidFill>
              </a:rPr>
              <a:t>Precision</a:t>
            </a:r>
            <a:r>
              <a:rPr lang="en-US" sz="2400" dirty="0"/>
              <a:t> = # True Positives / # Selected by the method</a:t>
            </a:r>
          </a:p>
          <a:p>
            <a:endParaRPr lang="en-US" dirty="0"/>
          </a:p>
        </p:txBody>
      </p:sp>
      <p:pic>
        <p:nvPicPr>
          <p:cNvPr id="5" name="Picture 4" descr="Table&#10;&#10;Description automatically generated">
            <a:extLst>
              <a:ext uri="{FF2B5EF4-FFF2-40B4-BE49-F238E27FC236}">
                <a16:creationId xmlns:a16="http://schemas.microsoft.com/office/drawing/2014/main" id="{281EF8AE-20FE-474D-8561-8F94BA27135C}"/>
              </a:ext>
            </a:extLst>
          </p:cNvPr>
          <p:cNvPicPr>
            <a:picLocks noChangeAspect="1"/>
          </p:cNvPicPr>
          <p:nvPr/>
        </p:nvPicPr>
        <p:blipFill>
          <a:blip r:embed="rId3"/>
          <a:stretch>
            <a:fillRect/>
          </a:stretch>
        </p:blipFill>
        <p:spPr>
          <a:xfrm>
            <a:off x="1248899" y="3470275"/>
            <a:ext cx="6438900" cy="3022600"/>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A69F03F6-637F-D645-AED2-2A792528627A}"/>
                  </a:ext>
                </a:extLst>
              </p:cNvPr>
              <p:cNvSpPr txBox="1"/>
              <p:nvPr/>
            </p:nvSpPr>
            <p:spPr>
              <a:xfrm>
                <a:off x="8369701" y="1799665"/>
                <a:ext cx="3311804" cy="1200329"/>
              </a:xfrm>
              <a:prstGeom prst="rect">
                <a:avLst/>
              </a:prstGeom>
              <a:noFill/>
            </p:spPr>
            <p:txBody>
              <a:bodyPr wrap="none" rtlCol="0">
                <a:spAutoFit/>
              </a:bodyPr>
              <a:lstStyle/>
              <a:p>
                <a:r>
                  <a:rPr lang="en-US" sz="2400" dirty="0">
                    <a:solidFill>
                      <a:schemeClr val="accent6">
                        <a:lumMod val="75000"/>
                      </a:schemeClr>
                    </a:solidFill>
                  </a:rPr>
                  <a:t>Positive</a:t>
                </a:r>
                <a:r>
                  <a:rPr lang="en-US" sz="2400" dirty="0"/>
                  <a:t> class: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𝛽</m:t>
                        </m:r>
                      </m:e>
                      <m:sub>
                        <m:r>
                          <a:rPr lang="en-US" sz="2400" b="0" i="1" smtClean="0">
                            <a:latin typeface="Cambria Math" panose="02040503050406030204" pitchFamily="18" charset="0"/>
                          </a:rPr>
                          <m:t>𝐺</m:t>
                        </m:r>
                        <m:r>
                          <a:rPr lang="en-US" sz="2400" b="0" i="1" smtClean="0">
                            <a:latin typeface="Cambria Math" panose="02040503050406030204" pitchFamily="18" charset="0"/>
                          </a:rPr>
                          <m:t>×</m:t>
                        </m:r>
                        <m:r>
                          <a:rPr lang="en-US" sz="2400" b="0" i="1" smtClean="0">
                            <a:latin typeface="Cambria Math" panose="02040503050406030204" pitchFamily="18" charset="0"/>
                          </a:rPr>
                          <m:t>𝐸</m:t>
                        </m:r>
                      </m:sub>
                    </m:sSub>
                    <m:r>
                      <a:rPr lang="en-US" sz="2400" b="0" i="1" smtClean="0">
                        <a:latin typeface="Cambria Math" panose="02040503050406030204" pitchFamily="18" charset="0"/>
                        <a:ea typeface="Cambria Math" panose="02040503050406030204" pitchFamily="18" charset="0"/>
                      </a:rPr>
                      <m:t>≠0</m:t>
                    </m:r>
                  </m:oMath>
                </a14:m>
                <a:endParaRPr lang="en-US" sz="2400" dirty="0"/>
              </a:p>
              <a:p>
                <a:r>
                  <a:rPr lang="en-US" sz="2400" dirty="0">
                    <a:solidFill>
                      <a:schemeClr val="accent2">
                        <a:lumMod val="75000"/>
                      </a:schemeClr>
                    </a:solidFill>
                  </a:rPr>
                  <a:t>Negative</a:t>
                </a:r>
                <a:r>
                  <a:rPr lang="en-US" sz="2400" dirty="0"/>
                  <a:t> class: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𝐺</m:t>
                        </m:r>
                        <m:r>
                          <a:rPr lang="en-US" sz="2400" i="1">
                            <a:latin typeface="Cambria Math" panose="02040503050406030204" pitchFamily="18" charset="0"/>
                          </a:rPr>
                          <m:t>×</m:t>
                        </m:r>
                        <m:r>
                          <a:rPr lang="en-US" sz="2400" i="1">
                            <a:latin typeface="Cambria Math" panose="02040503050406030204" pitchFamily="18" charset="0"/>
                          </a:rPr>
                          <m:t>𝐸</m:t>
                        </m:r>
                      </m:sub>
                    </m:sSub>
                    <m:r>
                      <a:rPr lang="en-US" sz="2400" b="0" i="1" smtClean="0">
                        <a:latin typeface="Cambria Math" panose="02040503050406030204" pitchFamily="18" charset="0"/>
                      </a:rPr>
                      <m:t>=</m:t>
                    </m:r>
                    <m:r>
                      <a:rPr lang="en-US" sz="2400" i="1">
                        <a:latin typeface="Cambria Math" panose="02040503050406030204" pitchFamily="18" charset="0"/>
                        <a:ea typeface="Cambria Math" panose="02040503050406030204" pitchFamily="18" charset="0"/>
                      </a:rPr>
                      <m:t>0</m:t>
                    </m:r>
                  </m:oMath>
                </a14:m>
                <a:endParaRPr lang="en-US" sz="2400" dirty="0"/>
              </a:p>
              <a:p>
                <a:endParaRPr lang="en-US" sz="2400" dirty="0"/>
              </a:p>
            </p:txBody>
          </p:sp>
        </mc:Choice>
        <mc:Fallback xmlns="">
          <p:sp>
            <p:nvSpPr>
              <p:cNvPr id="4" name="TextBox 3">
                <a:extLst>
                  <a:ext uri="{FF2B5EF4-FFF2-40B4-BE49-F238E27FC236}">
                    <a16:creationId xmlns:a16="http://schemas.microsoft.com/office/drawing/2014/main" id="{A69F03F6-637F-D645-AED2-2A792528627A}"/>
                  </a:ext>
                </a:extLst>
              </p:cNvPr>
              <p:cNvSpPr txBox="1">
                <a:spLocks noRot="1" noChangeAspect="1" noMove="1" noResize="1" noEditPoints="1" noAdjustHandles="1" noChangeArrowheads="1" noChangeShapeType="1" noTextEdit="1"/>
              </p:cNvSpPr>
              <p:nvPr/>
            </p:nvSpPr>
            <p:spPr>
              <a:xfrm>
                <a:off x="8369701" y="1799665"/>
                <a:ext cx="3311804" cy="1200329"/>
              </a:xfrm>
              <a:prstGeom prst="rect">
                <a:avLst/>
              </a:prstGeom>
              <a:blipFill>
                <a:blip r:embed="rId4"/>
                <a:stretch>
                  <a:fillRect l="-3065" t="-3125"/>
                </a:stretch>
              </a:blipFill>
            </p:spPr>
            <p:txBody>
              <a:bodyPr/>
              <a:lstStyle/>
              <a:p>
                <a:r>
                  <a:rPr lang="en-US">
                    <a:noFill/>
                  </a:rPr>
                  <a:t> </a:t>
                </a:r>
              </a:p>
            </p:txBody>
          </p:sp>
        </mc:Fallback>
      </mc:AlternateContent>
    </p:spTree>
    <p:extLst>
      <p:ext uri="{BB962C8B-B14F-4D97-AF65-F5344CB8AC3E}">
        <p14:creationId xmlns:p14="http://schemas.microsoft.com/office/powerpoint/2010/main" val="34239051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773A2-05BE-7544-841A-4FD2654598D7}"/>
              </a:ext>
            </a:extLst>
          </p:cNvPr>
          <p:cNvSpPr>
            <a:spLocks noGrp="1"/>
          </p:cNvSpPr>
          <p:nvPr>
            <p:ph type="title"/>
          </p:nvPr>
        </p:nvSpPr>
        <p:spPr/>
        <p:txBody>
          <a:bodyPr/>
          <a:lstStyle/>
          <a:p>
            <a:r>
              <a:rPr lang="en-US" b="1" dirty="0">
                <a:solidFill>
                  <a:schemeClr val="accent1"/>
                </a:solidFill>
              </a:rPr>
              <a:t>Conclusions</a:t>
            </a:r>
          </a:p>
        </p:txBody>
      </p:sp>
      <p:sp>
        <p:nvSpPr>
          <p:cNvPr id="3" name="Content Placeholder 2">
            <a:extLst>
              <a:ext uri="{FF2B5EF4-FFF2-40B4-BE49-F238E27FC236}">
                <a16:creationId xmlns:a16="http://schemas.microsoft.com/office/drawing/2014/main" id="{319B838F-3EAC-384B-8F9E-D054F6EA17D8}"/>
              </a:ext>
            </a:extLst>
          </p:cNvPr>
          <p:cNvSpPr>
            <a:spLocks noGrp="1"/>
          </p:cNvSpPr>
          <p:nvPr>
            <p:ph idx="1"/>
          </p:nvPr>
        </p:nvSpPr>
        <p:spPr>
          <a:xfrm>
            <a:off x="838200" y="1519518"/>
            <a:ext cx="10515600" cy="4657445"/>
          </a:xfrm>
        </p:spPr>
        <p:txBody>
          <a:bodyPr>
            <a:normAutofit fontScale="85000" lnSpcReduction="10000"/>
          </a:bodyPr>
          <a:lstStyle/>
          <a:p>
            <a:r>
              <a:rPr lang="en-US" dirty="0"/>
              <a:t>Introduced </a:t>
            </a:r>
            <a:r>
              <a:rPr lang="en-US" dirty="0">
                <a:solidFill>
                  <a:schemeClr val="accent1"/>
                </a:solidFill>
              </a:rPr>
              <a:t>gesso</a:t>
            </a:r>
            <a:r>
              <a:rPr lang="en-US" dirty="0"/>
              <a:t>: a joint hierarchical approach for modeling GxE interactions</a:t>
            </a:r>
          </a:p>
          <a:p>
            <a:endParaRPr lang="en-US" dirty="0"/>
          </a:p>
          <a:p>
            <a:r>
              <a:rPr lang="en-US" dirty="0"/>
              <a:t>Efficient implementation of the method is available in our R </a:t>
            </a:r>
            <a:r>
              <a:rPr lang="en-US" dirty="0">
                <a:solidFill>
                  <a:schemeClr val="accent1"/>
                </a:solidFill>
              </a:rPr>
              <a:t>gesso </a:t>
            </a:r>
            <a:r>
              <a:rPr lang="en-US" dirty="0"/>
              <a:t>package:</a:t>
            </a:r>
          </a:p>
          <a:p>
            <a:pPr marL="457200" lvl="1" indent="0">
              <a:buNone/>
            </a:pPr>
            <a:endParaRPr lang="en-US" dirty="0">
              <a:solidFill>
                <a:schemeClr val="accent1"/>
              </a:solidFill>
              <a:hlinkClick r:id="rId3">
                <a:extLst>
                  <a:ext uri="{A12FA001-AC4F-418D-AE19-62706E023703}">
                    <ahyp:hlinkClr xmlns:ahyp="http://schemas.microsoft.com/office/drawing/2018/hyperlinkcolor" val="tx"/>
                  </a:ext>
                </a:extLst>
              </a:hlinkClick>
            </a:endParaRPr>
          </a:p>
          <a:p>
            <a:pPr marL="457200" lvl="1" indent="0">
              <a:buNone/>
            </a:pPr>
            <a:r>
              <a:rPr lang="en-US" dirty="0"/>
              <a:t>Reference manual: </a:t>
            </a:r>
            <a:r>
              <a:rPr lang="en-US" dirty="0">
                <a:solidFill>
                  <a:schemeClr val="accent1"/>
                </a:solidFill>
                <a:hlinkClick r:id="rId4"/>
              </a:rPr>
              <a:t>https://cran.rstudio.com/web/packages/gesso/gesso.pdf</a:t>
            </a:r>
            <a:endParaRPr lang="en-US" dirty="0">
              <a:solidFill>
                <a:schemeClr val="accent1"/>
              </a:solidFill>
            </a:endParaRPr>
          </a:p>
          <a:p>
            <a:pPr marL="457200" lvl="1" indent="0">
              <a:buNone/>
            </a:pPr>
            <a:endParaRPr lang="en-US" dirty="0">
              <a:solidFill>
                <a:schemeClr val="accent1"/>
              </a:solidFill>
            </a:endParaRPr>
          </a:p>
          <a:p>
            <a:pPr marL="457200" lvl="1" indent="0">
              <a:buNone/>
            </a:pPr>
            <a:r>
              <a:rPr lang="en-US" dirty="0"/>
              <a:t>Vignette: </a:t>
            </a:r>
            <a:r>
              <a:rPr lang="en-US" dirty="0">
                <a:solidFill>
                  <a:schemeClr val="accent1"/>
                </a:solidFill>
              </a:rPr>
              <a:t>https://</a:t>
            </a:r>
            <a:r>
              <a:rPr lang="en-US" dirty="0" err="1">
                <a:solidFill>
                  <a:schemeClr val="accent1"/>
                </a:solidFill>
              </a:rPr>
              <a:t>cran.rstudio.com</a:t>
            </a:r>
            <a:r>
              <a:rPr lang="en-US" dirty="0">
                <a:solidFill>
                  <a:schemeClr val="accent1"/>
                </a:solidFill>
              </a:rPr>
              <a:t>/web/packages/gesso/vignettes/</a:t>
            </a:r>
            <a:r>
              <a:rPr lang="en-US" dirty="0" err="1">
                <a:solidFill>
                  <a:schemeClr val="accent1"/>
                </a:solidFill>
              </a:rPr>
              <a:t>vignette.html</a:t>
            </a:r>
            <a:endParaRPr lang="en-US" dirty="0">
              <a:solidFill>
                <a:schemeClr val="accent1"/>
              </a:solidFill>
            </a:endParaRPr>
          </a:p>
          <a:p>
            <a:endParaRPr lang="en-US" dirty="0"/>
          </a:p>
          <a:p>
            <a:r>
              <a:rPr lang="en-US" dirty="0"/>
              <a:t>Our paper describing the methods behind </a:t>
            </a:r>
            <a:r>
              <a:rPr lang="en-US" dirty="0">
                <a:solidFill>
                  <a:schemeClr val="accent1"/>
                </a:solidFill>
              </a:rPr>
              <a:t>gesso:</a:t>
            </a:r>
          </a:p>
          <a:p>
            <a:endParaRPr lang="en-US" dirty="0">
              <a:solidFill>
                <a:schemeClr val="accent1"/>
              </a:solidFill>
            </a:endParaRPr>
          </a:p>
          <a:p>
            <a:pPr marL="457200" lvl="1" indent="0">
              <a:buNone/>
            </a:pPr>
            <a:r>
              <a:rPr lang="en-US" b="1" dirty="0">
                <a:solidFill>
                  <a:schemeClr val="accent1"/>
                </a:solidFill>
              </a:rPr>
              <a:t>A Scalable Hierarchical Lasso for Gene–Environment Interactions (2022)</a:t>
            </a:r>
          </a:p>
          <a:p>
            <a:pPr marL="457200" lvl="1" indent="0">
              <a:buNone/>
            </a:pPr>
            <a:r>
              <a:rPr lang="en-US" sz="2200" dirty="0">
                <a:solidFill>
                  <a:schemeClr val="accent1"/>
                </a:solidFill>
              </a:rPr>
              <a:t>Natalia </a:t>
            </a:r>
            <a:r>
              <a:rPr lang="en-US" sz="2200" dirty="0" err="1">
                <a:solidFill>
                  <a:schemeClr val="accent1"/>
                </a:solidFill>
              </a:rPr>
              <a:t>Zemlianskaia</a:t>
            </a:r>
            <a:r>
              <a:rPr lang="en-US" sz="2200" dirty="0">
                <a:solidFill>
                  <a:schemeClr val="accent1"/>
                </a:solidFill>
              </a:rPr>
              <a:t>, W. James </a:t>
            </a:r>
            <a:r>
              <a:rPr lang="en-US" sz="2200" dirty="0" err="1">
                <a:solidFill>
                  <a:schemeClr val="accent1"/>
                </a:solidFill>
              </a:rPr>
              <a:t>Gauderman</a:t>
            </a:r>
            <a:r>
              <a:rPr lang="en-US" sz="2200" dirty="0">
                <a:solidFill>
                  <a:schemeClr val="accent1"/>
                </a:solidFill>
              </a:rPr>
              <a:t> , Juan Pablo Lewinger</a:t>
            </a:r>
          </a:p>
          <a:p>
            <a:pPr marL="457200" lvl="1" indent="0">
              <a:buNone/>
            </a:pPr>
            <a:r>
              <a:rPr lang="en-US" b="1" dirty="0">
                <a:solidFill>
                  <a:schemeClr val="accent1"/>
                </a:solidFill>
              </a:rPr>
              <a:t>Journal of Computational and Graphical Statistics </a:t>
            </a:r>
          </a:p>
          <a:p>
            <a:pPr marL="0" indent="0">
              <a:buNone/>
            </a:pPr>
            <a:endParaRPr lang="en-US" dirty="0"/>
          </a:p>
        </p:txBody>
      </p:sp>
    </p:spTree>
    <p:extLst>
      <p:ext uri="{BB962C8B-B14F-4D97-AF65-F5344CB8AC3E}">
        <p14:creationId xmlns:p14="http://schemas.microsoft.com/office/powerpoint/2010/main" val="23659432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F3E97-2DAC-7048-828F-A06294727EE7}"/>
              </a:ext>
            </a:extLst>
          </p:cNvPr>
          <p:cNvSpPr>
            <a:spLocks noGrp="1"/>
          </p:cNvSpPr>
          <p:nvPr>
            <p:ph type="title"/>
          </p:nvPr>
        </p:nvSpPr>
        <p:spPr>
          <a:xfrm>
            <a:off x="838200" y="318293"/>
            <a:ext cx="10515600" cy="1325563"/>
          </a:xfrm>
        </p:spPr>
        <p:txBody>
          <a:bodyPr/>
          <a:lstStyle/>
          <a:p>
            <a:r>
              <a:rPr lang="en-US" b="1" dirty="0">
                <a:solidFill>
                  <a:schemeClr val="accent1"/>
                </a:solidFill>
              </a:rPr>
              <a:t>Outline</a:t>
            </a:r>
          </a:p>
        </p:txBody>
      </p:sp>
      <p:sp>
        <p:nvSpPr>
          <p:cNvPr id="3" name="Content Placeholder 2">
            <a:extLst>
              <a:ext uri="{FF2B5EF4-FFF2-40B4-BE49-F238E27FC236}">
                <a16:creationId xmlns:a16="http://schemas.microsoft.com/office/drawing/2014/main" id="{B1A19B0C-F6C0-C443-B633-87D28EE2AC75}"/>
              </a:ext>
            </a:extLst>
          </p:cNvPr>
          <p:cNvSpPr>
            <a:spLocks noGrp="1"/>
          </p:cNvSpPr>
          <p:nvPr>
            <p:ph idx="1"/>
          </p:nvPr>
        </p:nvSpPr>
        <p:spPr>
          <a:xfrm>
            <a:off x="838200" y="2025648"/>
            <a:ext cx="10515600" cy="4833145"/>
          </a:xfrm>
        </p:spPr>
        <p:txBody>
          <a:bodyPr>
            <a:normAutofit/>
          </a:bodyPr>
          <a:lstStyle/>
          <a:p>
            <a:r>
              <a:rPr lang="en-US" sz="3200" i="1" dirty="0">
                <a:solidFill>
                  <a:schemeClr val="bg2">
                    <a:lumMod val="50000"/>
                  </a:schemeClr>
                </a:solidFill>
              </a:rPr>
              <a:t>Single-marker</a:t>
            </a:r>
            <a:r>
              <a:rPr lang="en-US" sz="3200" b="0" dirty="0">
                <a:solidFill>
                  <a:schemeClr val="tx1"/>
                </a:solidFill>
              </a:rPr>
              <a:t> vs </a:t>
            </a:r>
            <a:r>
              <a:rPr lang="en-US" sz="3200" i="1" dirty="0">
                <a:solidFill>
                  <a:schemeClr val="bg2">
                    <a:lumMod val="50000"/>
                  </a:schemeClr>
                </a:solidFill>
              </a:rPr>
              <a:t>joint</a:t>
            </a:r>
            <a:r>
              <a:rPr lang="en-US" sz="3200" dirty="0"/>
              <a:t> analysis of interactions</a:t>
            </a:r>
            <a:endParaRPr lang="en-US" sz="3200" b="0" dirty="0">
              <a:solidFill>
                <a:schemeClr val="tx1"/>
              </a:solidFill>
            </a:endParaRPr>
          </a:p>
          <a:p>
            <a:r>
              <a:rPr lang="en-US" sz="3200" dirty="0"/>
              <a:t>Joint hierarchical selection of interactions</a:t>
            </a:r>
            <a:endParaRPr lang="en-US" dirty="0"/>
          </a:p>
          <a:p>
            <a:pPr lvl="1"/>
            <a:r>
              <a:rPr lang="en-US" sz="2800" i="1" dirty="0">
                <a:solidFill>
                  <a:schemeClr val="bg2">
                    <a:lumMod val="50000"/>
                  </a:schemeClr>
                </a:solidFill>
              </a:rPr>
              <a:t>Main-effect-before-interaction</a:t>
            </a:r>
            <a:r>
              <a:rPr lang="en-US" sz="2800" dirty="0"/>
              <a:t> hierarchical structure</a:t>
            </a:r>
          </a:p>
          <a:p>
            <a:pPr lvl="1"/>
            <a:r>
              <a:rPr lang="en-US" sz="2800" dirty="0"/>
              <a:t>gesso (G[by]E[la]sso) model</a:t>
            </a:r>
          </a:p>
          <a:p>
            <a:pPr lvl="1"/>
            <a:r>
              <a:rPr lang="en-US" sz="2800" dirty="0"/>
              <a:t>gesso R package to fit </a:t>
            </a:r>
            <a:r>
              <a:rPr lang="en-US" sz="2800"/>
              <a:t>the model</a:t>
            </a:r>
            <a:endParaRPr lang="en-US" sz="2800" dirty="0"/>
          </a:p>
          <a:p>
            <a:endParaRPr lang="en-US" dirty="0"/>
          </a:p>
          <a:p>
            <a:pPr lvl="1"/>
            <a:endParaRPr lang="en-US" dirty="0"/>
          </a:p>
          <a:p>
            <a:pPr lvl="1"/>
            <a:endParaRPr lang="en-US" dirty="0"/>
          </a:p>
        </p:txBody>
      </p:sp>
    </p:spTree>
    <p:extLst>
      <p:ext uri="{BB962C8B-B14F-4D97-AF65-F5344CB8AC3E}">
        <p14:creationId xmlns:p14="http://schemas.microsoft.com/office/powerpoint/2010/main" val="3978335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32A29-70EB-7C43-A015-A33AA53B1CAC}"/>
              </a:ext>
            </a:extLst>
          </p:cNvPr>
          <p:cNvSpPr>
            <a:spLocks noGrp="1"/>
          </p:cNvSpPr>
          <p:nvPr>
            <p:ph type="title"/>
          </p:nvPr>
        </p:nvSpPr>
        <p:spPr>
          <a:xfrm>
            <a:off x="838200" y="223151"/>
            <a:ext cx="10515600" cy="1325563"/>
          </a:xfrm>
        </p:spPr>
        <p:txBody>
          <a:bodyPr>
            <a:normAutofit/>
          </a:bodyPr>
          <a:lstStyle/>
          <a:p>
            <a:r>
              <a:rPr lang="en-US" b="1" dirty="0">
                <a:solidFill>
                  <a:schemeClr val="accent1"/>
                </a:solidFill>
              </a:rPr>
              <a:t>Single-marker analysis vs. joint analysis</a:t>
            </a:r>
          </a:p>
        </p:txBody>
      </p:sp>
      <p:sp>
        <p:nvSpPr>
          <p:cNvPr id="3" name="Content Placeholder 2">
            <a:extLst>
              <a:ext uri="{FF2B5EF4-FFF2-40B4-BE49-F238E27FC236}">
                <a16:creationId xmlns:a16="http://schemas.microsoft.com/office/drawing/2014/main" id="{531C3F17-2124-6C4A-8B12-6C15D9A8382B}"/>
              </a:ext>
            </a:extLst>
          </p:cNvPr>
          <p:cNvSpPr>
            <a:spLocks noGrp="1"/>
          </p:cNvSpPr>
          <p:nvPr>
            <p:ph idx="1"/>
          </p:nvPr>
        </p:nvSpPr>
        <p:spPr>
          <a:xfrm>
            <a:off x="669701" y="3319683"/>
            <a:ext cx="11070149" cy="3241386"/>
          </a:xfrm>
        </p:spPr>
        <p:txBody>
          <a:bodyPr>
            <a:normAutofit fontScale="92500" lnSpcReduction="10000"/>
          </a:bodyPr>
          <a:lstStyle/>
          <a:p>
            <a:r>
              <a:rPr lang="en-US" sz="3200" dirty="0"/>
              <a:t>Polygenic traits</a:t>
            </a:r>
          </a:p>
          <a:p>
            <a:pPr lvl="1"/>
            <a:r>
              <a:rPr lang="en-US" sz="2800" dirty="0"/>
              <a:t>nature of the signal is multi-marker/polygenic for complex traits </a:t>
            </a:r>
          </a:p>
          <a:p>
            <a:pPr lvl="1"/>
            <a:endParaRPr lang="en-US" sz="2800" dirty="0"/>
          </a:p>
          <a:p>
            <a:r>
              <a:rPr lang="en-US" sz="3200" dirty="0"/>
              <a:t> Joint analysis</a:t>
            </a:r>
            <a:r>
              <a:rPr lang="en-US" sz="3200" b="1" dirty="0"/>
              <a:t> </a:t>
            </a:r>
            <a:r>
              <a:rPr lang="en-US" sz="3200" dirty="0"/>
              <a:t>considers the impact other markers on the outcome</a:t>
            </a:r>
          </a:p>
          <a:p>
            <a:pPr lvl="1"/>
            <a:r>
              <a:rPr lang="en-US" sz="2800" dirty="0"/>
              <a:t>a weak effect may be more apparent when other causal effects are already accounted for</a:t>
            </a:r>
          </a:p>
          <a:p>
            <a:pPr lvl="1"/>
            <a:r>
              <a:rPr lang="en-US" sz="2800" dirty="0"/>
              <a:t>a false signal may be weakened by inclusion in the model of a stronger signal from a true causal association </a:t>
            </a:r>
          </a:p>
          <a:p>
            <a:endParaRPr lang="ru-RU" sz="3600" dirty="0">
              <a:solidFill>
                <a:schemeClr val="tx1"/>
              </a:solidFill>
            </a:endParaRPr>
          </a:p>
          <a:p>
            <a:endParaRPr lang="en-US" sz="3200" dirty="0">
              <a:solidFill>
                <a:schemeClr val="tx1"/>
              </a:solidFill>
            </a:endParaRP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8E6BA6C7-16B9-EB40-9E61-EC786EBAB563}"/>
                  </a:ext>
                </a:extLst>
              </p:cNvPr>
              <p:cNvSpPr/>
              <p:nvPr/>
            </p:nvSpPr>
            <p:spPr>
              <a:xfrm>
                <a:off x="2648044" y="1432115"/>
                <a:ext cx="7781682" cy="539507"/>
              </a:xfrm>
              <a:prstGeom prst="rect">
                <a:avLst/>
              </a:prstGeom>
            </p:spPr>
            <p:txBody>
              <a:bodyPr wrap="none">
                <a:spAutoFit/>
              </a:bodyPr>
              <a:lstStyle/>
              <a:p>
                <a14:m>
                  <m:oMath xmlns:m="http://schemas.openxmlformats.org/officeDocument/2006/math">
                    <m:r>
                      <a:rPr lang="en-US" sz="2400" i="1" smtClean="0">
                        <a:latin typeface="Cambria Math" panose="02040503050406030204" pitchFamily="18" charset="0"/>
                        <a:ea typeface="Cambria Math" panose="02040503050406030204" pitchFamily="18" charset="0"/>
                      </a:rPr>
                      <m:t>𝑌</m:t>
                    </m:r>
                    <m:r>
                      <a:rPr lang="en-US" sz="240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𝐸</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𝐸</m:t>
                        </m:r>
                      </m:e>
                      <m:sub>
                        <m:r>
                          <a:rPr lang="en-US" sz="2400" i="1">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𝐺</m:t>
                            </m:r>
                          </m:e>
                          <m:sub>
                            <m:r>
                              <a:rPr lang="en-US" sz="2400" b="0" i="1" smtClean="0">
                                <a:latin typeface="Cambria Math" panose="02040503050406030204" pitchFamily="18" charset="0"/>
                                <a:ea typeface="Cambria Math" panose="02040503050406030204" pitchFamily="18" charset="0"/>
                              </a:rPr>
                              <m:t>𝑗</m:t>
                            </m:r>
                          </m:sub>
                        </m:sSub>
                      </m:sub>
                    </m:sSub>
                    <m:sSub>
                      <m:sSubPr>
                        <m:ctrlPr>
                          <a:rPr lang="en-US" sz="2400" i="1">
                            <a:latin typeface="Cambria Math" panose="02040503050406030204" pitchFamily="18" charset="0"/>
                            <a:ea typeface="Cambria Math" panose="02040503050406030204" pitchFamily="18" charset="0"/>
                          </a:rPr>
                        </m:ctrlPr>
                      </m:sSub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𝐺</m:t>
                            </m:r>
                          </m:e>
                          <m:sub>
                            <m:r>
                              <a:rPr lang="en-US" sz="2400" b="0" i="1" smtClean="0">
                                <a:latin typeface="Cambria Math" panose="02040503050406030204" pitchFamily="18" charset="0"/>
                                <a:ea typeface="Cambria Math" panose="02040503050406030204" pitchFamily="18" charset="0"/>
                              </a:rPr>
                              <m:t>𝑗</m:t>
                            </m:r>
                          </m:sub>
                        </m:sSub>
                      </m:e>
                      <m:sub>
                        <m:r>
                          <a:rPr lang="en-US" sz="2400" i="1">
                            <a:latin typeface="Cambria Math" panose="02040503050406030204" pitchFamily="18" charset="0"/>
                            <a:ea typeface="Cambria Math" panose="02040503050406030204" pitchFamily="18" charset="0"/>
                          </a:rPr>
                          <m:t> </m:t>
                        </m:r>
                      </m:sub>
                    </m:sSub>
                    <m:r>
                      <a:rPr lang="en-US" sz="2400" i="1">
                        <a:latin typeface="Cambria Math" panose="02040503050406030204" pitchFamily="18" charset="0"/>
                        <a:ea typeface="Cambria Math" panose="02040503050406030204" pitchFamily="18" charset="0"/>
                      </a:rPr>
                      <m:t>+</m:t>
                    </m:r>
                    <m:sSub>
                      <m:sSubPr>
                        <m:ctrlPr>
                          <a:rPr lang="en-US" sz="2400" i="1" smtClean="0">
                            <a:solidFill>
                              <a:schemeClr val="accent1"/>
                            </a:solidFill>
                            <a:latin typeface="Cambria Math" panose="02040503050406030204" pitchFamily="18" charset="0"/>
                            <a:ea typeface="Cambria Math" panose="02040503050406030204" pitchFamily="18" charset="0"/>
                          </a:rPr>
                        </m:ctrlPr>
                      </m:sSubPr>
                      <m:e>
                        <m:r>
                          <a:rPr lang="en-US" sz="2400" b="0" i="1">
                            <a:solidFill>
                              <a:schemeClr val="accent1"/>
                            </a:solidFill>
                            <a:latin typeface="Cambria Math" panose="02040503050406030204" pitchFamily="18" charset="0"/>
                            <a:ea typeface="Cambria Math" panose="02040503050406030204" pitchFamily="18" charset="0"/>
                          </a:rPr>
                          <m:t>𝛽</m:t>
                        </m:r>
                      </m:e>
                      <m:sub>
                        <m:sSub>
                          <m:sSubPr>
                            <m:ctrlPr>
                              <a:rPr lang="en-US" sz="2400" i="1">
                                <a:solidFill>
                                  <a:schemeClr val="accent1"/>
                                </a:solidFill>
                                <a:latin typeface="Cambria Math" panose="02040503050406030204" pitchFamily="18" charset="0"/>
                                <a:ea typeface="Cambria Math" panose="02040503050406030204" pitchFamily="18" charset="0"/>
                              </a:rPr>
                            </m:ctrlPr>
                          </m:sSubPr>
                          <m:e>
                            <m:r>
                              <a:rPr lang="en-US" sz="2400" b="0" i="1">
                                <a:solidFill>
                                  <a:schemeClr val="accent1"/>
                                </a:solidFill>
                                <a:latin typeface="Cambria Math" panose="02040503050406030204" pitchFamily="18" charset="0"/>
                                <a:ea typeface="Cambria Math" panose="02040503050406030204" pitchFamily="18" charset="0"/>
                              </a:rPr>
                              <m:t>𝐺</m:t>
                            </m:r>
                          </m:e>
                          <m:sub>
                            <m:r>
                              <a:rPr lang="en-US" sz="2400" b="0" i="1" smtClean="0">
                                <a:solidFill>
                                  <a:schemeClr val="accent1"/>
                                </a:solidFill>
                                <a:latin typeface="Cambria Math" panose="02040503050406030204" pitchFamily="18" charset="0"/>
                                <a:ea typeface="Cambria Math" panose="02040503050406030204" pitchFamily="18" charset="0"/>
                              </a:rPr>
                              <m:t>𝑗</m:t>
                            </m:r>
                          </m:sub>
                        </m:sSub>
                        <m:r>
                          <a:rPr lang="en-US" sz="2400" b="0" i="1">
                            <a:solidFill>
                              <a:schemeClr val="accent1"/>
                            </a:solidFill>
                            <a:latin typeface="Cambria Math" panose="02040503050406030204" pitchFamily="18" charset="0"/>
                            <a:ea typeface="Cambria Math" panose="02040503050406030204" pitchFamily="18" charset="0"/>
                          </a:rPr>
                          <m:t>×</m:t>
                        </m:r>
                        <m:r>
                          <a:rPr lang="en-US" sz="2400" b="0" i="1">
                            <a:solidFill>
                              <a:schemeClr val="accent1"/>
                            </a:solidFill>
                            <a:latin typeface="Cambria Math" panose="02040503050406030204" pitchFamily="18" charset="0"/>
                            <a:ea typeface="Cambria Math" panose="02040503050406030204" pitchFamily="18" charset="0"/>
                          </a:rPr>
                          <m:t>𝐸</m:t>
                        </m:r>
                      </m:sub>
                    </m:sSub>
                    <m:sSub>
                      <m:sSubPr>
                        <m:ctrlPr>
                          <a:rPr lang="en-US" sz="2400" i="1">
                            <a:latin typeface="Cambria Math" panose="02040503050406030204" pitchFamily="18" charset="0"/>
                            <a:ea typeface="Cambria Math" panose="02040503050406030204" pitchFamily="18" charset="0"/>
                          </a:rPr>
                        </m:ctrlPr>
                      </m:sSub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𝐺</m:t>
                            </m:r>
                          </m:e>
                          <m:sub>
                            <m:r>
                              <a:rPr lang="en-US" sz="2400" b="0" i="1" smtClean="0">
                                <a:latin typeface="Cambria Math" panose="02040503050406030204" pitchFamily="18" charset="0"/>
                                <a:ea typeface="Cambria Math" panose="02040503050406030204" pitchFamily="18" charset="0"/>
                              </a:rPr>
                              <m:t>𝑗</m:t>
                            </m:r>
                          </m:sub>
                        </m:sSub>
                      </m:e>
                      <m:sub>
                        <m:r>
                          <a:rPr lang="en-US" sz="2400" i="1">
                            <a:latin typeface="Cambria Math" panose="02040503050406030204" pitchFamily="18" charset="0"/>
                            <a:ea typeface="Cambria Math" panose="02040503050406030204" pitchFamily="18" charset="0"/>
                          </a:rPr>
                          <m:t> </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𝐸</m:t>
                        </m:r>
                      </m:e>
                      <m:sub>
                        <m:r>
                          <a:rPr lang="en-US" sz="2400" i="1">
                            <a:latin typeface="Cambria Math" panose="02040503050406030204" pitchFamily="18" charset="0"/>
                            <a:ea typeface="Cambria Math" panose="02040503050406030204" pitchFamily="18" charset="0"/>
                          </a:rPr>
                          <m:t> </m:t>
                        </m:r>
                      </m:sub>
                    </m:sSub>
                  </m:oMath>
                </a14:m>
                <a:r>
                  <a:rPr lang="en-US" sz="2400" dirty="0"/>
                  <a:t>,  for each </a:t>
                </a:r>
                <a14:m>
                  <m:oMath xmlns:m="http://schemas.openxmlformats.org/officeDocument/2006/math">
                    <m:r>
                      <m:rPr>
                        <m:sty m:val="p"/>
                      </m:rPr>
                      <a:rPr lang="en-US" sz="2400" b="0" i="0" smtClean="0">
                        <a:latin typeface="Cambria Math" panose="02040503050406030204" pitchFamily="18" charset="0"/>
                      </a:rPr>
                      <m:t>j</m:t>
                    </m:r>
                    <m:r>
                      <a:rPr lang="en-US" sz="2400" i="1">
                        <a:latin typeface="Cambria Math" panose="02040503050406030204" pitchFamily="18" charset="0"/>
                      </a:rPr>
                      <m:t>=1, ..,</m:t>
                    </m:r>
                    <m:r>
                      <a:rPr lang="en-US" sz="2400" i="1">
                        <a:latin typeface="Cambria Math" panose="02040503050406030204" pitchFamily="18" charset="0"/>
                      </a:rPr>
                      <m:t>𝑝</m:t>
                    </m:r>
                  </m:oMath>
                </a14:m>
                <a:endParaRPr lang="en-US" sz="2400" i="1" dirty="0">
                  <a:latin typeface="Cambria Math" panose="02040503050406030204" pitchFamily="18" charset="0"/>
                </a:endParaRPr>
              </a:p>
            </p:txBody>
          </p:sp>
        </mc:Choice>
        <mc:Fallback xmlns="">
          <p:sp>
            <p:nvSpPr>
              <p:cNvPr id="5" name="Rectangle 4">
                <a:extLst>
                  <a:ext uri="{FF2B5EF4-FFF2-40B4-BE49-F238E27FC236}">
                    <a16:creationId xmlns:a16="http://schemas.microsoft.com/office/drawing/2014/main" id="{8E6BA6C7-16B9-EB40-9E61-EC786EBAB563}"/>
                  </a:ext>
                </a:extLst>
              </p:cNvPr>
              <p:cNvSpPr>
                <a:spLocks noRot="1" noChangeAspect="1" noMove="1" noResize="1" noEditPoints="1" noAdjustHandles="1" noChangeArrowheads="1" noChangeShapeType="1" noTextEdit="1"/>
              </p:cNvSpPr>
              <p:nvPr/>
            </p:nvSpPr>
            <p:spPr>
              <a:xfrm>
                <a:off x="2648044" y="1432115"/>
                <a:ext cx="7781682" cy="539507"/>
              </a:xfrm>
              <a:prstGeom prst="rect">
                <a:avLst/>
              </a:prstGeom>
              <a:blipFill>
                <a:blip r:embed="rId3"/>
                <a:stretch>
                  <a:fillRect l="-163" t="-6818" b="-204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EAB7E51-272B-7048-9925-5046DEB688EF}"/>
                  </a:ext>
                </a:extLst>
              </p:cNvPr>
              <p:cNvSpPr/>
              <p:nvPr/>
            </p:nvSpPr>
            <p:spPr>
              <a:xfrm>
                <a:off x="2648044" y="2021025"/>
                <a:ext cx="6063583" cy="11423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𝑌</m:t>
                      </m:r>
                      <m:r>
                        <a:rPr lang="en-US" sz="240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𝐸</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𝐸</m:t>
                          </m:r>
                        </m:e>
                        <m:sub>
                          <m:r>
                            <a:rPr lang="en-US" sz="2400" i="1">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rPr>
                          </m:ctrlPr>
                        </m:naryPr>
                        <m:sub>
                          <m:r>
                            <a:rPr lang="en-US" sz="2400" b="0" i="1" smtClean="0">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𝑝</m:t>
                          </m:r>
                        </m:sup>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𝑗</m:t>
                                  </m:r>
                                </m:sub>
                              </m:sSub>
                            </m:sub>
                          </m:sSub>
                          <m:sSub>
                            <m:sSubPr>
                              <m:ctrlPr>
                                <a:rPr lang="en-US" sz="2400" i="1">
                                  <a:latin typeface="Cambria Math" panose="02040503050406030204" pitchFamily="18" charset="0"/>
                                </a:rPr>
                              </m:ctrlPr>
                            </m:sSubPr>
                            <m:e>
                              <m:r>
                                <a:rPr lang="en-US" sz="2400" b="0" i="1" smtClean="0">
                                  <a:latin typeface="Cambria Math" panose="02040503050406030204" pitchFamily="18" charset="0"/>
                                </a:rPr>
                                <m:t>𝐺</m:t>
                              </m:r>
                            </m:e>
                            <m:sub>
                              <m:r>
                                <a:rPr lang="en-US" sz="2400" b="0" i="1" smtClean="0">
                                  <a:latin typeface="Cambria Math" panose="02040503050406030204" pitchFamily="18" charset="0"/>
                                </a:rPr>
                                <m:t>𝑗</m:t>
                              </m:r>
                            </m:sub>
                          </m:sSub>
                        </m:e>
                      </m:nary>
                      <m:r>
                        <a:rPr lang="en-US" sz="2400" i="1">
                          <a:latin typeface="Cambria Math" panose="02040503050406030204" pitchFamily="18" charset="0"/>
                          <a:ea typeface="Cambria Math" panose="02040503050406030204" pitchFamily="18" charset="0"/>
                        </a:rPr>
                        <m:t>+</m:t>
                      </m:r>
                      <m:nary>
                        <m:naryPr>
                          <m:chr m:val="∑"/>
                          <m:ctrlPr>
                            <a:rPr lang="en-US" sz="2400" i="1">
                              <a:latin typeface="Cambria Math" panose="02040503050406030204" pitchFamily="18" charset="0"/>
                            </a:rPr>
                          </m:ctrlPr>
                        </m:naryPr>
                        <m:sub>
                          <m:r>
                            <a:rPr lang="en-US" sz="2400" b="0" i="1" smtClean="0">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𝑝</m:t>
                          </m:r>
                        </m:sup>
                        <m:e>
                          <m:sSub>
                            <m:sSubPr>
                              <m:ctrlPr>
                                <a:rPr lang="en-US" sz="2400" i="1" smtClean="0">
                                  <a:solidFill>
                                    <a:schemeClr val="accent1"/>
                                  </a:solidFill>
                                  <a:latin typeface="Cambria Math" panose="02040503050406030204" pitchFamily="18" charset="0"/>
                                </a:rPr>
                              </m:ctrlPr>
                            </m:sSubPr>
                            <m:e>
                              <m:r>
                                <a:rPr lang="en-US" sz="2400" b="0" i="1">
                                  <a:solidFill>
                                    <a:schemeClr val="accent1"/>
                                  </a:solidFill>
                                  <a:latin typeface="Cambria Math" panose="02040503050406030204" pitchFamily="18" charset="0"/>
                                </a:rPr>
                                <m:t>𝛽</m:t>
                              </m:r>
                            </m:e>
                            <m:sub>
                              <m:sSub>
                                <m:sSubPr>
                                  <m:ctrlPr>
                                    <a:rPr lang="en-US" sz="2400" i="1" smtClean="0">
                                      <a:solidFill>
                                        <a:schemeClr val="accent1"/>
                                      </a:solidFill>
                                      <a:latin typeface="Cambria Math" panose="02040503050406030204" pitchFamily="18" charset="0"/>
                                    </a:rPr>
                                  </m:ctrlPr>
                                </m:sSubPr>
                                <m:e>
                                  <m:r>
                                    <a:rPr lang="en-US" sz="2400" b="0" i="1" smtClean="0">
                                      <a:solidFill>
                                        <a:schemeClr val="accent1"/>
                                      </a:solidFill>
                                      <a:latin typeface="Cambria Math" panose="02040503050406030204" pitchFamily="18" charset="0"/>
                                    </a:rPr>
                                    <m:t>𝐺</m:t>
                                  </m:r>
                                </m:e>
                                <m:sub>
                                  <m:r>
                                    <a:rPr lang="en-US" sz="2400" b="0" i="1" smtClean="0">
                                      <a:solidFill>
                                        <a:schemeClr val="accent1"/>
                                      </a:solidFill>
                                      <a:latin typeface="Cambria Math" panose="02040503050406030204" pitchFamily="18" charset="0"/>
                                    </a:rPr>
                                    <m:t>𝑗</m:t>
                                  </m:r>
                                </m:sub>
                              </m:sSub>
                              <m:r>
                                <a:rPr lang="en-US" sz="2400" b="0" i="1" smtClean="0">
                                  <a:solidFill>
                                    <a:schemeClr val="accent1"/>
                                  </a:solidFill>
                                  <a:latin typeface="Cambria Math" panose="02040503050406030204" pitchFamily="18" charset="0"/>
                                </a:rPr>
                                <m:t>×</m:t>
                              </m:r>
                              <m:r>
                                <a:rPr lang="en-US" sz="2400" b="0" i="1" smtClean="0">
                                  <a:solidFill>
                                    <a:schemeClr val="accent1"/>
                                  </a:solidFill>
                                  <a:latin typeface="Cambria Math" panose="02040503050406030204" pitchFamily="18" charset="0"/>
                                </a:rPr>
                                <m:t>𝐸</m:t>
                              </m:r>
                            </m:sub>
                          </m:sSub>
                          <m:sSub>
                            <m:sSubPr>
                              <m:ctrlPr>
                                <a:rPr lang="en-US" sz="2400" i="1">
                                  <a:latin typeface="Cambria Math" panose="02040503050406030204" pitchFamily="18" charset="0"/>
                                </a:rPr>
                              </m:ctrlPr>
                            </m:sSubPr>
                            <m:e>
                              <m:r>
                                <a:rPr lang="en-US" sz="2400" b="0" i="1">
                                  <a:latin typeface="Cambria Math" panose="02040503050406030204" pitchFamily="18" charset="0"/>
                                </a:rPr>
                                <m:t>𝐺</m:t>
                              </m:r>
                            </m:e>
                            <m:sub>
                              <m:r>
                                <a:rPr lang="en-US" sz="2400" b="0" i="1" smtClean="0">
                                  <a:latin typeface="Cambria Math" panose="02040503050406030204" pitchFamily="18" charset="0"/>
                                </a:rPr>
                                <m:t>𝑗</m:t>
                              </m:r>
                            </m:sub>
                          </m:sSub>
                          <m:r>
                            <a:rPr lang="en-US" sz="2400" b="0" i="1" smtClean="0">
                              <a:latin typeface="Cambria Math" panose="02040503050406030204" pitchFamily="18" charset="0"/>
                            </a:rPr>
                            <m:t>×</m:t>
                          </m:r>
                          <m:r>
                            <a:rPr lang="en-US" sz="2400" b="0" i="1" smtClean="0">
                              <a:latin typeface="Cambria Math" panose="02040503050406030204" pitchFamily="18" charset="0"/>
                            </a:rPr>
                            <m:t>𝐸</m:t>
                          </m:r>
                        </m:e>
                      </m:nary>
                    </m:oMath>
                  </m:oMathPara>
                </a14:m>
                <a:endParaRPr lang="en-US" sz="2400" i="1" dirty="0">
                  <a:latin typeface="Cambria Math" panose="02040503050406030204" pitchFamily="18" charset="0"/>
                </a:endParaRPr>
              </a:p>
            </p:txBody>
          </p:sp>
        </mc:Choice>
        <mc:Fallback xmlns="">
          <p:sp>
            <p:nvSpPr>
              <p:cNvPr id="6" name="Rectangle 5">
                <a:extLst>
                  <a:ext uri="{FF2B5EF4-FFF2-40B4-BE49-F238E27FC236}">
                    <a16:creationId xmlns:a16="http://schemas.microsoft.com/office/drawing/2014/main" id="{AEAB7E51-272B-7048-9925-5046DEB688EF}"/>
                  </a:ext>
                </a:extLst>
              </p:cNvPr>
              <p:cNvSpPr>
                <a:spLocks noRot="1" noChangeAspect="1" noMove="1" noResize="1" noEditPoints="1" noAdjustHandles="1" noChangeArrowheads="1" noChangeShapeType="1" noTextEdit="1"/>
              </p:cNvSpPr>
              <p:nvPr/>
            </p:nvSpPr>
            <p:spPr>
              <a:xfrm>
                <a:off x="2648044" y="2021025"/>
                <a:ext cx="6063583" cy="1142364"/>
              </a:xfrm>
              <a:prstGeom prst="rect">
                <a:avLst/>
              </a:prstGeom>
              <a:blipFill>
                <a:blip r:embed="rId4"/>
                <a:stretch>
                  <a:fillRect t="-103297" b="-151648"/>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57155BE9-4FCB-034A-8204-9D430B83F306}"/>
              </a:ext>
            </a:extLst>
          </p:cNvPr>
          <p:cNvSpPr txBox="1"/>
          <p:nvPr/>
        </p:nvSpPr>
        <p:spPr>
          <a:xfrm>
            <a:off x="758234" y="1455883"/>
            <a:ext cx="2104872" cy="707886"/>
          </a:xfrm>
          <a:prstGeom prst="rect">
            <a:avLst/>
          </a:prstGeom>
          <a:noFill/>
        </p:spPr>
        <p:txBody>
          <a:bodyPr wrap="none" rtlCol="0">
            <a:spAutoFit/>
          </a:bodyPr>
          <a:lstStyle/>
          <a:p>
            <a:r>
              <a:rPr lang="en-US" sz="2000" i="1" dirty="0">
                <a:solidFill>
                  <a:schemeClr val="bg2">
                    <a:lumMod val="50000"/>
                  </a:schemeClr>
                </a:solidFill>
              </a:rPr>
              <a:t>single-marker:</a:t>
            </a:r>
          </a:p>
          <a:p>
            <a:r>
              <a:rPr lang="en-US" sz="2000" i="1" dirty="0">
                <a:solidFill>
                  <a:schemeClr val="bg2">
                    <a:lumMod val="50000"/>
                  </a:schemeClr>
                </a:solidFill>
              </a:rPr>
              <a:t>one-SNP-at-a-time</a:t>
            </a:r>
          </a:p>
        </p:txBody>
      </p:sp>
      <p:sp>
        <p:nvSpPr>
          <p:cNvPr id="9" name="TextBox 8">
            <a:extLst>
              <a:ext uri="{FF2B5EF4-FFF2-40B4-BE49-F238E27FC236}">
                <a16:creationId xmlns:a16="http://schemas.microsoft.com/office/drawing/2014/main" id="{D65CF933-4ACA-4243-9C18-FA0B3A0A725B}"/>
              </a:ext>
            </a:extLst>
          </p:cNvPr>
          <p:cNvSpPr txBox="1"/>
          <p:nvPr/>
        </p:nvSpPr>
        <p:spPr>
          <a:xfrm>
            <a:off x="758233" y="2301583"/>
            <a:ext cx="2268745" cy="707886"/>
          </a:xfrm>
          <a:prstGeom prst="rect">
            <a:avLst/>
          </a:prstGeom>
          <a:noFill/>
        </p:spPr>
        <p:txBody>
          <a:bodyPr wrap="square" rtlCol="0">
            <a:spAutoFit/>
          </a:bodyPr>
          <a:lstStyle/>
          <a:p>
            <a:r>
              <a:rPr lang="en-US" sz="2000" i="1" dirty="0">
                <a:solidFill>
                  <a:schemeClr val="bg2">
                    <a:lumMod val="50000"/>
                  </a:schemeClr>
                </a:solidFill>
              </a:rPr>
              <a:t>joint:</a:t>
            </a:r>
          </a:p>
          <a:p>
            <a:r>
              <a:rPr lang="en-US" sz="2000" i="1" dirty="0">
                <a:solidFill>
                  <a:schemeClr val="bg2">
                    <a:lumMod val="50000"/>
                  </a:schemeClr>
                </a:solidFill>
              </a:rPr>
              <a:t>all  p SNPs together</a:t>
            </a:r>
          </a:p>
        </p:txBody>
      </p:sp>
    </p:spTree>
    <p:extLst>
      <p:ext uri="{BB962C8B-B14F-4D97-AF65-F5344CB8AC3E}">
        <p14:creationId xmlns:p14="http://schemas.microsoft.com/office/powerpoint/2010/main" val="3225058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9134BBC-81C8-F04A-A56D-8E9FF394D9AA}"/>
                  </a:ext>
                </a:extLst>
              </p:cNvPr>
              <p:cNvSpPr txBox="1"/>
              <p:nvPr/>
            </p:nvSpPr>
            <p:spPr>
              <a:xfrm>
                <a:off x="595394" y="1927533"/>
                <a:ext cx="6320748" cy="1226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e>
                        <m:sub>
                          <m:r>
                            <a:rPr lang="en-US" sz="2000" b="0" i="1" smtClean="0">
                              <a:latin typeface="Cambria Math" panose="02040503050406030204" pitchFamily="18" charset="0"/>
                            </a:rPr>
                            <m:t>𝑂𝐿𝑆</m:t>
                          </m:r>
                        </m:sub>
                      </m:sSub>
                      <m:r>
                        <a:rPr lang="en-US" sz="2000" b="0" i="1" smtClean="0">
                          <a:latin typeface="Cambria Math" panose="02040503050406030204" pitchFamily="18" charset="0"/>
                        </a:rPr>
                        <m:t>= </m:t>
                      </m:r>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b="0" i="0" smtClean="0">
                                  <a:latin typeface="Cambria Math" panose="02040503050406030204" pitchFamily="18" charset="0"/>
                                </a:rPr>
                                <m:t>arg</m:t>
                              </m:r>
                              <m:r>
                                <m:rPr>
                                  <m:sty m:val="p"/>
                                </m:rPr>
                                <a:rPr lang="en-US" sz="2000" i="0" smtClean="0">
                                  <a:latin typeface="Cambria Math" panose="02040503050406030204" pitchFamily="18" charset="0"/>
                                </a:rPr>
                                <m:t>min</m:t>
                              </m:r>
                            </m:e>
                            <m:lim>
                              <m:r>
                                <a:rPr lang="en-US" sz="2000" b="0" i="1" smtClean="0">
                                  <a:latin typeface="Cambria Math" panose="02040503050406030204" pitchFamily="18" charset="0"/>
                                </a:rPr>
                                <m:t>𝛽</m:t>
                              </m:r>
                            </m:lim>
                          </m:limLow>
                        </m:fName>
                        <m:e>
                          <m:d>
                            <m:dPr>
                              <m:begChr m:val="["/>
                              <m:endChr m:val="]"/>
                              <m:ctrlPr>
                                <a:rPr lang="en-US" sz="2000" i="1" smtClean="0">
                                  <a:latin typeface="Cambria Math" panose="02040503050406030204" pitchFamily="18" charset="0"/>
                                </a:rPr>
                              </m:ctrlPr>
                            </m:dPr>
                            <m:e>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d>
                                        <m:dPr>
                                          <m:ctrlPr>
                                            <a:rPr lang="en-US" sz="200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𝑗</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𝑗𝑖</m:t>
                                                  </m:r>
                                                </m:sub>
                                              </m:sSub>
                                            </m:e>
                                          </m:nary>
                                        </m:e>
                                      </m:d>
                                    </m:e>
                                    <m:sup>
                                      <m:r>
                                        <a:rPr lang="en-US" sz="2000" b="0" i="1" smtClean="0">
                                          <a:latin typeface="Cambria Math" panose="02040503050406030204" pitchFamily="18" charset="0"/>
                                        </a:rPr>
                                        <m:t>2</m:t>
                                      </m:r>
                                    </m:sup>
                                  </m:sSup>
                                </m:e>
                              </m:nary>
                            </m:e>
                          </m:d>
                        </m:e>
                      </m:func>
                    </m:oMath>
                  </m:oMathPara>
                </a14:m>
                <a:endParaRPr lang="en-US" sz="2000" dirty="0"/>
              </a:p>
            </p:txBody>
          </p:sp>
        </mc:Choice>
        <mc:Fallback xmlns="">
          <p:sp>
            <p:nvSpPr>
              <p:cNvPr id="15" name="TextBox 14">
                <a:extLst>
                  <a:ext uri="{FF2B5EF4-FFF2-40B4-BE49-F238E27FC236}">
                    <a16:creationId xmlns:a16="http://schemas.microsoft.com/office/drawing/2014/main" id="{C9134BBC-81C8-F04A-A56D-8E9FF394D9AA}"/>
                  </a:ext>
                </a:extLst>
              </p:cNvPr>
              <p:cNvSpPr txBox="1">
                <a:spLocks noRot="1" noChangeAspect="1" noMove="1" noResize="1" noEditPoints="1" noAdjustHandles="1" noChangeArrowheads="1" noChangeShapeType="1" noTextEdit="1"/>
              </p:cNvSpPr>
              <p:nvPr/>
            </p:nvSpPr>
            <p:spPr>
              <a:xfrm>
                <a:off x="595394" y="1927533"/>
                <a:ext cx="6320748" cy="1226233"/>
              </a:xfrm>
              <a:prstGeom prst="rect">
                <a:avLst/>
              </a:prstGeom>
              <a:blipFill>
                <a:blip r:embed="rId3"/>
                <a:stretch>
                  <a:fillRect t="-67347" b="-1061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62DDB13-787E-4447-BD3D-22F85268B99C}"/>
                  </a:ext>
                </a:extLst>
              </p:cNvPr>
              <p:cNvSpPr txBox="1"/>
              <p:nvPr/>
            </p:nvSpPr>
            <p:spPr>
              <a:xfrm>
                <a:off x="6891375" y="4085603"/>
                <a:ext cx="1690847" cy="96744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    </m:t>
                      </m:r>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𝑗</m:t>
                              </m:r>
                            </m:sub>
                          </m:sSub>
                          <m:r>
                            <a:rPr lang="en-US" sz="2000" b="0" i="1" smtClean="0">
                              <a:latin typeface="Cambria Math" panose="02040503050406030204" pitchFamily="18" charset="0"/>
                            </a:rPr>
                            <m:t>|</m:t>
                          </m:r>
                        </m:e>
                      </m:nary>
                      <m:r>
                        <a:rPr lang="en-US" sz="2000" b="0" i="1" smtClean="0">
                          <a:latin typeface="Cambria Math" panose="02040503050406030204" pitchFamily="18" charset="0"/>
                        </a:rPr>
                        <m:t>≤</m:t>
                      </m:r>
                      <m:r>
                        <a:rPr lang="en-US" sz="2000" b="0" i="1" smtClean="0">
                          <a:latin typeface="Cambria Math" panose="02040503050406030204" pitchFamily="18" charset="0"/>
                        </a:rPr>
                        <m:t>𝑡</m:t>
                      </m:r>
                    </m:oMath>
                  </m:oMathPara>
                </a14:m>
                <a:endParaRPr lang="en-US" sz="2000" dirty="0"/>
              </a:p>
            </p:txBody>
          </p:sp>
        </mc:Choice>
        <mc:Fallback xmlns="">
          <p:sp>
            <p:nvSpPr>
              <p:cNvPr id="14" name="TextBox 13">
                <a:extLst>
                  <a:ext uri="{FF2B5EF4-FFF2-40B4-BE49-F238E27FC236}">
                    <a16:creationId xmlns:a16="http://schemas.microsoft.com/office/drawing/2014/main" id="{662DDB13-787E-4447-BD3D-22F85268B99C}"/>
                  </a:ext>
                </a:extLst>
              </p:cNvPr>
              <p:cNvSpPr txBox="1">
                <a:spLocks noRot="1" noChangeAspect="1" noMove="1" noResize="1" noEditPoints="1" noAdjustHandles="1" noChangeArrowheads="1" noChangeShapeType="1" noTextEdit="1"/>
              </p:cNvSpPr>
              <p:nvPr/>
            </p:nvSpPr>
            <p:spPr>
              <a:xfrm>
                <a:off x="6891375" y="4085603"/>
                <a:ext cx="1690847" cy="967444"/>
              </a:xfrm>
              <a:prstGeom prst="rect">
                <a:avLst/>
              </a:prstGeom>
              <a:blipFill>
                <a:blip r:embed="rId4"/>
                <a:stretch>
                  <a:fillRect l="-36567" t="-98701" b="-148052"/>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6B3075F3-9680-EF47-BBE8-4399110423A4}"/>
              </a:ext>
            </a:extLst>
          </p:cNvPr>
          <p:cNvSpPr txBox="1"/>
          <p:nvPr/>
        </p:nvSpPr>
        <p:spPr>
          <a:xfrm>
            <a:off x="399983" y="3267772"/>
            <a:ext cx="3765903" cy="523220"/>
          </a:xfrm>
          <a:prstGeom prst="rect">
            <a:avLst/>
          </a:prstGeom>
          <a:noFill/>
        </p:spPr>
        <p:txBody>
          <a:bodyPr wrap="none" rtlCol="0">
            <a:spAutoFit/>
          </a:bodyPr>
          <a:lstStyle/>
          <a:p>
            <a:r>
              <a:rPr lang="en-US" sz="2800" dirty="0"/>
              <a:t>Lasso regression (p &gt; n): </a:t>
            </a:r>
          </a:p>
        </p:txBody>
      </p:sp>
      <p:sp>
        <p:nvSpPr>
          <p:cNvPr id="12" name="Rounded Rectangle 11">
            <a:extLst>
              <a:ext uri="{FF2B5EF4-FFF2-40B4-BE49-F238E27FC236}">
                <a16:creationId xmlns:a16="http://schemas.microsoft.com/office/drawing/2014/main" id="{F3504505-03CA-0547-89B3-E06B67D6212D}"/>
              </a:ext>
            </a:extLst>
          </p:cNvPr>
          <p:cNvSpPr/>
          <p:nvPr/>
        </p:nvSpPr>
        <p:spPr>
          <a:xfrm>
            <a:off x="3282879" y="1867615"/>
            <a:ext cx="2643938" cy="1368115"/>
          </a:xfrm>
          <a:prstGeom prst="round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1">
                  <a:lumMod val="60000"/>
                  <a:lumOff val="40000"/>
                </a:schemeClr>
              </a:solidFill>
            </a:endParaRPr>
          </a:p>
        </p:txBody>
      </p:sp>
      <p:sp>
        <p:nvSpPr>
          <p:cNvPr id="13" name="Rounded Rectangle 12">
            <a:extLst>
              <a:ext uri="{FF2B5EF4-FFF2-40B4-BE49-F238E27FC236}">
                <a16:creationId xmlns:a16="http://schemas.microsoft.com/office/drawing/2014/main" id="{472C5A35-06A4-7F41-AF99-281E73A2D1B9}"/>
              </a:ext>
            </a:extLst>
          </p:cNvPr>
          <p:cNvSpPr/>
          <p:nvPr/>
        </p:nvSpPr>
        <p:spPr>
          <a:xfrm>
            <a:off x="7184366" y="3953400"/>
            <a:ext cx="1369211" cy="1187035"/>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39527A8D-B2BB-3648-8162-FD5C3AB99791}"/>
              </a:ext>
            </a:extLst>
          </p:cNvPr>
          <p:cNvSpPr txBox="1"/>
          <p:nvPr/>
        </p:nvSpPr>
        <p:spPr>
          <a:xfrm>
            <a:off x="7230574" y="1074818"/>
            <a:ext cx="2576946" cy="830997"/>
          </a:xfrm>
          <a:prstGeom prst="rect">
            <a:avLst/>
          </a:prstGeom>
          <a:noFill/>
        </p:spPr>
        <p:txBody>
          <a:bodyPr wrap="square" rtlCol="0">
            <a:spAutoFit/>
          </a:bodyPr>
          <a:lstStyle/>
          <a:p>
            <a:r>
              <a:rPr lang="en-US" sz="2400" dirty="0">
                <a:solidFill>
                  <a:schemeClr val="accent1"/>
                </a:solidFill>
              </a:rPr>
              <a:t>Least squares objective function</a:t>
            </a:r>
          </a:p>
        </p:txBody>
      </p:sp>
      <p:sp>
        <p:nvSpPr>
          <p:cNvPr id="16" name="TextBox 15">
            <a:extLst>
              <a:ext uri="{FF2B5EF4-FFF2-40B4-BE49-F238E27FC236}">
                <a16:creationId xmlns:a16="http://schemas.microsoft.com/office/drawing/2014/main" id="{29D2D284-01BB-EA41-AFD3-E94EE6CA7795}"/>
              </a:ext>
            </a:extLst>
          </p:cNvPr>
          <p:cNvSpPr txBox="1"/>
          <p:nvPr/>
        </p:nvSpPr>
        <p:spPr>
          <a:xfrm>
            <a:off x="7994072" y="2659410"/>
            <a:ext cx="2576946" cy="461665"/>
          </a:xfrm>
          <a:prstGeom prst="rect">
            <a:avLst/>
          </a:prstGeom>
          <a:noFill/>
        </p:spPr>
        <p:txBody>
          <a:bodyPr wrap="square" rtlCol="0">
            <a:spAutoFit/>
          </a:bodyPr>
          <a:lstStyle/>
          <a:p>
            <a:r>
              <a:rPr lang="en-US" sz="2400" dirty="0">
                <a:solidFill>
                  <a:schemeClr val="accent2"/>
                </a:solidFill>
              </a:rPr>
              <a:t>Added constraints</a:t>
            </a:r>
          </a:p>
        </p:txBody>
      </p:sp>
      <p:cxnSp>
        <p:nvCxnSpPr>
          <p:cNvPr id="8" name="Straight Arrow Connector 7">
            <a:extLst>
              <a:ext uri="{FF2B5EF4-FFF2-40B4-BE49-F238E27FC236}">
                <a16:creationId xmlns:a16="http://schemas.microsoft.com/office/drawing/2014/main" id="{3BD882D0-1841-BC4B-9694-003686D1D187}"/>
              </a:ext>
            </a:extLst>
          </p:cNvPr>
          <p:cNvCxnSpPr>
            <a:cxnSpLocks/>
          </p:cNvCxnSpPr>
          <p:nvPr/>
        </p:nvCxnSpPr>
        <p:spPr>
          <a:xfrm flipH="1">
            <a:off x="6189295" y="1932320"/>
            <a:ext cx="1530963" cy="468061"/>
          </a:xfrm>
          <a:prstGeom prst="straightConnector1">
            <a:avLst/>
          </a:prstGeom>
          <a:ln w="2222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B8ED4E4-6868-1D48-BF07-410D735BE663}"/>
              </a:ext>
            </a:extLst>
          </p:cNvPr>
          <p:cNvCxnSpPr>
            <a:cxnSpLocks/>
          </p:cNvCxnSpPr>
          <p:nvPr/>
        </p:nvCxnSpPr>
        <p:spPr>
          <a:xfrm flipH="1">
            <a:off x="6189295" y="1932319"/>
            <a:ext cx="1530963" cy="2046558"/>
          </a:xfrm>
          <a:prstGeom prst="straightConnector1">
            <a:avLst/>
          </a:prstGeom>
          <a:ln w="22225">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0DD2B5E-5537-8840-AC50-FBB8B662CDFC}"/>
              </a:ext>
            </a:extLst>
          </p:cNvPr>
          <p:cNvCxnSpPr>
            <a:cxnSpLocks/>
          </p:cNvCxnSpPr>
          <p:nvPr/>
        </p:nvCxnSpPr>
        <p:spPr>
          <a:xfrm flipH="1">
            <a:off x="7950226" y="3115791"/>
            <a:ext cx="727545" cy="675201"/>
          </a:xfrm>
          <a:prstGeom prst="straightConnector1">
            <a:avLst/>
          </a:prstGeom>
          <a:ln w="2222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C02CFAC-2BDA-6A48-9C6B-A3FC62A96687}"/>
              </a:ext>
            </a:extLst>
          </p:cNvPr>
          <p:cNvSpPr txBox="1"/>
          <p:nvPr/>
        </p:nvSpPr>
        <p:spPr>
          <a:xfrm>
            <a:off x="399983" y="1114003"/>
            <a:ext cx="5838971" cy="523220"/>
          </a:xfrm>
          <a:prstGeom prst="rect">
            <a:avLst/>
          </a:prstGeom>
          <a:noFill/>
        </p:spPr>
        <p:txBody>
          <a:bodyPr wrap="none" rtlCol="0">
            <a:spAutoFit/>
          </a:bodyPr>
          <a:lstStyle/>
          <a:p>
            <a:r>
              <a:rPr lang="en-US" sz="2800" dirty="0"/>
              <a:t>Multivariate linear regression (n &gt;&gt; p): </a:t>
            </a:r>
          </a:p>
        </p:txBody>
      </p:sp>
      <p:sp>
        <p:nvSpPr>
          <p:cNvPr id="20" name="Title 1">
            <a:extLst>
              <a:ext uri="{FF2B5EF4-FFF2-40B4-BE49-F238E27FC236}">
                <a16:creationId xmlns:a16="http://schemas.microsoft.com/office/drawing/2014/main" id="{AB14B34D-48A6-EF43-8D63-195888115401}"/>
              </a:ext>
            </a:extLst>
          </p:cNvPr>
          <p:cNvSpPr txBox="1">
            <a:spLocks/>
          </p:cNvSpPr>
          <p:nvPr/>
        </p:nvSpPr>
        <p:spPr>
          <a:xfrm>
            <a:off x="399983" y="10077"/>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solidFill>
              </a:rPr>
              <a:t>Joint analysis</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753F1EB3-3689-9843-83F7-6178C6C4D71A}"/>
                  </a:ext>
                </a:extLst>
              </p:cNvPr>
              <p:cNvSpPr txBox="1"/>
              <p:nvPr/>
            </p:nvSpPr>
            <p:spPr>
              <a:xfrm>
                <a:off x="709804" y="3925453"/>
                <a:ext cx="6320748" cy="1226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e>
                        <m:sub>
                          <m:r>
                            <a:rPr lang="en-US" sz="2000" b="0" i="1" smtClean="0">
                              <a:latin typeface="Cambria Math" panose="02040503050406030204" pitchFamily="18" charset="0"/>
                            </a:rPr>
                            <m:t>𝐿𝑎𝑠𝑠𝑜</m:t>
                          </m:r>
                        </m:sub>
                      </m:sSub>
                      <m:r>
                        <a:rPr lang="en-US" sz="2000" b="0" i="1" smtClean="0">
                          <a:latin typeface="Cambria Math" panose="02040503050406030204" pitchFamily="18" charset="0"/>
                        </a:rPr>
                        <m:t>= </m:t>
                      </m:r>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b="0" i="0" smtClean="0">
                                  <a:latin typeface="Cambria Math" panose="02040503050406030204" pitchFamily="18" charset="0"/>
                                </a:rPr>
                                <m:t>arg</m:t>
                              </m:r>
                              <m:r>
                                <m:rPr>
                                  <m:sty m:val="p"/>
                                </m:rPr>
                                <a:rPr lang="en-US" sz="2000" i="0" smtClean="0">
                                  <a:latin typeface="Cambria Math" panose="02040503050406030204" pitchFamily="18" charset="0"/>
                                </a:rPr>
                                <m:t>min</m:t>
                              </m:r>
                            </m:e>
                            <m:lim>
                              <m:r>
                                <a:rPr lang="en-US" sz="2000" b="0" i="1" smtClean="0">
                                  <a:latin typeface="Cambria Math" panose="02040503050406030204" pitchFamily="18" charset="0"/>
                                </a:rPr>
                                <m:t>𝛽</m:t>
                              </m:r>
                            </m:lim>
                          </m:limLow>
                        </m:fName>
                        <m:e>
                          <m:d>
                            <m:dPr>
                              <m:begChr m:val="["/>
                              <m:endChr m:val="]"/>
                              <m:ctrlPr>
                                <a:rPr lang="en-US" sz="2000" i="1" smtClean="0">
                                  <a:latin typeface="Cambria Math" panose="02040503050406030204" pitchFamily="18" charset="0"/>
                                </a:rPr>
                              </m:ctrlPr>
                            </m:dPr>
                            <m:e>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d>
                                        <m:dPr>
                                          <m:ctrlPr>
                                            <a:rPr lang="en-US" sz="200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𝑗</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𝑗𝑖</m:t>
                                                  </m:r>
                                                </m:sub>
                                              </m:sSub>
                                            </m:e>
                                          </m:nary>
                                        </m:e>
                                      </m:d>
                                    </m:e>
                                    <m:sup>
                                      <m:r>
                                        <a:rPr lang="en-US" sz="2000" b="0" i="1" smtClean="0">
                                          <a:latin typeface="Cambria Math" panose="02040503050406030204" pitchFamily="18" charset="0"/>
                                        </a:rPr>
                                        <m:t>2</m:t>
                                      </m:r>
                                    </m:sup>
                                  </m:sSup>
                                </m:e>
                              </m:nary>
                            </m:e>
                          </m:d>
                          <m:r>
                            <a:rPr lang="en-US" sz="2000" b="0" i="1" smtClean="0">
                              <a:latin typeface="Cambria Math" panose="02040503050406030204" pitchFamily="18" charset="0"/>
                            </a:rPr>
                            <m:t> ,</m:t>
                          </m:r>
                        </m:e>
                      </m:func>
                    </m:oMath>
                  </m:oMathPara>
                </a14:m>
                <a:endParaRPr lang="en-US" sz="2000" dirty="0"/>
              </a:p>
            </p:txBody>
          </p:sp>
        </mc:Choice>
        <mc:Fallback xmlns="">
          <p:sp>
            <p:nvSpPr>
              <p:cNvPr id="21" name="TextBox 20">
                <a:extLst>
                  <a:ext uri="{FF2B5EF4-FFF2-40B4-BE49-F238E27FC236}">
                    <a16:creationId xmlns:a16="http://schemas.microsoft.com/office/drawing/2014/main" id="{753F1EB3-3689-9843-83F7-6178C6C4D71A}"/>
                  </a:ext>
                </a:extLst>
              </p:cNvPr>
              <p:cNvSpPr txBox="1">
                <a:spLocks noRot="1" noChangeAspect="1" noMove="1" noResize="1" noEditPoints="1" noAdjustHandles="1" noChangeArrowheads="1" noChangeShapeType="1" noTextEdit="1"/>
              </p:cNvSpPr>
              <p:nvPr/>
            </p:nvSpPr>
            <p:spPr>
              <a:xfrm>
                <a:off x="709804" y="3925453"/>
                <a:ext cx="6320748" cy="1226233"/>
              </a:xfrm>
              <a:prstGeom prst="rect">
                <a:avLst/>
              </a:prstGeom>
              <a:blipFill>
                <a:blip r:embed="rId5"/>
                <a:stretch>
                  <a:fillRect t="-68041" b="-107216"/>
                </a:stretch>
              </a:blipFill>
            </p:spPr>
            <p:txBody>
              <a:bodyPr/>
              <a:lstStyle/>
              <a:p>
                <a:r>
                  <a:rPr lang="en-US">
                    <a:noFill/>
                  </a:rPr>
                  <a:t> </a:t>
                </a:r>
              </a:p>
            </p:txBody>
          </p:sp>
        </mc:Fallback>
      </mc:AlternateContent>
      <p:sp>
        <p:nvSpPr>
          <p:cNvPr id="22" name="Rounded Rectangle 21">
            <a:extLst>
              <a:ext uri="{FF2B5EF4-FFF2-40B4-BE49-F238E27FC236}">
                <a16:creationId xmlns:a16="http://schemas.microsoft.com/office/drawing/2014/main" id="{7008A7CF-091F-3B49-8BA2-0B1FFAE15A0A}"/>
              </a:ext>
            </a:extLst>
          </p:cNvPr>
          <p:cNvSpPr/>
          <p:nvPr/>
        </p:nvSpPr>
        <p:spPr>
          <a:xfrm>
            <a:off x="3414991" y="3876950"/>
            <a:ext cx="2637457" cy="1339934"/>
          </a:xfrm>
          <a:prstGeom prst="round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02BDBEE-48DC-D846-888B-4CD92F4F367D}"/>
                  </a:ext>
                </a:extLst>
              </p:cNvPr>
              <p:cNvSpPr txBox="1"/>
              <p:nvPr/>
            </p:nvSpPr>
            <p:spPr>
              <a:xfrm>
                <a:off x="1336081" y="5313684"/>
                <a:ext cx="6320748" cy="12262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𝛽</m:t>
                              </m:r>
                            </m:e>
                          </m:acc>
                        </m:e>
                        <m:sub>
                          <m:r>
                            <a:rPr lang="en-US" sz="2000" i="1">
                              <a:latin typeface="Cambria Math" panose="02040503050406030204" pitchFamily="18" charset="0"/>
                            </a:rPr>
                            <m:t>𝐿𝑎𝑠𝑠𝑜</m:t>
                          </m:r>
                        </m:sub>
                      </m:sSub>
                      <m:r>
                        <a:rPr lang="en-US" sz="2000" b="0" i="1" smtClean="0">
                          <a:latin typeface="Cambria Math" panose="02040503050406030204" pitchFamily="18" charset="0"/>
                        </a:rPr>
                        <m:t>= </m:t>
                      </m:r>
                      <m:func>
                        <m:funcPr>
                          <m:ctrlPr>
                            <a:rPr lang="en-US" sz="2000" i="1" smtClean="0">
                              <a:latin typeface="Cambria Math" panose="02040503050406030204" pitchFamily="18" charset="0"/>
                            </a:rPr>
                          </m:ctrlPr>
                        </m:funcPr>
                        <m:fName>
                          <m:limLow>
                            <m:limLowPr>
                              <m:ctrlPr>
                                <a:rPr lang="en-US" sz="2000" i="1" smtClean="0">
                                  <a:latin typeface="Cambria Math" panose="02040503050406030204" pitchFamily="18" charset="0"/>
                                </a:rPr>
                              </m:ctrlPr>
                            </m:limLowPr>
                            <m:e>
                              <m:r>
                                <m:rPr>
                                  <m:sty m:val="p"/>
                                </m:rPr>
                                <a:rPr lang="en-US" sz="2000" b="0" i="0" smtClean="0">
                                  <a:latin typeface="Cambria Math" panose="02040503050406030204" pitchFamily="18" charset="0"/>
                                </a:rPr>
                                <m:t>arg</m:t>
                              </m:r>
                              <m:r>
                                <m:rPr>
                                  <m:sty m:val="p"/>
                                </m:rPr>
                                <a:rPr lang="en-US" sz="2000" i="0" smtClean="0">
                                  <a:latin typeface="Cambria Math" panose="02040503050406030204" pitchFamily="18" charset="0"/>
                                </a:rPr>
                                <m:t>min</m:t>
                              </m:r>
                            </m:e>
                            <m:lim>
                              <m:r>
                                <a:rPr lang="en-US" sz="2000" b="0" i="1" smtClean="0">
                                  <a:latin typeface="Cambria Math" panose="02040503050406030204" pitchFamily="18" charset="0"/>
                                </a:rPr>
                                <m:t>𝛽</m:t>
                              </m:r>
                            </m:lim>
                          </m:limLow>
                        </m:fName>
                        <m:e>
                          <m:d>
                            <m:dPr>
                              <m:begChr m:val="["/>
                              <m:endChr m:val="]"/>
                              <m:ctrlPr>
                                <a:rPr lang="en-US" sz="2000" i="1" smtClean="0">
                                  <a:latin typeface="Cambria Math" panose="02040503050406030204" pitchFamily="18" charset="0"/>
                                </a:rPr>
                              </m:ctrlPr>
                            </m:dPr>
                            <m:e>
                              <m:nary>
                                <m:naryPr>
                                  <m:chr m:val="∑"/>
                                  <m:ctrlPr>
                                    <a:rPr lang="en-US" sz="200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d>
                                        <m:dPr>
                                          <m:ctrlPr>
                                            <a:rPr lang="en-US" sz="200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𝑌</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𝑗</m:t>
                                              </m:r>
                                              <m:r>
                                                <a:rPr lang="en-US" sz="2000" b="0" i="1" smtClean="0">
                                                  <a:latin typeface="Cambria Math" panose="02040503050406030204" pitchFamily="18" charset="0"/>
                                                </a:rPr>
                                                <m:t>=1</m:t>
                                              </m:r>
                                            </m:sub>
                                            <m:sup>
                                              <m:r>
                                                <a:rPr lang="en-US" sz="2000" b="0" i="1" smtClean="0">
                                                  <a:latin typeface="Cambria Math" panose="02040503050406030204" pitchFamily="18" charset="0"/>
                                                </a:rPr>
                                                <m:t>𝑝</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𝛽</m:t>
                                                  </m:r>
                                                </m:e>
                                                <m:sub>
                                                  <m:r>
                                                    <a:rPr lang="en-US" sz="2000" b="0" i="1" smtClean="0">
                                                      <a:latin typeface="Cambria Math" panose="02040503050406030204" pitchFamily="18" charset="0"/>
                                                    </a:rPr>
                                                    <m:t>𝑗</m:t>
                                                  </m:r>
                                                </m:sub>
                                              </m:sSub>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𝑋</m:t>
                                                  </m:r>
                                                </m:e>
                                                <m:sub>
                                                  <m:r>
                                                    <a:rPr lang="en-US" sz="2000" b="0" i="1" smtClean="0">
                                                      <a:latin typeface="Cambria Math" panose="02040503050406030204" pitchFamily="18" charset="0"/>
                                                    </a:rPr>
                                                    <m:t>𝑗𝑖</m:t>
                                                  </m:r>
                                                </m:sub>
                                              </m:sSub>
                                            </m:e>
                                          </m:nary>
                                        </m:e>
                                      </m:d>
                                    </m:e>
                                    <m:sup>
                                      <m:r>
                                        <a:rPr lang="en-US" sz="2000" b="0" i="1" smtClean="0">
                                          <a:latin typeface="Cambria Math" panose="02040503050406030204" pitchFamily="18" charset="0"/>
                                        </a:rPr>
                                        <m:t>2</m:t>
                                      </m:r>
                                    </m:sup>
                                  </m:sSup>
                                </m:e>
                              </m:nary>
                            </m:e>
                          </m:d>
                          <m:r>
                            <a:rPr lang="en-US" sz="2000" b="0" i="1" smtClean="0">
                              <a:latin typeface="Cambria Math" panose="02040503050406030204" pitchFamily="18" charset="0"/>
                            </a:rPr>
                            <m:t>  + </m:t>
                          </m:r>
                          <m:r>
                            <a:rPr lang="en-US" sz="2000" b="0" i="1" smtClean="0">
                              <a:latin typeface="Cambria Math" panose="02040503050406030204" pitchFamily="18" charset="0"/>
                            </a:rPr>
                            <m:t>𝜆</m:t>
                          </m:r>
                          <m:nary>
                            <m:naryPr>
                              <m:chr m:val="∑"/>
                              <m:ctrlPr>
                                <a:rPr lang="en-US" sz="2000" i="1">
                                  <a:latin typeface="Cambria Math" panose="02040503050406030204" pitchFamily="18" charset="0"/>
                                </a:rPr>
                              </m:ctrlPr>
                            </m:naryPr>
                            <m:sub>
                              <m:r>
                                <m:rPr>
                                  <m:brk m:alnAt="23"/>
                                </m:rPr>
                                <a:rPr lang="en-US" sz="2000" i="1">
                                  <a:latin typeface="Cambria Math" panose="02040503050406030204" pitchFamily="18" charset="0"/>
                                </a:rPr>
                                <m:t>𝑗</m:t>
                              </m:r>
                              <m:r>
                                <a:rPr lang="en-US" sz="2000" i="1">
                                  <a:latin typeface="Cambria Math" panose="02040503050406030204" pitchFamily="18" charset="0"/>
                                </a:rPr>
                                <m:t>=1</m:t>
                              </m:r>
                            </m:sub>
                            <m:sup>
                              <m:r>
                                <a:rPr lang="en-US" sz="2000" i="1">
                                  <a:latin typeface="Cambria Math" panose="02040503050406030204" pitchFamily="18" charset="0"/>
                                </a:rPr>
                                <m:t>𝑝</m:t>
                              </m:r>
                            </m:sup>
                            <m:e>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𝛽</m:t>
                                  </m:r>
                                </m:e>
                                <m:sub>
                                  <m:r>
                                    <a:rPr lang="en-US" sz="2000" i="1">
                                      <a:latin typeface="Cambria Math" panose="02040503050406030204" pitchFamily="18" charset="0"/>
                                    </a:rPr>
                                    <m:t>𝑗</m:t>
                                  </m:r>
                                </m:sub>
                              </m:sSub>
                              <m:r>
                                <a:rPr lang="en-US" sz="2000" i="1">
                                  <a:latin typeface="Cambria Math" panose="02040503050406030204" pitchFamily="18" charset="0"/>
                                </a:rPr>
                                <m:t>|</m:t>
                              </m:r>
                            </m:e>
                          </m:nary>
                        </m:e>
                      </m:func>
                    </m:oMath>
                  </m:oMathPara>
                </a14:m>
                <a:endParaRPr lang="en-US" sz="2000" dirty="0"/>
              </a:p>
            </p:txBody>
          </p:sp>
        </mc:Choice>
        <mc:Fallback xmlns="">
          <p:sp>
            <p:nvSpPr>
              <p:cNvPr id="23" name="TextBox 22">
                <a:extLst>
                  <a:ext uri="{FF2B5EF4-FFF2-40B4-BE49-F238E27FC236}">
                    <a16:creationId xmlns:a16="http://schemas.microsoft.com/office/drawing/2014/main" id="{202BDBEE-48DC-D846-888B-4CD92F4F367D}"/>
                  </a:ext>
                </a:extLst>
              </p:cNvPr>
              <p:cNvSpPr txBox="1">
                <a:spLocks noRot="1" noChangeAspect="1" noMove="1" noResize="1" noEditPoints="1" noAdjustHandles="1" noChangeArrowheads="1" noChangeShapeType="1" noTextEdit="1"/>
              </p:cNvSpPr>
              <p:nvPr/>
            </p:nvSpPr>
            <p:spPr>
              <a:xfrm>
                <a:off x="1336081" y="5313684"/>
                <a:ext cx="6320748" cy="1226233"/>
              </a:xfrm>
              <a:prstGeom prst="rect">
                <a:avLst/>
              </a:prstGeom>
              <a:blipFill>
                <a:blip r:embed="rId6"/>
                <a:stretch>
                  <a:fillRect t="-67347" b="-106122"/>
                </a:stretch>
              </a:blipFill>
            </p:spPr>
            <p:txBody>
              <a:bodyPr/>
              <a:lstStyle/>
              <a:p>
                <a:r>
                  <a:rPr lang="en-US">
                    <a:noFill/>
                  </a:rPr>
                  <a:t> </a:t>
                </a:r>
              </a:p>
            </p:txBody>
          </p:sp>
        </mc:Fallback>
      </mc:AlternateContent>
      <p:sp>
        <p:nvSpPr>
          <p:cNvPr id="24" name="Rounded Rectangle 23">
            <a:extLst>
              <a:ext uri="{FF2B5EF4-FFF2-40B4-BE49-F238E27FC236}">
                <a16:creationId xmlns:a16="http://schemas.microsoft.com/office/drawing/2014/main" id="{8ED1473E-16FD-6A42-8B15-1F5267E24F40}"/>
              </a:ext>
            </a:extLst>
          </p:cNvPr>
          <p:cNvSpPr/>
          <p:nvPr/>
        </p:nvSpPr>
        <p:spPr>
          <a:xfrm>
            <a:off x="3393475" y="5310875"/>
            <a:ext cx="2658973" cy="1339934"/>
          </a:xfrm>
          <a:prstGeom prst="roundRect">
            <a:avLst/>
          </a:prstGeom>
          <a:noFill/>
          <a:ln w="28575">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6BF40283-1B9F-DC47-B566-038AABC80F4C}"/>
              </a:ext>
            </a:extLst>
          </p:cNvPr>
          <p:cNvSpPr/>
          <p:nvPr/>
        </p:nvSpPr>
        <p:spPr>
          <a:xfrm>
            <a:off x="6425097" y="5289953"/>
            <a:ext cx="1059357" cy="1329982"/>
          </a:xfrm>
          <a:prstGeom prst="roundRect">
            <a:avLst/>
          </a:prstGeom>
          <a:no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70F091DB-E7D2-F947-918A-1A2BA321463A}"/>
              </a:ext>
            </a:extLst>
          </p:cNvPr>
          <p:cNvSpPr txBox="1"/>
          <p:nvPr/>
        </p:nvSpPr>
        <p:spPr>
          <a:xfrm>
            <a:off x="7720258" y="5386589"/>
            <a:ext cx="3337517" cy="646331"/>
          </a:xfrm>
          <a:prstGeom prst="rect">
            <a:avLst/>
          </a:prstGeom>
          <a:noFill/>
        </p:spPr>
        <p:txBody>
          <a:bodyPr wrap="none" rtlCol="0">
            <a:spAutoFit/>
          </a:bodyPr>
          <a:lstStyle/>
          <a:p>
            <a:r>
              <a:rPr lang="en-US" i="1" dirty="0">
                <a:solidFill>
                  <a:schemeClr val="bg2">
                    <a:lumMod val="50000"/>
                  </a:schemeClr>
                </a:solidFill>
              </a:rPr>
              <a:t>equivalent Lasso formulation in a </a:t>
            </a:r>
          </a:p>
          <a:p>
            <a:r>
              <a:rPr lang="en-US" i="1" dirty="0">
                <a:solidFill>
                  <a:schemeClr val="bg2">
                    <a:lumMod val="50000"/>
                  </a:schemeClr>
                </a:solidFill>
              </a:rPr>
              <a:t>regularized regression form</a:t>
            </a:r>
          </a:p>
        </p:txBody>
      </p:sp>
      <p:sp>
        <p:nvSpPr>
          <p:cNvPr id="28" name="TextBox 27">
            <a:extLst>
              <a:ext uri="{FF2B5EF4-FFF2-40B4-BE49-F238E27FC236}">
                <a16:creationId xmlns:a16="http://schemas.microsoft.com/office/drawing/2014/main" id="{E755C3E8-20A0-D848-A38F-E7E67BF5924B}"/>
              </a:ext>
            </a:extLst>
          </p:cNvPr>
          <p:cNvSpPr txBox="1"/>
          <p:nvPr/>
        </p:nvSpPr>
        <p:spPr>
          <a:xfrm>
            <a:off x="8889851" y="4265625"/>
            <a:ext cx="2305824" cy="646331"/>
          </a:xfrm>
          <a:prstGeom prst="rect">
            <a:avLst/>
          </a:prstGeom>
          <a:noFill/>
        </p:spPr>
        <p:txBody>
          <a:bodyPr wrap="none" rtlCol="0">
            <a:spAutoFit/>
          </a:bodyPr>
          <a:lstStyle/>
          <a:p>
            <a:r>
              <a:rPr lang="en-US" i="1" dirty="0">
                <a:solidFill>
                  <a:schemeClr val="bg2">
                    <a:lumMod val="50000"/>
                  </a:schemeClr>
                </a:solidFill>
              </a:rPr>
              <a:t>Lasso formulation in a </a:t>
            </a:r>
          </a:p>
          <a:p>
            <a:r>
              <a:rPr lang="en-US" i="1" dirty="0">
                <a:solidFill>
                  <a:schemeClr val="bg2">
                    <a:lumMod val="50000"/>
                  </a:schemeClr>
                </a:solidFill>
              </a:rPr>
              <a:t>constrained form</a:t>
            </a:r>
          </a:p>
        </p:txBody>
      </p:sp>
      <p:sp>
        <p:nvSpPr>
          <p:cNvPr id="2" name="TextBox 1">
            <a:extLst>
              <a:ext uri="{FF2B5EF4-FFF2-40B4-BE49-F238E27FC236}">
                <a16:creationId xmlns:a16="http://schemas.microsoft.com/office/drawing/2014/main" id="{F9AEBFD0-9A1F-3A4E-9D8E-4DFBE538BD81}"/>
              </a:ext>
            </a:extLst>
          </p:cNvPr>
          <p:cNvSpPr txBox="1"/>
          <p:nvPr/>
        </p:nvSpPr>
        <p:spPr>
          <a:xfrm>
            <a:off x="6133946" y="4384659"/>
            <a:ext cx="1112164" cy="369332"/>
          </a:xfrm>
          <a:prstGeom prst="rect">
            <a:avLst/>
          </a:prstGeom>
          <a:noFill/>
        </p:spPr>
        <p:txBody>
          <a:bodyPr wrap="none" rtlCol="0">
            <a:spAutoFit/>
          </a:bodyPr>
          <a:lstStyle/>
          <a:p>
            <a:r>
              <a:rPr lang="en-US" dirty="0"/>
              <a:t>subject to</a:t>
            </a:r>
          </a:p>
        </p:txBody>
      </p:sp>
    </p:spTree>
    <p:extLst>
      <p:ext uri="{BB962C8B-B14F-4D97-AF65-F5344CB8AC3E}">
        <p14:creationId xmlns:p14="http://schemas.microsoft.com/office/powerpoint/2010/main" val="18122507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EB2ACB-4328-6C44-8470-522B71890E10}"/>
                  </a:ext>
                </a:extLst>
              </p:cNvPr>
              <p:cNvSpPr>
                <a:spLocks noGrp="1"/>
              </p:cNvSpPr>
              <p:nvPr>
                <p:ph idx="1"/>
              </p:nvPr>
            </p:nvSpPr>
            <p:spPr>
              <a:xfrm>
                <a:off x="512956" y="850713"/>
                <a:ext cx="11521882" cy="5846763"/>
              </a:xfrm>
            </p:spPr>
            <p:txBody>
              <a:bodyPr>
                <a:normAutofit/>
              </a:bodyPr>
              <a:lstStyle/>
              <a:p>
                <a:pPr marL="0" indent="0">
                  <a:buNone/>
                </a:pPr>
                <a:r>
                  <a:rPr lang="en-US" b="1" dirty="0">
                    <a:solidFill>
                      <a:schemeClr val="accent1"/>
                    </a:solidFill>
                    <a:latin typeface="+mj-lt"/>
                  </a:rPr>
                  <a:t>Lasso for </a:t>
                </a:r>
                <a14:m>
                  <m:oMath xmlns:m="http://schemas.openxmlformats.org/officeDocument/2006/math">
                    <m:r>
                      <a:rPr lang="en-US" i="1">
                        <a:solidFill>
                          <a:schemeClr val="accent1"/>
                        </a:solidFill>
                        <a:latin typeface="Cambria Math" panose="02040503050406030204" pitchFamily="18" charset="0"/>
                      </a:rPr>
                      <m:t>𝐺</m:t>
                    </m:r>
                    <m:r>
                      <a:rPr lang="en-US" i="1">
                        <a:solidFill>
                          <a:schemeClr val="accent1"/>
                        </a:solidFill>
                        <a:latin typeface="Cambria Math" panose="02040503050406030204" pitchFamily="18" charset="0"/>
                      </a:rPr>
                      <m:t>×</m:t>
                    </m:r>
                    <m:r>
                      <a:rPr lang="en-US" i="1">
                        <a:solidFill>
                          <a:schemeClr val="accent1"/>
                        </a:solidFill>
                        <a:latin typeface="Cambria Math" panose="02040503050406030204" pitchFamily="18" charset="0"/>
                      </a:rPr>
                      <m:t>𝐸</m:t>
                    </m:r>
                  </m:oMath>
                </a14:m>
                <a:endParaRPr lang="en-US" dirty="0">
                  <a:latin typeface="+mj-lt"/>
                </a:endParaRPr>
              </a:p>
              <a:p>
                <a:r>
                  <a:rPr lang="en-US" sz="2400" dirty="0"/>
                  <a:t>Denote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𝑓</m:t>
                        </m:r>
                      </m:e>
                      <m:sub>
                        <m:r>
                          <a:rPr lang="en-US" sz="2400" b="0" i="1" smtClean="0">
                            <a:latin typeface="Cambria Math" panose="02040503050406030204" pitchFamily="18" charset="0"/>
                          </a:rPr>
                          <m:t>𝑂𝐿𝑆</m:t>
                        </m:r>
                      </m:sub>
                    </m:sSub>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𝛽</m:t>
                        </m:r>
                      </m:e>
                    </m:d>
                    <m:r>
                      <a:rPr lang="en-US" sz="2400" b="0" i="1" smtClean="0">
                        <a:latin typeface="Cambria Math" panose="02040503050406030204" pitchFamily="18" charset="0"/>
                      </a:rPr>
                      <m:t>= </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𝑖</m:t>
                        </m:r>
                        <m:r>
                          <a:rPr lang="en-US" sz="2400" i="1">
                            <a:latin typeface="Cambria Math" panose="02040503050406030204" pitchFamily="18" charset="0"/>
                          </a:rPr>
                          <m:t>=1</m:t>
                        </m:r>
                      </m:sub>
                      <m:sup>
                        <m:r>
                          <a:rPr lang="en-US" sz="2400" i="1">
                            <a:latin typeface="Cambria Math" panose="02040503050406030204" pitchFamily="18" charset="0"/>
                          </a:rPr>
                          <m:t>𝑛</m:t>
                        </m:r>
                      </m:sup>
                      <m:e>
                        <m:sSup>
                          <m:sSupPr>
                            <m:ctrlPr>
                              <a:rPr lang="en-US" sz="2400" i="1">
                                <a:latin typeface="Cambria Math" panose="02040503050406030204" pitchFamily="18" charset="0"/>
                              </a:rPr>
                            </m:ctrlPr>
                          </m:sSupPr>
                          <m:e>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m:rPr>
                                        <m:brk m:alnAt="23"/>
                                      </m:rPr>
                                      <a:rPr lang="en-US" sz="2400" i="1">
                                        <a:latin typeface="Cambria Math" panose="02040503050406030204" pitchFamily="18" charset="0"/>
                                      </a:rPr>
                                      <m:t>𝛽</m:t>
                                    </m:r>
                                  </m:e>
                                  <m:sub>
                                    <m:r>
                                      <m:rPr>
                                        <m:brk m:alnAt="23"/>
                                      </m:rPr>
                                      <a:rPr lang="en-US" sz="2400" i="1">
                                        <a:latin typeface="Cambria Math" panose="02040503050406030204" pitchFamily="18" charset="0"/>
                                      </a:rPr>
                                      <m:t>0</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r>
                                      <a:rPr lang="en-US" sz="2400" i="1">
                                        <a:latin typeface="Cambria Math" panose="02040503050406030204" pitchFamily="18" charset="0"/>
                                      </a:rPr>
                                      <m:t>𝐸</m:t>
                                    </m:r>
                                  </m:sub>
                                </m:sSub>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b="0" i="1" smtClean="0">
                                        <a:latin typeface="Cambria Math" panose="02040503050406030204" pitchFamily="18" charset="0"/>
                                      </a:rPr>
                                      <m:t> </m:t>
                                    </m:r>
                                  </m:sub>
                                </m:sSub>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𝑝</m:t>
                                    </m:r>
                                  </m:sup>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𝑗</m:t>
                                            </m:r>
                                          </m:sub>
                                        </m:sSub>
                                      </m:sub>
                                    </m:sSub>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𝑗𝑖</m:t>
                                        </m:r>
                                      </m:sub>
                                    </m:sSub>
                                  </m:e>
                                </m:nary>
                                <m:r>
                                  <a:rPr lang="en-US" sz="2400" i="1">
                                    <a:latin typeface="Cambria Math" panose="02040503050406030204" pitchFamily="18" charset="0"/>
                                  </a:rPr>
                                  <m:t>+</m:t>
                                </m:r>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𝑝</m:t>
                                    </m:r>
                                  </m:sup>
                                  <m:e>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𝑗</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 </m:t>
                                            </m:r>
                                          </m:sub>
                                        </m:sSub>
                                      </m:sub>
                                    </m:sSub>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𝑗𝑖</m:t>
                                        </m:r>
                                      </m:sub>
                                    </m:sSub>
                                    <m:r>
                                      <a:rPr lang="en-US" sz="2400" i="1">
                                        <a:latin typeface="Cambria Math" panose="02040503050406030204" pitchFamily="18" charset="0"/>
                                      </a:rPr>
                                      <m:t>×</m:t>
                                    </m:r>
                                  </m:e>
                                </m:nary>
                                <m:sSub>
                                  <m:sSubPr>
                                    <m:ctrlPr>
                                      <a:rPr lang="en-US" sz="2400" i="1">
                                        <a:latin typeface="Cambria Math" panose="02040503050406030204" pitchFamily="18" charset="0"/>
                                      </a:rPr>
                                    </m:ctrlPr>
                                  </m:sSubPr>
                                  <m:e>
                                    <m:r>
                                      <a:rPr lang="en-US" sz="2400" i="1">
                                        <a:latin typeface="Cambria Math" panose="02040503050406030204" pitchFamily="18" charset="0"/>
                                      </a:rPr>
                                      <m:t>𝐸</m:t>
                                    </m:r>
                                  </m:e>
                                  <m:sub>
                                    <m:r>
                                      <a:rPr lang="en-US" sz="2400" i="1">
                                        <a:latin typeface="Cambria Math" panose="02040503050406030204" pitchFamily="18" charset="0"/>
                                      </a:rPr>
                                      <m:t> </m:t>
                                    </m:r>
                                  </m:sub>
                                </m:sSub>
                                <m:r>
                                  <a:rPr lang="en-US" sz="2400" i="1">
                                    <a:latin typeface="Cambria Math" panose="02040503050406030204" pitchFamily="18" charset="0"/>
                                  </a:rPr>
                                  <m:t>)</m:t>
                                </m:r>
                              </m:e>
                            </m:d>
                          </m:e>
                          <m:sup>
                            <m:r>
                              <a:rPr lang="en-US" sz="2400" i="1">
                                <a:latin typeface="Cambria Math" panose="02040503050406030204" pitchFamily="18" charset="0"/>
                              </a:rPr>
                              <m:t>2</m:t>
                            </m:r>
                          </m:sup>
                        </m:sSup>
                      </m:e>
                    </m:nary>
                  </m:oMath>
                </a14:m>
                <a:endParaRPr lang="en-US" sz="2400" dirty="0"/>
              </a:p>
              <a:p>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𝛽</m:t>
                            </m:r>
                          </m:e>
                        </m:acc>
                      </m:e>
                      <m:sub>
                        <m:r>
                          <a:rPr lang="en-US" sz="2400" b="0" i="1" smtClean="0">
                            <a:latin typeface="Cambria Math" panose="02040503050406030204" pitchFamily="18" charset="0"/>
                          </a:rPr>
                          <m:t>𝐿𝐴𝑆𝑆𝑂</m:t>
                        </m:r>
                      </m:sub>
                    </m:sSub>
                    <m:r>
                      <a:rPr lang="en-US" sz="2400" b="0" i="1" smtClean="0">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argmin</m:t>
                            </m:r>
                          </m:e>
                          <m:lim>
                            <m:r>
                              <a:rPr lang="en-US" sz="2400" i="1">
                                <a:latin typeface="Cambria Math" panose="02040503050406030204" pitchFamily="18" charset="0"/>
                              </a:rPr>
                              <m:t>𝛽</m:t>
                            </m:r>
                          </m:lim>
                        </m:limLow>
                      </m:fName>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𝑂𝐿𝑆</m:t>
                            </m:r>
                          </m:sub>
                        </m:sSub>
                        <m:d>
                          <m:dPr>
                            <m:ctrlPr>
                              <a:rPr lang="en-US" sz="2400" i="1">
                                <a:latin typeface="Cambria Math" panose="02040503050406030204" pitchFamily="18" charset="0"/>
                              </a:rPr>
                            </m:ctrlPr>
                          </m:dPr>
                          <m:e>
                            <m:r>
                              <a:rPr lang="en-US" sz="2400" i="1">
                                <a:latin typeface="Cambria Math" panose="02040503050406030204" pitchFamily="18" charset="0"/>
                              </a:rPr>
                              <m:t>𝛽</m:t>
                            </m:r>
                          </m:e>
                        </m:d>
                        <m:r>
                          <a:rPr lang="en-US" sz="2400" b="0" i="1" smtClean="0">
                            <a:latin typeface="Cambria Math" panose="02040503050406030204" pitchFamily="18" charset="0"/>
                          </a:rPr>
                          <m:t>,</m:t>
                        </m:r>
                      </m:e>
                    </m:func>
                  </m:oMath>
                </a14:m>
                <a:r>
                  <a:rPr lang="en-US" sz="2400" dirty="0">
                    <a:solidFill>
                      <a:schemeClr val="tx1"/>
                    </a:solidFill>
                  </a:rPr>
                  <a:t>   subject to  </a:t>
                </a:r>
                <a14:m>
                  <m:oMath xmlns:m="http://schemas.openxmlformats.org/officeDocument/2006/math">
                    <m:nary>
                      <m:naryPr>
                        <m:chr m:val="∑"/>
                        <m:ctrlPr>
                          <a:rPr lang="en-US" sz="2400" i="1">
                            <a:latin typeface="Cambria Math" panose="02040503050406030204" pitchFamily="18" charset="0"/>
                          </a:rPr>
                        </m:ctrlPr>
                      </m:naryPr>
                      <m:sub>
                        <m:r>
                          <m:rPr>
                            <m:brk m:alnAt="23"/>
                          </m:rPr>
                          <a:rPr lang="en-US" sz="2400" i="1">
                            <a:latin typeface="Cambria Math" panose="02040503050406030204" pitchFamily="18" charset="0"/>
                          </a:rPr>
                          <m:t>𝑗</m:t>
                        </m:r>
                        <m:r>
                          <a:rPr lang="en-US" sz="2400" i="1">
                            <a:latin typeface="Cambria Math" panose="02040503050406030204" pitchFamily="18" charset="0"/>
                          </a:rPr>
                          <m:t>=1</m:t>
                        </m:r>
                      </m:sub>
                      <m:sup>
                        <m:r>
                          <a:rPr lang="en-US" sz="2400" i="1">
                            <a:latin typeface="Cambria Math" panose="02040503050406030204" pitchFamily="18" charset="0"/>
                          </a:rPr>
                          <m:t>𝑝</m:t>
                        </m:r>
                      </m:sup>
                      <m:e>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𝑗</m:t>
                                </m:r>
                              </m:sub>
                            </m:sSub>
                          </m:sub>
                        </m:sSub>
                        <m:r>
                          <a:rPr lang="en-US" sz="2400" i="1">
                            <a:latin typeface="Cambria Math" panose="02040503050406030204" pitchFamily="18" charset="0"/>
                          </a:rPr>
                          <m:t>|</m:t>
                        </m:r>
                      </m:e>
                    </m:nary>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𝛽</m:t>
                        </m:r>
                      </m:e>
                      <m:sub>
                        <m:sSub>
                          <m:sSubPr>
                            <m:ctrlPr>
                              <a:rPr lang="en-US" sz="2400" i="1">
                                <a:latin typeface="Cambria Math" panose="02040503050406030204" pitchFamily="18" charset="0"/>
                              </a:rPr>
                            </m:ctrlPr>
                          </m:sSubPr>
                          <m:e>
                            <m:r>
                              <a:rPr lang="en-US" sz="2400" i="1">
                                <a:latin typeface="Cambria Math" panose="02040503050406030204" pitchFamily="18" charset="0"/>
                              </a:rPr>
                              <m:t>𝐺</m:t>
                            </m:r>
                          </m:e>
                          <m:sub>
                            <m:r>
                              <a:rPr lang="en-US" sz="2400" i="1">
                                <a:latin typeface="Cambria Math" panose="02040503050406030204" pitchFamily="18" charset="0"/>
                              </a:rPr>
                              <m:t>𝑗</m:t>
                            </m:r>
                          </m:sub>
                        </m:sSub>
                        <m:r>
                          <a:rPr lang="en-US" sz="2400" i="1">
                            <a:latin typeface="Cambria Math" panose="02040503050406030204" pitchFamily="18" charset="0"/>
                          </a:rPr>
                          <m:t>×</m:t>
                        </m:r>
                        <m:r>
                          <a:rPr lang="en-US" sz="2400" i="1">
                            <a:latin typeface="Cambria Math" panose="02040503050406030204" pitchFamily="18" charset="0"/>
                          </a:rPr>
                          <m:t>𝐸</m:t>
                        </m:r>
                      </m:sub>
                    </m:sSub>
                    <m:r>
                      <a:rPr lang="en-US" sz="2400" i="1">
                        <a:latin typeface="Cambria Math" panose="02040503050406030204" pitchFamily="18" charset="0"/>
                      </a:rPr>
                      <m:t>|)≤</m:t>
                    </m:r>
                    <m:r>
                      <a:rPr lang="en-US" sz="2400" i="1">
                        <a:latin typeface="Cambria Math" panose="02040503050406030204" pitchFamily="18" charset="0"/>
                      </a:rPr>
                      <m:t>𝑡</m:t>
                    </m:r>
                  </m:oMath>
                </a14:m>
                <a:endParaRPr lang="en-US" sz="2400" dirty="0">
                  <a:solidFill>
                    <a:schemeClr val="tx1"/>
                  </a:solidFill>
                </a:endParaRPr>
              </a:p>
              <a:p>
                <a:pPr marL="0" indent="0">
                  <a:buNone/>
                </a:pPr>
                <a:endParaRPr lang="en-US" sz="2400" dirty="0"/>
              </a:p>
              <a:p>
                <a:pPr marL="0" indent="0">
                  <a:buNone/>
                </a:pPr>
                <a:endParaRPr lang="en-US" b="1" dirty="0">
                  <a:solidFill>
                    <a:schemeClr val="accent1"/>
                  </a:solidFill>
                  <a:latin typeface="+mj-lt"/>
                </a:endParaRPr>
              </a:p>
              <a:p>
                <a:pPr marL="0" indent="0">
                  <a:buNone/>
                </a:pPr>
                <a:r>
                  <a:rPr lang="en-US" b="1" dirty="0">
                    <a:solidFill>
                      <a:schemeClr val="accent1"/>
                    </a:solidFill>
                    <a:latin typeface="+mj-lt"/>
                  </a:rPr>
                  <a:t>Hierarchical structure</a:t>
                </a:r>
              </a:p>
              <a:p>
                <a:pPr marL="0" indent="0">
                  <a:buNone/>
                </a:pPr>
                <a:r>
                  <a:rPr lang="en-US" sz="2400" dirty="0">
                    <a:solidFill>
                      <a:srgbClr val="002060"/>
                    </a:solidFill>
                    <a:ea typeface="Cambria Math" panose="02040503050406030204" pitchFamily="18" charset="0"/>
                  </a:rPr>
                  <a:t>                </a:t>
                </a:r>
                <a14:m>
                  <m:oMath xmlns:m="http://schemas.openxmlformats.org/officeDocument/2006/math">
                    <m:r>
                      <a:rPr lang="en-US" sz="2400" i="1">
                        <a:solidFill>
                          <a:srgbClr val="002060"/>
                        </a:solidFill>
                        <a:latin typeface="Cambria Math" panose="02040503050406030204" pitchFamily="18" charset="0"/>
                        <a:ea typeface="Cambria Math" panose="02040503050406030204" pitchFamily="18" charset="0"/>
                      </a:rPr>
                      <m:t> </m:t>
                    </m:r>
                    <m:sSub>
                      <m:sSubPr>
                        <m:ctrlPr>
                          <a:rPr lang="en-US" sz="2400" i="1">
                            <a:solidFill>
                              <a:srgbClr val="002060"/>
                            </a:solidFill>
                            <a:latin typeface="Cambria Math" panose="02040503050406030204" pitchFamily="18" charset="0"/>
                            <a:ea typeface="Cambria Math" panose="02040503050406030204" pitchFamily="18" charset="0"/>
                          </a:rPr>
                        </m:ctrlPr>
                      </m:sSubPr>
                      <m:e>
                        <m:r>
                          <a:rPr lang="en-US" sz="2400" i="1">
                            <a:solidFill>
                              <a:srgbClr val="002060"/>
                            </a:solidFill>
                            <a:latin typeface="Cambria Math" panose="02040503050406030204" pitchFamily="18" charset="0"/>
                            <a:ea typeface="Cambria Math" panose="02040503050406030204" pitchFamily="18" charset="0"/>
                          </a:rPr>
                          <m:t>  </m:t>
                        </m:r>
                        <m:r>
                          <a:rPr lang="en-US" sz="2400" i="1">
                            <a:solidFill>
                              <a:srgbClr val="002060"/>
                            </a:solidFill>
                            <a:latin typeface="Cambria Math" panose="02040503050406030204" pitchFamily="18" charset="0"/>
                            <a:ea typeface="Cambria Math" panose="02040503050406030204" pitchFamily="18" charset="0"/>
                          </a:rPr>
                          <m:t>𝛽</m:t>
                        </m:r>
                      </m:e>
                      <m:sub>
                        <m:r>
                          <a:rPr lang="en-US" sz="2400" i="1">
                            <a:solidFill>
                              <a:srgbClr val="002060"/>
                            </a:solidFill>
                            <a:latin typeface="Cambria Math" panose="02040503050406030204" pitchFamily="18" charset="0"/>
                            <a:ea typeface="Cambria Math" panose="02040503050406030204" pitchFamily="18" charset="0"/>
                          </a:rPr>
                          <m:t>𝐺</m:t>
                        </m:r>
                        <m:r>
                          <a:rPr lang="en-US" sz="2400" i="1">
                            <a:solidFill>
                              <a:srgbClr val="002060"/>
                            </a:solidFill>
                            <a:latin typeface="Cambria Math" panose="02040503050406030204" pitchFamily="18" charset="0"/>
                            <a:ea typeface="Cambria Math" panose="02040503050406030204" pitchFamily="18" charset="0"/>
                          </a:rPr>
                          <m:t>×</m:t>
                        </m:r>
                        <m:r>
                          <a:rPr lang="en-US" sz="2400" i="1">
                            <a:solidFill>
                              <a:srgbClr val="002060"/>
                            </a:solidFill>
                            <a:latin typeface="Cambria Math" panose="02040503050406030204" pitchFamily="18" charset="0"/>
                            <a:ea typeface="Cambria Math" panose="02040503050406030204" pitchFamily="18" charset="0"/>
                          </a:rPr>
                          <m:t>𝐸</m:t>
                        </m:r>
                        <m:r>
                          <a:rPr lang="en-US" sz="2400" i="1">
                            <a:solidFill>
                              <a:srgbClr val="002060"/>
                            </a:solidFill>
                            <a:latin typeface="Cambria Math" panose="02040503050406030204" pitchFamily="18" charset="0"/>
                            <a:ea typeface="Cambria Math" panose="02040503050406030204" pitchFamily="18" charset="0"/>
                          </a:rPr>
                          <m:t> </m:t>
                        </m:r>
                      </m:sub>
                    </m:sSub>
                    <m:r>
                      <a:rPr lang="en-US" sz="2400" i="1">
                        <a:solidFill>
                          <a:srgbClr val="002060"/>
                        </a:solidFill>
                        <a:latin typeface="Cambria Math" panose="02040503050406030204" pitchFamily="18" charset="0"/>
                        <a:ea typeface="Cambria Math" panose="02040503050406030204" pitchFamily="18" charset="0"/>
                      </a:rPr>
                      <m:t>≠0⟹</m:t>
                    </m:r>
                    <m:sSub>
                      <m:sSubPr>
                        <m:ctrlPr>
                          <a:rPr lang="en-US" sz="2400" i="1">
                            <a:solidFill>
                              <a:srgbClr val="002060"/>
                            </a:solidFill>
                            <a:latin typeface="Cambria Math" panose="02040503050406030204" pitchFamily="18" charset="0"/>
                            <a:ea typeface="Cambria Math" panose="02040503050406030204" pitchFamily="18" charset="0"/>
                          </a:rPr>
                        </m:ctrlPr>
                      </m:sSubPr>
                      <m:e>
                        <m:r>
                          <a:rPr lang="en-US" sz="2400" i="1">
                            <a:solidFill>
                              <a:srgbClr val="002060"/>
                            </a:solidFill>
                            <a:latin typeface="Cambria Math" panose="02040503050406030204" pitchFamily="18" charset="0"/>
                            <a:ea typeface="Cambria Math" panose="02040503050406030204" pitchFamily="18" charset="0"/>
                          </a:rPr>
                          <m:t>  </m:t>
                        </m:r>
                        <m:r>
                          <a:rPr lang="en-US" sz="2400" i="1">
                            <a:solidFill>
                              <a:srgbClr val="002060"/>
                            </a:solidFill>
                            <a:latin typeface="Cambria Math" panose="02040503050406030204" pitchFamily="18" charset="0"/>
                            <a:ea typeface="Cambria Math" panose="02040503050406030204" pitchFamily="18" charset="0"/>
                          </a:rPr>
                          <m:t>𝛽</m:t>
                        </m:r>
                      </m:e>
                      <m:sub>
                        <m:r>
                          <a:rPr lang="en-US" sz="2400" i="1">
                            <a:solidFill>
                              <a:srgbClr val="002060"/>
                            </a:solidFill>
                            <a:latin typeface="Cambria Math" panose="02040503050406030204" pitchFamily="18" charset="0"/>
                            <a:ea typeface="Cambria Math" panose="02040503050406030204" pitchFamily="18" charset="0"/>
                          </a:rPr>
                          <m:t>𝐺</m:t>
                        </m:r>
                        <m:r>
                          <a:rPr lang="en-US" sz="2400" i="1">
                            <a:solidFill>
                              <a:srgbClr val="002060"/>
                            </a:solidFill>
                            <a:latin typeface="Cambria Math" panose="02040503050406030204" pitchFamily="18" charset="0"/>
                            <a:ea typeface="Cambria Math" panose="02040503050406030204" pitchFamily="18" charset="0"/>
                          </a:rPr>
                          <m:t> </m:t>
                        </m:r>
                      </m:sub>
                    </m:sSub>
                    <m:r>
                      <a:rPr lang="en-US" sz="2400" i="1">
                        <a:solidFill>
                          <a:srgbClr val="002060"/>
                        </a:solidFill>
                        <a:latin typeface="Cambria Math" panose="02040503050406030204" pitchFamily="18" charset="0"/>
                        <a:ea typeface="Cambria Math" panose="02040503050406030204" pitchFamily="18" charset="0"/>
                      </a:rPr>
                      <m:t>≠0</m:t>
                    </m:r>
                  </m:oMath>
                </a14:m>
                <a:r>
                  <a:rPr lang="en-US" sz="2400" dirty="0"/>
                  <a:t>      or     </a:t>
                </a:r>
                <a14:m>
                  <m:oMath xmlns:m="http://schemas.openxmlformats.org/officeDocument/2006/math">
                    <m:sSub>
                      <m:sSubPr>
                        <m:ctrlPr>
                          <a:rPr lang="en-US" sz="2400" i="1">
                            <a:solidFill>
                              <a:srgbClr val="002060"/>
                            </a:solidFill>
                            <a:latin typeface="Cambria Math" panose="02040503050406030204" pitchFamily="18" charset="0"/>
                          </a:rPr>
                        </m:ctrlPr>
                      </m:sSubPr>
                      <m:e>
                        <m:r>
                          <a:rPr lang="en-US" sz="2400" i="1">
                            <a:solidFill>
                              <a:srgbClr val="002060"/>
                            </a:solidFill>
                            <a:latin typeface="Cambria Math" panose="02040503050406030204" pitchFamily="18" charset="0"/>
                          </a:rPr>
                          <m:t>𝛽</m:t>
                        </m:r>
                      </m:e>
                      <m:sub>
                        <m:r>
                          <a:rPr lang="en-US" sz="2400" i="1">
                            <a:solidFill>
                              <a:srgbClr val="002060"/>
                            </a:solidFill>
                            <a:latin typeface="Cambria Math" panose="02040503050406030204" pitchFamily="18" charset="0"/>
                          </a:rPr>
                          <m:t>𝐺</m:t>
                        </m:r>
                      </m:sub>
                    </m:sSub>
                    <m:r>
                      <a:rPr lang="en-US" sz="2400" i="1">
                        <a:solidFill>
                          <a:srgbClr val="002060"/>
                        </a:solidFill>
                        <a:latin typeface="Cambria Math" panose="02040503050406030204" pitchFamily="18" charset="0"/>
                      </a:rPr>
                      <m:t>=0 </m:t>
                    </m:r>
                    <m:r>
                      <a:rPr lang="en-US" sz="2400" i="1">
                        <a:solidFill>
                          <a:srgbClr val="002060"/>
                        </a:solidFill>
                        <a:latin typeface="Cambria Math" panose="02040503050406030204" pitchFamily="18" charset="0"/>
                        <a:ea typeface="Cambria Math" panose="02040503050406030204" pitchFamily="18" charset="0"/>
                      </a:rPr>
                      <m:t>⟹</m:t>
                    </m:r>
                    <m:sSub>
                      <m:sSubPr>
                        <m:ctrlPr>
                          <a:rPr lang="en-US" sz="2400" i="1">
                            <a:solidFill>
                              <a:srgbClr val="002060"/>
                            </a:solidFill>
                            <a:latin typeface="Cambria Math" panose="02040503050406030204" pitchFamily="18" charset="0"/>
                            <a:ea typeface="Cambria Math" panose="02040503050406030204" pitchFamily="18" charset="0"/>
                          </a:rPr>
                        </m:ctrlPr>
                      </m:sSubPr>
                      <m:e>
                        <m:r>
                          <a:rPr lang="en-US" sz="2400" i="1">
                            <a:solidFill>
                              <a:srgbClr val="002060"/>
                            </a:solidFill>
                            <a:latin typeface="Cambria Math" panose="02040503050406030204" pitchFamily="18" charset="0"/>
                            <a:ea typeface="Cambria Math" panose="02040503050406030204" pitchFamily="18" charset="0"/>
                          </a:rPr>
                          <m:t>  </m:t>
                        </m:r>
                        <m:r>
                          <a:rPr lang="en-US" sz="2400" i="1">
                            <a:solidFill>
                              <a:srgbClr val="002060"/>
                            </a:solidFill>
                            <a:latin typeface="Cambria Math" panose="02040503050406030204" pitchFamily="18" charset="0"/>
                            <a:ea typeface="Cambria Math" panose="02040503050406030204" pitchFamily="18" charset="0"/>
                          </a:rPr>
                          <m:t>𝛽</m:t>
                        </m:r>
                      </m:e>
                      <m:sub>
                        <m:r>
                          <a:rPr lang="en-US" sz="2400" i="1">
                            <a:solidFill>
                              <a:srgbClr val="002060"/>
                            </a:solidFill>
                            <a:latin typeface="Cambria Math" panose="02040503050406030204" pitchFamily="18" charset="0"/>
                            <a:ea typeface="Cambria Math" panose="02040503050406030204" pitchFamily="18" charset="0"/>
                          </a:rPr>
                          <m:t>𝐺</m:t>
                        </m:r>
                        <m:r>
                          <a:rPr lang="en-US" sz="2400" i="1">
                            <a:solidFill>
                              <a:srgbClr val="002060"/>
                            </a:solidFill>
                            <a:latin typeface="Cambria Math" panose="02040503050406030204" pitchFamily="18" charset="0"/>
                            <a:ea typeface="Cambria Math" panose="02040503050406030204" pitchFamily="18" charset="0"/>
                          </a:rPr>
                          <m:t>×</m:t>
                        </m:r>
                        <m:r>
                          <a:rPr lang="en-US" sz="2400" i="1">
                            <a:solidFill>
                              <a:srgbClr val="002060"/>
                            </a:solidFill>
                            <a:latin typeface="Cambria Math" panose="02040503050406030204" pitchFamily="18" charset="0"/>
                            <a:ea typeface="Cambria Math" panose="02040503050406030204" pitchFamily="18" charset="0"/>
                          </a:rPr>
                          <m:t>𝐸</m:t>
                        </m:r>
                        <m:r>
                          <a:rPr lang="en-US" sz="2400" i="1">
                            <a:solidFill>
                              <a:srgbClr val="002060"/>
                            </a:solidFill>
                            <a:latin typeface="Cambria Math" panose="02040503050406030204" pitchFamily="18" charset="0"/>
                            <a:ea typeface="Cambria Math" panose="02040503050406030204" pitchFamily="18" charset="0"/>
                          </a:rPr>
                          <m:t> </m:t>
                        </m:r>
                      </m:sub>
                    </m:sSub>
                    <m:r>
                      <a:rPr lang="en-US" sz="2400" i="1">
                        <a:solidFill>
                          <a:srgbClr val="002060"/>
                        </a:solidFill>
                        <a:latin typeface="Cambria Math" panose="02040503050406030204" pitchFamily="18" charset="0"/>
                        <a:ea typeface="Cambria Math" panose="02040503050406030204" pitchFamily="18" charset="0"/>
                      </a:rPr>
                      <m:t>=0</m:t>
                    </m:r>
                  </m:oMath>
                </a14:m>
                <a:endParaRPr lang="en-US" sz="2400" dirty="0"/>
              </a:p>
              <a:p>
                <a:pPr marL="0" indent="0">
                  <a:buNone/>
                </a:pPr>
                <a:endParaRPr lang="en-US" sz="2400" dirty="0">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ea typeface="Cambria Math" panose="02040503050406030204" pitchFamily="18" charset="0"/>
                        </a:rPr>
                        <m:t>𝑌</m:t>
                      </m:r>
                      <m:r>
                        <a:rPr lang="en-US" sz="2400" b="0" i="1" smtClean="0">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0</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𝐸</m:t>
                          </m:r>
                        </m:sub>
                      </m:sSub>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𝐸</m:t>
                          </m:r>
                        </m:e>
                        <m:sub>
                          <m:r>
                            <a:rPr lang="en-US" sz="2400" i="1">
                              <a:latin typeface="Cambria Math" panose="02040503050406030204" pitchFamily="18" charset="0"/>
                              <a:ea typeface="Cambria Math" panose="02040503050406030204" pitchFamily="18" charset="0"/>
                            </a:rPr>
                            <m:t> </m:t>
                          </m:r>
                        </m:sub>
                      </m:sSub>
                      <m:r>
                        <a:rPr lang="en-US" sz="2400" b="0" i="1" smtClean="0">
                          <a:latin typeface="Cambria Math" panose="02040503050406030204" pitchFamily="18" charset="0"/>
                          <a:ea typeface="Cambria Math" panose="02040503050406030204" pitchFamily="18" charset="0"/>
                        </a:rPr>
                        <m:t>+ </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𝐺</m:t>
                          </m:r>
                        </m:sub>
                      </m:sSub>
                      <m:sSub>
                        <m:sSubPr>
                          <m:ctrlPr>
                            <a:rPr lang="en-US" sz="2400" i="1">
                              <a:latin typeface="Cambria Math" panose="02040503050406030204" pitchFamily="18" charset="0"/>
                              <a:ea typeface="Cambria Math" panose="02040503050406030204" pitchFamily="18" charset="0"/>
                            </a:rPr>
                          </m:ctrlPr>
                        </m:sSubPr>
                        <m:e>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𝐺</m:t>
                              </m:r>
                            </m:e>
                            <m:sub>
                              <m:r>
                                <a:rPr lang="ru-RU" sz="2400" i="1">
                                  <a:latin typeface="Cambria Math" panose="02040503050406030204" pitchFamily="18" charset="0"/>
                                  <a:ea typeface="Cambria Math" panose="02040503050406030204" pitchFamily="18" charset="0"/>
                                </a:rPr>
                                <m:t> </m:t>
                              </m:r>
                            </m:sub>
                          </m:sSub>
                        </m:e>
                        <m:sub>
                          <m:r>
                            <a:rPr lang="en-US" sz="2400" i="1">
                              <a:latin typeface="Cambria Math" panose="02040503050406030204" pitchFamily="18" charset="0"/>
                              <a:ea typeface="Cambria Math" panose="02040503050406030204" pitchFamily="18" charset="0"/>
                            </a:rPr>
                            <m:t> </m:t>
                          </m:r>
                        </m:sub>
                      </m:sSub>
                      <m:r>
                        <a:rPr lang="en-US" sz="2400" i="1">
                          <a:latin typeface="Cambria Math" panose="02040503050406030204" pitchFamily="18" charset="0"/>
                          <a:ea typeface="Cambria Math" panose="02040503050406030204" pitchFamily="18" charset="0"/>
                        </a:rPr>
                        <m:t>+</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𝛽</m:t>
                          </m:r>
                        </m:e>
                        <m:sub>
                          <m:r>
                            <a:rPr lang="en-US" sz="2400" i="1">
                              <a:latin typeface="Cambria Math" panose="02040503050406030204" pitchFamily="18" charset="0"/>
                              <a:ea typeface="Cambria Math" panose="02040503050406030204" pitchFamily="18" charset="0"/>
                            </a:rPr>
                            <m:t>𝐺</m:t>
                          </m:r>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𝐸</m:t>
                          </m:r>
                        </m:sub>
                      </m:sSub>
                      <m:r>
                        <a:rPr lang="en-US" sz="2400" b="0" i="1" smtClean="0">
                          <a:latin typeface="Cambria Math" panose="02040503050406030204" pitchFamily="18" charset="0"/>
                          <a:ea typeface="Cambria Math" panose="02040503050406030204" pitchFamily="18" charset="0"/>
                        </a:rPr>
                        <m:t>𝐺</m:t>
                      </m:r>
                      <m:sSub>
                        <m:sSubPr>
                          <m:ctrlPr>
                            <a:rPr lang="en-US" sz="2400" i="1">
                              <a:latin typeface="Cambria Math" panose="02040503050406030204" pitchFamily="18" charset="0"/>
                              <a:ea typeface="Cambria Math" panose="02040503050406030204" pitchFamily="18" charset="0"/>
                            </a:rPr>
                          </m:ctrlPr>
                        </m:sSubPr>
                        <m:e>
                          <m:r>
                            <a:rPr lang="en-US" sz="2400" i="1">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𝐸</m:t>
                          </m:r>
                        </m:e>
                        <m:sub>
                          <m:r>
                            <a:rPr lang="en-US" sz="2400" i="1">
                              <a:latin typeface="Cambria Math" panose="02040503050406030204" pitchFamily="18" charset="0"/>
                              <a:ea typeface="Cambria Math" panose="02040503050406030204" pitchFamily="18" charset="0"/>
                            </a:rPr>
                            <m:t> </m:t>
                          </m:r>
                        </m:sub>
                      </m:sSub>
                    </m:oMath>
                  </m:oMathPara>
                </a14:m>
                <a:endParaRPr lang="en-US" sz="2400" dirty="0"/>
              </a:p>
              <a:p>
                <a:pPr marL="0" indent="0">
                  <a:buNone/>
                </a:pPr>
                <a:endParaRPr lang="en-US" sz="2400" dirty="0"/>
              </a:p>
              <a:p>
                <a:pPr lvl="1"/>
                <a:r>
                  <a:rPr lang="en-US" dirty="0"/>
                  <a:t>Assume that </a:t>
                </a:r>
                <a14:m>
                  <m:oMath xmlns:m="http://schemas.openxmlformats.org/officeDocument/2006/math">
                    <m:r>
                      <a:rPr lang="en-US" i="1" dirty="0">
                        <a:latin typeface="Cambria Math" panose="02040503050406030204" pitchFamily="18" charset="0"/>
                      </a:rPr>
                      <m:t>𝐸</m:t>
                    </m:r>
                  </m:oMath>
                </a14:m>
                <a:r>
                  <a:rPr lang="en-US" dirty="0"/>
                  <a:t> is an established risk factor</a:t>
                </a:r>
              </a:p>
              <a:p>
                <a:pPr lvl="1"/>
                <a:endParaRPr lang="en-US" dirty="0"/>
              </a:p>
              <a:p>
                <a:pPr lvl="1"/>
                <a:endParaRPr lang="en-US" dirty="0"/>
              </a:p>
              <a:p>
                <a:pPr lvl="1"/>
                <a:endParaRPr lang="en-US" dirty="0"/>
              </a:p>
              <a:p>
                <a:pPr lvl="1"/>
                <a:endParaRPr lang="en-US" dirty="0"/>
              </a:p>
              <a:p>
                <a:pPr marL="0" indent="0">
                  <a:buNone/>
                </a:pPr>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94EB2ACB-4328-6C44-8470-522B71890E10}"/>
                  </a:ext>
                </a:extLst>
              </p:cNvPr>
              <p:cNvSpPr>
                <a:spLocks noGrp="1" noRot="1" noChangeAspect="1" noMove="1" noResize="1" noEditPoints="1" noAdjustHandles="1" noChangeArrowheads="1" noChangeShapeType="1" noTextEdit="1"/>
              </p:cNvSpPr>
              <p:nvPr>
                <p:ph idx="1"/>
              </p:nvPr>
            </p:nvSpPr>
            <p:spPr>
              <a:xfrm>
                <a:off x="512956" y="850713"/>
                <a:ext cx="11521882" cy="5846763"/>
              </a:xfrm>
              <a:blipFill>
                <a:blip r:embed="rId3"/>
                <a:stretch>
                  <a:fillRect l="-1101" t="-1735"/>
                </a:stretch>
              </a:blipFill>
            </p:spPr>
            <p:txBody>
              <a:bodyPr/>
              <a:lstStyle/>
              <a:p>
                <a:r>
                  <a:rPr lang="en-US">
                    <a:noFill/>
                  </a:rPr>
                  <a:t> </a:t>
                </a:r>
              </a:p>
            </p:txBody>
          </p:sp>
        </mc:Fallback>
      </mc:AlternateContent>
      <p:sp>
        <p:nvSpPr>
          <p:cNvPr id="7" name="Rounded Rectangle 6">
            <a:extLst>
              <a:ext uri="{FF2B5EF4-FFF2-40B4-BE49-F238E27FC236}">
                <a16:creationId xmlns:a16="http://schemas.microsoft.com/office/drawing/2014/main" id="{1E063FC4-F70B-0C4B-9355-83F7C674D092}"/>
              </a:ext>
            </a:extLst>
          </p:cNvPr>
          <p:cNvSpPr/>
          <p:nvPr/>
        </p:nvSpPr>
        <p:spPr>
          <a:xfrm>
            <a:off x="6190734" y="4863436"/>
            <a:ext cx="686583" cy="600558"/>
          </a:xfrm>
          <a:prstGeom prst="roundRect">
            <a:avLst/>
          </a:prstGeom>
          <a:noFill/>
          <a:ln w="508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ounded Rectangle 8">
            <a:extLst>
              <a:ext uri="{FF2B5EF4-FFF2-40B4-BE49-F238E27FC236}">
                <a16:creationId xmlns:a16="http://schemas.microsoft.com/office/drawing/2014/main" id="{CAFCD110-F990-E341-9664-C4103000FEF7}"/>
              </a:ext>
            </a:extLst>
          </p:cNvPr>
          <p:cNvSpPr/>
          <p:nvPr/>
        </p:nvSpPr>
        <p:spPr>
          <a:xfrm>
            <a:off x="7159795" y="4863436"/>
            <a:ext cx="1424807" cy="600558"/>
          </a:xfrm>
          <a:prstGeom prst="roundRect">
            <a:avLst/>
          </a:prstGeom>
          <a:noFill/>
          <a:ln w="508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1C155CFD-E305-8443-8370-11C30E9D6412}"/>
                  </a:ext>
                </a:extLst>
              </p:cNvPr>
              <p:cNvSpPr txBox="1"/>
              <p:nvPr/>
            </p:nvSpPr>
            <p:spPr>
              <a:xfrm>
                <a:off x="1344475" y="2657138"/>
                <a:ext cx="5958811" cy="864467"/>
              </a:xfrm>
              <a:prstGeom prst="rect">
                <a:avLst/>
              </a:prstGeom>
              <a:noFill/>
            </p:spPr>
            <p:txBody>
              <a:bodyPr wrap="none" rtlCol="0">
                <a:spAutoFit/>
              </a:bodyPr>
              <a:lstStyle/>
              <a:p>
                <a14:m>
                  <m:oMath xmlns:m="http://schemas.openxmlformats.org/officeDocument/2006/math">
                    <m:r>
                      <a:rPr lang="en-US" sz="2400" i="1" smtClean="0">
                        <a:solidFill>
                          <a:schemeClr val="bg2">
                            <a:lumMod val="50000"/>
                          </a:schemeClr>
                        </a:solidFill>
                        <a:latin typeface="Cambria Math" panose="02040503050406030204" pitchFamily="18" charset="0"/>
                        <a:ea typeface="Cambria Math" panose="02040503050406030204" pitchFamily="18" charset="0"/>
                      </a:rPr>
                      <m:t>→</m:t>
                    </m:r>
                    <m:r>
                      <a:rPr lang="en-US" sz="2400" b="0" i="1" smtClean="0">
                        <a:solidFill>
                          <a:schemeClr val="bg2">
                            <a:lumMod val="50000"/>
                          </a:schemeClr>
                        </a:solidFill>
                        <a:latin typeface="Cambria Math" panose="02040503050406030204" pitchFamily="18" charset="0"/>
                        <a:ea typeface="Cambria Math" panose="02040503050406030204" pitchFamily="18" charset="0"/>
                      </a:rPr>
                      <m:t> </m:t>
                    </m:r>
                  </m:oMath>
                </a14:m>
                <a:r>
                  <a:rPr lang="en-US" sz="2400" dirty="0">
                    <a:solidFill>
                      <a:schemeClr val="bg2">
                        <a:lumMod val="50000"/>
                      </a:schemeClr>
                    </a:solidFill>
                  </a:rPr>
                  <a:t>Lasso can select an “</a:t>
                </a:r>
                <a:r>
                  <a:rPr lang="en-US" sz="2400" i="1" dirty="0">
                    <a:solidFill>
                      <a:schemeClr val="bg2">
                        <a:lumMod val="50000"/>
                      </a:schemeClr>
                    </a:solidFill>
                  </a:rPr>
                  <a:t>ill-formulated”</a:t>
                </a:r>
                <a:r>
                  <a:rPr lang="en-US" sz="2400" dirty="0">
                    <a:solidFill>
                      <a:schemeClr val="bg2">
                        <a:lumMod val="50000"/>
                      </a:schemeClr>
                    </a:solidFill>
                  </a:rPr>
                  <a:t> model: </a:t>
                </a:r>
              </a:p>
              <a:p>
                <a:pPr/>
                <a14:m>
                  <m:oMathPara xmlns:m="http://schemas.openxmlformats.org/officeDocument/2006/math">
                    <m:oMathParaPr>
                      <m:jc m:val="centerGroup"/>
                    </m:oMathParaPr>
                    <m:oMath xmlns:m="http://schemas.openxmlformats.org/officeDocument/2006/math">
                      <m:r>
                        <a:rPr lang="en-US" sz="2400" i="1">
                          <a:solidFill>
                            <a:schemeClr val="bg2">
                              <a:lumMod val="50000"/>
                            </a:schemeClr>
                          </a:solidFill>
                          <a:latin typeface="Cambria Math" panose="02040503050406030204" pitchFamily="18" charset="0"/>
                        </a:rPr>
                        <m:t>𝑌</m:t>
                      </m:r>
                      <m:r>
                        <a:rPr lang="en-US" sz="2400" i="1">
                          <a:solidFill>
                            <a:schemeClr val="bg2">
                              <a:lumMod val="50000"/>
                            </a:schemeClr>
                          </a:solidFill>
                          <a:latin typeface="Cambria Math" panose="02040503050406030204" pitchFamily="18" charset="0"/>
                        </a:rPr>
                        <m:t> ~ </m:t>
                      </m:r>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𝛽</m:t>
                          </m:r>
                        </m:e>
                        <m:sub>
                          <m:r>
                            <a:rPr lang="en-US" sz="2400" i="1">
                              <a:solidFill>
                                <a:schemeClr val="bg2">
                                  <a:lumMod val="50000"/>
                                </a:schemeClr>
                              </a:solidFill>
                              <a:latin typeface="Cambria Math" panose="02040503050406030204" pitchFamily="18" charset="0"/>
                            </a:rPr>
                            <m:t>𝐸</m:t>
                          </m:r>
                        </m:sub>
                      </m:sSub>
                      <m:r>
                        <a:rPr lang="en-US" sz="2400" i="1">
                          <a:solidFill>
                            <a:schemeClr val="bg2">
                              <a:lumMod val="50000"/>
                            </a:schemeClr>
                          </a:solidFill>
                          <a:latin typeface="Cambria Math" panose="02040503050406030204" pitchFamily="18" charset="0"/>
                        </a:rPr>
                        <m:t>𝐸</m:t>
                      </m:r>
                      <m:r>
                        <a:rPr lang="en-US" sz="2400" i="1">
                          <a:solidFill>
                            <a:schemeClr val="bg2">
                              <a:lumMod val="50000"/>
                            </a:schemeClr>
                          </a:solidFill>
                          <a:latin typeface="Cambria Math" panose="02040503050406030204" pitchFamily="18" charset="0"/>
                        </a:rPr>
                        <m:t>+ </m:t>
                      </m:r>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𝛽</m:t>
                          </m:r>
                        </m:e>
                        <m:sub>
                          <m:r>
                            <a:rPr lang="en-US" sz="2400" i="1">
                              <a:solidFill>
                                <a:schemeClr val="bg2">
                                  <a:lumMod val="50000"/>
                                </a:schemeClr>
                              </a:solidFill>
                              <a:latin typeface="Cambria Math" panose="02040503050406030204" pitchFamily="18" charset="0"/>
                            </a:rPr>
                            <m:t>1</m:t>
                          </m:r>
                        </m:sub>
                      </m:sSub>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𝐺</m:t>
                          </m:r>
                        </m:e>
                        <m:sub>
                          <m:r>
                            <a:rPr lang="en-US" sz="2400" i="1">
                              <a:solidFill>
                                <a:schemeClr val="bg2">
                                  <a:lumMod val="50000"/>
                                </a:schemeClr>
                              </a:solidFill>
                              <a:latin typeface="Cambria Math" panose="02040503050406030204" pitchFamily="18" charset="0"/>
                            </a:rPr>
                            <m:t>1</m:t>
                          </m:r>
                        </m:sub>
                      </m:sSub>
                      <m:r>
                        <a:rPr lang="en-US" sz="2400" i="1">
                          <a:solidFill>
                            <a:schemeClr val="bg2">
                              <a:lumMod val="50000"/>
                            </a:schemeClr>
                          </a:solidFill>
                          <a:latin typeface="Cambria Math" panose="02040503050406030204" pitchFamily="18" charset="0"/>
                        </a:rPr>
                        <m:t>+</m:t>
                      </m:r>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𝛽</m:t>
                          </m:r>
                        </m:e>
                        <m:sub>
                          <m:r>
                            <a:rPr lang="en-US" sz="2400" i="1">
                              <a:solidFill>
                                <a:schemeClr val="bg2">
                                  <a:lumMod val="50000"/>
                                </a:schemeClr>
                              </a:solidFill>
                              <a:latin typeface="Cambria Math" panose="02040503050406030204" pitchFamily="18" charset="0"/>
                            </a:rPr>
                            <m:t>2</m:t>
                          </m:r>
                        </m:sub>
                      </m:sSub>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𝐺</m:t>
                          </m:r>
                        </m:e>
                        <m:sub>
                          <m:r>
                            <a:rPr lang="en-US" sz="2400" i="1">
                              <a:solidFill>
                                <a:schemeClr val="bg2">
                                  <a:lumMod val="50000"/>
                                </a:schemeClr>
                              </a:solidFill>
                              <a:latin typeface="Cambria Math" panose="02040503050406030204" pitchFamily="18" charset="0"/>
                            </a:rPr>
                            <m:t>2</m:t>
                          </m:r>
                        </m:sub>
                      </m:sSub>
                      <m:r>
                        <a:rPr lang="en-US" sz="2400">
                          <a:solidFill>
                            <a:schemeClr val="bg2">
                              <a:lumMod val="50000"/>
                            </a:schemeClr>
                          </a:solidFill>
                          <a:latin typeface="Cambria Math" panose="02040503050406030204" pitchFamily="18" charset="0"/>
                        </a:rPr>
                        <m:t>+</m:t>
                      </m:r>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𝛽</m:t>
                          </m:r>
                        </m:e>
                        <m:sub>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𝐺</m:t>
                              </m:r>
                            </m:e>
                            <m:sub>
                              <m:r>
                                <a:rPr lang="en-US" sz="2400" i="1">
                                  <a:solidFill>
                                    <a:schemeClr val="bg2">
                                      <a:lumMod val="50000"/>
                                    </a:schemeClr>
                                  </a:solidFill>
                                  <a:latin typeface="Cambria Math" panose="02040503050406030204" pitchFamily="18" charset="0"/>
                                </a:rPr>
                                <m:t>3</m:t>
                              </m:r>
                            </m:sub>
                          </m:sSub>
                          <m:r>
                            <a:rPr lang="en-US" sz="2400" i="1">
                              <a:solidFill>
                                <a:schemeClr val="bg2">
                                  <a:lumMod val="50000"/>
                                </a:schemeClr>
                              </a:solidFill>
                              <a:latin typeface="Cambria Math" panose="02040503050406030204" pitchFamily="18" charset="0"/>
                            </a:rPr>
                            <m:t>×</m:t>
                          </m:r>
                          <m:r>
                            <a:rPr lang="en-US" sz="2400" i="1">
                              <a:solidFill>
                                <a:schemeClr val="bg2">
                                  <a:lumMod val="50000"/>
                                </a:schemeClr>
                              </a:solidFill>
                              <a:latin typeface="Cambria Math" panose="02040503050406030204" pitchFamily="18" charset="0"/>
                            </a:rPr>
                            <m:t>𝐸</m:t>
                          </m:r>
                        </m:sub>
                      </m:sSub>
                      <m:sSub>
                        <m:sSubPr>
                          <m:ctrlPr>
                            <a:rPr lang="en-US" sz="2400" i="1">
                              <a:solidFill>
                                <a:schemeClr val="bg2">
                                  <a:lumMod val="50000"/>
                                </a:schemeClr>
                              </a:solidFill>
                              <a:latin typeface="Cambria Math" panose="02040503050406030204" pitchFamily="18" charset="0"/>
                            </a:rPr>
                          </m:ctrlPr>
                        </m:sSubPr>
                        <m:e>
                          <m:r>
                            <a:rPr lang="en-US" sz="2400" i="1">
                              <a:solidFill>
                                <a:schemeClr val="bg2">
                                  <a:lumMod val="50000"/>
                                </a:schemeClr>
                              </a:solidFill>
                              <a:latin typeface="Cambria Math" panose="02040503050406030204" pitchFamily="18" charset="0"/>
                            </a:rPr>
                            <m:t>𝐺</m:t>
                          </m:r>
                        </m:e>
                        <m:sub>
                          <m:r>
                            <a:rPr lang="en-US" sz="2400" i="1">
                              <a:solidFill>
                                <a:schemeClr val="bg2">
                                  <a:lumMod val="50000"/>
                                </a:schemeClr>
                              </a:solidFill>
                              <a:latin typeface="Cambria Math" panose="02040503050406030204" pitchFamily="18" charset="0"/>
                            </a:rPr>
                            <m:t>3</m:t>
                          </m:r>
                        </m:sub>
                      </m:sSub>
                      <m:r>
                        <a:rPr lang="en-US" sz="2400" i="1">
                          <a:solidFill>
                            <a:schemeClr val="bg2">
                              <a:lumMod val="50000"/>
                            </a:schemeClr>
                          </a:solidFill>
                          <a:latin typeface="Cambria Math" panose="02040503050406030204" pitchFamily="18" charset="0"/>
                        </a:rPr>
                        <m:t>×</m:t>
                      </m:r>
                      <m:r>
                        <a:rPr lang="en-US" sz="2400" i="1">
                          <a:solidFill>
                            <a:schemeClr val="bg2">
                              <a:lumMod val="50000"/>
                            </a:schemeClr>
                          </a:solidFill>
                          <a:latin typeface="Cambria Math" panose="02040503050406030204" pitchFamily="18" charset="0"/>
                        </a:rPr>
                        <m:t>𝐸</m:t>
                      </m:r>
                    </m:oMath>
                  </m:oMathPara>
                </a14:m>
                <a:endParaRPr lang="en-US" sz="2400" dirty="0">
                  <a:solidFill>
                    <a:schemeClr val="bg2">
                      <a:lumMod val="50000"/>
                    </a:schemeClr>
                  </a:solidFill>
                </a:endParaRPr>
              </a:p>
            </p:txBody>
          </p:sp>
        </mc:Choice>
        <mc:Fallback xmlns="">
          <p:sp>
            <p:nvSpPr>
              <p:cNvPr id="2" name="TextBox 1">
                <a:extLst>
                  <a:ext uri="{FF2B5EF4-FFF2-40B4-BE49-F238E27FC236}">
                    <a16:creationId xmlns:a16="http://schemas.microsoft.com/office/drawing/2014/main" id="{1C155CFD-E305-8443-8370-11C30E9D6412}"/>
                  </a:ext>
                </a:extLst>
              </p:cNvPr>
              <p:cNvSpPr txBox="1">
                <a:spLocks noRot="1" noChangeAspect="1" noMove="1" noResize="1" noEditPoints="1" noAdjustHandles="1" noChangeArrowheads="1" noChangeShapeType="1" noTextEdit="1"/>
              </p:cNvSpPr>
              <p:nvPr/>
            </p:nvSpPr>
            <p:spPr>
              <a:xfrm>
                <a:off x="1344475" y="2657138"/>
                <a:ext cx="5958811" cy="864467"/>
              </a:xfrm>
              <a:prstGeom prst="rect">
                <a:avLst/>
              </a:prstGeom>
              <a:blipFill>
                <a:blip r:embed="rId4"/>
                <a:stretch>
                  <a:fillRect t="-4348" b="-7246"/>
                </a:stretch>
              </a:blipFill>
            </p:spPr>
            <p:txBody>
              <a:bodyPr/>
              <a:lstStyle/>
              <a:p>
                <a:r>
                  <a:rPr lang="en-US">
                    <a:noFill/>
                  </a:rPr>
                  <a:t> </a:t>
                </a:r>
              </a:p>
            </p:txBody>
          </p:sp>
        </mc:Fallback>
      </mc:AlternateContent>
    </p:spTree>
    <p:extLst>
      <p:ext uri="{BB962C8B-B14F-4D97-AF65-F5344CB8AC3E}">
        <p14:creationId xmlns:p14="http://schemas.microsoft.com/office/powerpoint/2010/main" val="2030154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EB2ACB-4328-6C44-8470-522B71890E10}"/>
                  </a:ext>
                </a:extLst>
              </p:cNvPr>
              <p:cNvSpPr>
                <a:spLocks noGrp="1"/>
              </p:cNvSpPr>
              <p:nvPr>
                <p:ph idx="1"/>
              </p:nvPr>
            </p:nvSpPr>
            <p:spPr>
              <a:xfrm>
                <a:off x="512956" y="1315085"/>
                <a:ext cx="11521882" cy="5012564"/>
              </a:xfrm>
            </p:spPr>
            <p:txBody>
              <a:bodyPr>
                <a:normAutofit fontScale="92500" lnSpcReduction="10000"/>
              </a:bodyPr>
              <a:lstStyle/>
              <a:p>
                <a:pPr marL="0" indent="0">
                  <a:buNone/>
                </a:pPr>
                <a:r>
                  <a:rPr lang="en-US" sz="2600" dirty="0">
                    <a:solidFill>
                      <a:srgbClr val="002060"/>
                    </a:solidFill>
                    <a:ea typeface="Cambria Math" panose="02040503050406030204" pitchFamily="18" charset="0"/>
                  </a:rPr>
                  <a:t>		</a:t>
                </a:r>
                <a14:m>
                  <m:oMath xmlns:m="http://schemas.openxmlformats.org/officeDocument/2006/math">
                    <m:sSub>
                      <m:sSubPr>
                        <m:ctrlPr>
                          <a:rPr lang="en-US" sz="2600" i="1">
                            <a:solidFill>
                              <a:srgbClr val="002060"/>
                            </a:solidFill>
                            <a:latin typeface="Cambria Math" panose="02040503050406030204" pitchFamily="18" charset="0"/>
                            <a:ea typeface="Cambria Math" panose="02040503050406030204" pitchFamily="18" charset="0"/>
                          </a:rPr>
                        </m:ctrlPr>
                      </m:sSubPr>
                      <m:e>
                        <m:r>
                          <a:rPr lang="en-US" sz="2600" i="1">
                            <a:solidFill>
                              <a:srgbClr val="002060"/>
                            </a:solidFill>
                            <a:latin typeface="Cambria Math" panose="02040503050406030204" pitchFamily="18" charset="0"/>
                            <a:ea typeface="Cambria Math" panose="02040503050406030204" pitchFamily="18" charset="0"/>
                          </a:rPr>
                          <m:t>  </m:t>
                        </m:r>
                        <m:r>
                          <a:rPr lang="en-US" sz="2600" i="1">
                            <a:solidFill>
                              <a:srgbClr val="002060"/>
                            </a:solidFill>
                            <a:latin typeface="Cambria Math" panose="02040503050406030204" pitchFamily="18" charset="0"/>
                            <a:ea typeface="Cambria Math" panose="02040503050406030204" pitchFamily="18" charset="0"/>
                          </a:rPr>
                          <m:t>𝛽</m:t>
                        </m:r>
                      </m:e>
                      <m:sub>
                        <m:r>
                          <a:rPr lang="en-US" sz="2600" i="1">
                            <a:solidFill>
                              <a:srgbClr val="002060"/>
                            </a:solidFill>
                            <a:latin typeface="Cambria Math" panose="02040503050406030204" pitchFamily="18" charset="0"/>
                            <a:ea typeface="Cambria Math" panose="02040503050406030204" pitchFamily="18" charset="0"/>
                          </a:rPr>
                          <m:t>𝐺</m:t>
                        </m:r>
                        <m:r>
                          <a:rPr lang="en-US" sz="2600" i="1">
                            <a:solidFill>
                              <a:srgbClr val="002060"/>
                            </a:solidFill>
                            <a:latin typeface="Cambria Math" panose="02040503050406030204" pitchFamily="18" charset="0"/>
                            <a:ea typeface="Cambria Math" panose="02040503050406030204" pitchFamily="18" charset="0"/>
                          </a:rPr>
                          <m:t>×</m:t>
                        </m:r>
                        <m:r>
                          <a:rPr lang="en-US" sz="2600" i="1">
                            <a:solidFill>
                              <a:srgbClr val="002060"/>
                            </a:solidFill>
                            <a:latin typeface="Cambria Math" panose="02040503050406030204" pitchFamily="18" charset="0"/>
                            <a:ea typeface="Cambria Math" panose="02040503050406030204" pitchFamily="18" charset="0"/>
                          </a:rPr>
                          <m:t>𝐸</m:t>
                        </m:r>
                        <m:r>
                          <a:rPr lang="en-US" sz="2600" i="1">
                            <a:solidFill>
                              <a:srgbClr val="002060"/>
                            </a:solidFill>
                            <a:latin typeface="Cambria Math" panose="02040503050406030204" pitchFamily="18" charset="0"/>
                            <a:ea typeface="Cambria Math" panose="02040503050406030204" pitchFamily="18" charset="0"/>
                          </a:rPr>
                          <m:t> </m:t>
                        </m:r>
                      </m:sub>
                    </m:sSub>
                    <m:r>
                      <a:rPr lang="en-US" sz="2600" i="1">
                        <a:solidFill>
                          <a:srgbClr val="002060"/>
                        </a:solidFill>
                        <a:latin typeface="Cambria Math" panose="02040503050406030204" pitchFamily="18" charset="0"/>
                        <a:ea typeface="Cambria Math" panose="02040503050406030204" pitchFamily="18" charset="0"/>
                      </a:rPr>
                      <m:t>≠0⟹</m:t>
                    </m:r>
                    <m:sSub>
                      <m:sSubPr>
                        <m:ctrlPr>
                          <a:rPr lang="en-US" sz="2600" i="1">
                            <a:solidFill>
                              <a:srgbClr val="002060"/>
                            </a:solidFill>
                            <a:latin typeface="Cambria Math" panose="02040503050406030204" pitchFamily="18" charset="0"/>
                            <a:ea typeface="Cambria Math" panose="02040503050406030204" pitchFamily="18" charset="0"/>
                          </a:rPr>
                        </m:ctrlPr>
                      </m:sSubPr>
                      <m:e>
                        <m:r>
                          <a:rPr lang="en-US" sz="2600" i="1">
                            <a:solidFill>
                              <a:srgbClr val="002060"/>
                            </a:solidFill>
                            <a:latin typeface="Cambria Math" panose="02040503050406030204" pitchFamily="18" charset="0"/>
                            <a:ea typeface="Cambria Math" panose="02040503050406030204" pitchFamily="18" charset="0"/>
                          </a:rPr>
                          <m:t>  </m:t>
                        </m:r>
                        <m:r>
                          <a:rPr lang="en-US" sz="2600" i="1">
                            <a:solidFill>
                              <a:srgbClr val="002060"/>
                            </a:solidFill>
                            <a:latin typeface="Cambria Math" panose="02040503050406030204" pitchFamily="18" charset="0"/>
                            <a:ea typeface="Cambria Math" panose="02040503050406030204" pitchFamily="18" charset="0"/>
                          </a:rPr>
                          <m:t>𝛽</m:t>
                        </m:r>
                      </m:e>
                      <m:sub>
                        <m:r>
                          <a:rPr lang="en-US" sz="2600" i="1">
                            <a:solidFill>
                              <a:srgbClr val="002060"/>
                            </a:solidFill>
                            <a:latin typeface="Cambria Math" panose="02040503050406030204" pitchFamily="18" charset="0"/>
                            <a:ea typeface="Cambria Math" panose="02040503050406030204" pitchFamily="18" charset="0"/>
                          </a:rPr>
                          <m:t>𝐺</m:t>
                        </m:r>
                        <m:r>
                          <a:rPr lang="en-US" sz="2600" i="1">
                            <a:solidFill>
                              <a:srgbClr val="002060"/>
                            </a:solidFill>
                            <a:latin typeface="Cambria Math" panose="02040503050406030204" pitchFamily="18" charset="0"/>
                            <a:ea typeface="Cambria Math" panose="02040503050406030204" pitchFamily="18" charset="0"/>
                          </a:rPr>
                          <m:t> </m:t>
                        </m:r>
                      </m:sub>
                    </m:sSub>
                    <m:r>
                      <a:rPr lang="en-US" sz="2600" i="1">
                        <a:solidFill>
                          <a:srgbClr val="002060"/>
                        </a:solidFill>
                        <a:latin typeface="Cambria Math" panose="02040503050406030204" pitchFamily="18" charset="0"/>
                        <a:ea typeface="Cambria Math" panose="02040503050406030204" pitchFamily="18" charset="0"/>
                      </a:rPr>
                      <m:t>≠0</m:t>
                    </m:r>
                  </m:oMath>
                </a14:m>
                <a:r>
                  <a:rPr lang="en-US" sz="2600" dirty="0"/>
                  <a:t>      or     </a:t>
                </a:r>
                <a14:m>
                  <m:oMath xmlns:m="http://schemas.openxmlformats.org/officeDocument/2006/math">
                    <m:sSub>
                      <m:sSubPr>
                        <m:ctrlPr>
                          <a:rPr lang="en-US" sz="2600" i="1">
                            <a:solidFill>
                              <a:srgbClr val="002060"/>
                            </a:solidFill>
                            <a:latin typeface="Cambria Math" panose="02040503050406030204" pitchFamily="18" charset="0"/>
                          </a:rPr>
                        </m:ctrlPr>
                      </m:sSubPr>
                      <m:e>
                        <m:r>
                          <a:rPr lang="en-US" sz="2600" i="1">
                            <a:solidFill>
                              <a:srgbClr val="002060"/>
                            </a:solidFill>
                            <a:latin typeface="Cambria Math" panose="02040503050406030204" pitchFamily="18" charset="0"/>
                          </a:rPr>
                          <m:t>𝛽</m:t>
                        </m:r>
                      </m:e>
                      <m:sub>
                        <m:r>
                          <a:rPr lang="en-US" sz="2600" i="1">
                            <a:solidFill>
                              <a:srgbClr val="002060"/>
                            </a:solidFill>
                            <a:latin typeface="Cambria Math" panose="02040503050406030204" pitchFamily="18" charset="0"/>
                          </a:rPr>
                          <m:t>𝐺</m:t>
                        </m:r>
                      </m:sub>
                    </m:sSub>
                    <m:r>
                      <a:rPr lang="en-US" sz="2600" i="1">
                        <a:solidFill>
                          <a:srgbClr val="002060"/>
                        </a:solidFill>
                        <a:latin typeface="Cambria Math" panose="02040503050406030204" pitchFamily="18" charset="0"/>
                      </a:rPr>
                      <m:t>=0 </m:t>
                    </m:r>
                    <m:r>
                      <a:rPr lang="en-US" sz="2600" i="1">
                        <a:solidFill>
                          <a:srgbClr val="002060"/>
                        </a:solidFill>
                        <a:latin typeface="Cambria Math" panose="02040503050406030204" pitchFamily="18" charset="0"/>
                        <a:ea typeface="Cambria Math" panose="02040503050406030204" pitchFamily="18" charset="0"/>
                      </a:rPr>
                      <m:t>⟹</m:t>
                    </m:r>
                    <m:sSub>
                      <m:sSubPr>
                        <m:ctrlPr>
                          <a:rPr lang="en-US" sz="2600" i="1">
                            <a:solidFill>
                              <a:srgbClr val="002060"/>
                            </a:solidFill>
                            <a:latin typeface="Cambria Math" panose="02040503050406030204" pitchFamily="18" charset="0"/>
                            <a:ea typeface="Cambria Math" panose="02040503050406030204" pitchFamily="18" charset="0"/>
                          </a:rPr>
                        </m:ctrlPr>
                      </m:sSubPr>
                      <m:e>
                        <m:r>
                          <a:rPr lang="en-US" sz="2600" i="1">
                            <a:solidFill>
                              <a:srgbClr val="002060"/>
                            </a:solidFill>
                            <a:latin typeface="Cambria Math" panose="02040503050406030204" pitchFamily="18" charset="0"/>
                            <a:ea typeface="Cambria Math" panose="02040503050406030204" pitchFamily="18" charset="0"/>
                          </a:rPr>
                          <m:t>  </m:t>
                        </m:r>
                        <m:r>
                          <a:rPr lang="en-US" sz="2600" i="1">
                            <a:solidFill>
                              <a:srgbClr val="002060"/>
                            </a:solidFill>
                            <a:latin typeface="Cambria Math" panose="02040503050406030204" pitchFamily="18" charset="0"/>
                            <a:ea typeface="Cambria Math" panose="02040503050406030204" pitchFamily="18" charset="0"/>
                          </a:rPr>
                          <m:t>𝛽</m:t>
                        </m:r>
                      </m:e>
                      <m:sub>
                        <m:r>
                          <a:rPr lang="en-US" sz="2600" i="1">
                            <a:solidFill>
                              <a:srgbClr val="002060"/>
                            </a:solidFill>
                            <a:latin typeface="Cambria Math" panose="02040503050406030204" pitchFamily="18" charset="0"/>
                            <a:ea typeface="Cambria Math" panose="02040503050406030204" pitchFamily="18" charset="0"/>
                          </a:rPr>
                          <m:t>𝐺</m:t>
                        </m:r>
                        <m:r>
                          <a:rPr lang="en-US" sz="2600" i="1">
                            <a:solidFill>
                              <a:srgbClr val="002060"/>
                            </a:solidFill>
                            <a:latin typeface="Cambria Math" panose="02040503050406030204" pitchFamily="18" charset="0"/>
                            <a:ea typeface="Cambria Math" panose="02040503050406030204" pitchFamily="18" charset="0"/>
                          </a:rPr>
                          <m:t>×</m:t>
                        </m:r>
                        <m:r>
                          <a:rPr lang="en-US" sz="2600" i="1">
                            <a:solidFill>
                              <a:srgbClr val="002060"/>
                            </a:solidFill>
                            <a:latin typeface="Cambria Math" panose="02040503050406030204" pitchFamily="18" charset="0"/>
                            <a:ea typeface="Cambria Math" panose="02040503050406030204" pitchFamily="18" charset="0"/>
                          </a:rPr>
                          <m:t>𝐸</m:t>
                        </m:r>
                        <m:r>
                          <a:rPr lang="en-US" sz="2600" i="1">
                            <a:solidFill>
                              <a:srgbClr val="002060"/>
                            </a:solidFill>
                            <a:latin typeface="Cambria Math" panose="02040503050406030204" pitchFamily="18" charset="0"/>
                            <a:ea typeface="Cambria Math" panose="02040503050406030204" pitchFamily="18" charset="0"/>
                          </a:rPr>
                          <m:t> </m:t>
                        </m:r>
                      </m:sub>
                    </m:sSub>
                    <m:r>
                      <a:rPr lang="en-US" sz="2600" i="1">
                        <a:solidFill>
                          <a:srgbClr val="002060"/>
                        </a:solidFill>
                        <a:latin typeface="Cambria Math" panose="02040503050406030204" pitchFamily="18" charset="0"/>
                        <a:ea typeface="Cambria Math" panose="02040503050406030204" pitchFamily="18" charset="0"/>
                      </a:rPr>
                      <m:t>=0</m:t>
                    </m:r>
                  </m:oMath>
                </a14:m>
                <a:endParaRPr lang="en-US" sz="2600" dirty="0"/>
              </a:p>
              <a:p>
                <a:pPr marL="0" indent="0">
                  <a:buNone/>
                </a:pPr>
                <a:endParaRPr lang="en-US" sz="2600" dirty="0">
                  <a:latin typeface="Cambria Math" panose="02040503050406030204" pitchFamily="18" charset="0"/>
                  <a:ea typeface="Cambria Math" panose="02040503050406030204" pitchFamily="18" charset="0"/>
                </a:endParaRPr>
              </a:p>
              <a:p>
                <a:r>
                  <a:rPr lang="en-US" sz="2600" dirty="0"/>
                  <a:t>Example:</a:t>
                </a:r>
              </a:p>
              <a:p>
                <a:pPr marL="0" indent="0">
                  <a:buNone/>
                </a:pPr>
                <a:r>
                  <a:rPr lang="en-US" sz="2600" dirty="0"/>
                  <a:t>	Hierarchical structure holds: </a:t>
                </a:r>
                <a14:m>
                  <m:oMath xmlns:m="http://schemas.openxmlformats.org/officeDocument/2006/math">
                    <m:r>
                      <a:rPr lang="en-US" sz="2600" b="0" i="1" smtClean="0">
                        <a:latin typeface="Cambria Math" panose="02040503050406030204" pitchFamily="18" charset="0"/>
                      </a:rPr>
                      <m:t>𝑌</m:t>
                    </m:r>
                    <m:r>
                      <a:rPr lang="en-US" sz="2600" b="0" i="1" smtClean="0">
                        <a:latin typeface="Cambria Math" panose="02040503050406030204" pitchFamily="18" charset="0"/>
                      </a:rPr>
                      <m:t> ~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𝛽</m:t>
                        </m:r>
                      </m:e>
                      <m:sub>
                        <m:r>
                          <a:rPr lang="en-US" sz="2600" b="0" i="1" smtClean="0">
                            <a:latin typeface="Cambria Math" panose="02040503050406030204" pitchFamily="18" charset="0"/>
                          </a:rPr>
                          <m:t>𝐸</m:t>
                        </m:r>
                      </m:sub>
                    </m:sSub>
                    <m:r>
                      <a:rPr lang="en-US" sz="2600" b="0" i="1" smtClean="0">
                        <a:latin typeface="Cambria Math" panose="02040503050406030204" pitchFamily="18" charset="0"/>
                      </a:rPr>
                      <m:t>𝐸</m:t>
                    </m:r>
                    <m:r>
                      <a:rPr lang="en-US" sz="2600" b="0" i="1" smtClean="0">
                        <a:latin typeface="Cambria Math" panose="02040503050406030204" pitchFamily="18" charset="0"/>
                      </a:rPr>
                      <m:t>+ </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𝛽</m:t>
                        </m:r>
                      </m:e>
                      <m:sub>
                        <m:r>
                          <a:rPr lang="en-US" sz="2600" b="0" i="1" smtClean="0">
                            <a:latin typeface="Cambria Math" panose="02040503050406030204" pitchFamily="18" charset="0"/>
                          </a:rPr>
                          <m:t>1</m:t>
                        </m:r>
                      </m:sub>
                    </m:s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𝐺</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𝛽</m:t>
                        </m:r>
                      </m:e>
                      <m:sub>
                        <m:r>
                          <a:rPr lang="en-US" sz="2600" b="0" i="1" smtClean="0">
                            <a:latin typeface="Cambria Math" panose="02040503050406030204" pitchFamily="18" charset="0"/>
                          </a:rPr>
                          <m:t>2</m:t>
                        </m:r>
                      </m:sub>
                    </m:s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𝐺</m:t>
                        </m:r>
                      </m:e>
                      <m:sub>
                        <m:r>
                          <a:rPr lang="en-US" sz="2600" b="0" i="1" smtClean="0">
                            <a:latin typeface="Cambria Math" panose="02040503050406030204" pitchFamily="18" charset="0"/>
                          </a:rPr>
                          <m:t>2</m:t>
                        </m:r>
                      </m:sub>
                    </m:sSub>
                    <m:r>
                      <a:rPr lang="en-US" sz="2600" b="0" i="0" smtClean="0">
                        <a:latin typeface="Cambria Math" panose="02040503050406030204" pitchFamily="18" charset="0"/>
                      </a:rPr>
                      <m:t>+</m:t>
                    </m:r>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𝛽</m:t>
                        </m:r>
                      </m:e>
                      <m: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𝐺</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𝐸</m:t>
                        </m:r>
                      </m:sub>
                    </m:sSub>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𝐺</m:t>
                        </m:r>
                      </m:e>
                      <m:sub>
                        <m:r>
                          <a:rPr lang="en-US" sz="2600" b="0" i="1" smtClean="0">
                            <a:latin typeface="Cambria Math" panose="02040503050406030204" pitchFamily="18" charset="0"/>
                          </a:rPr>
                          <m:t>1</m:t>
                        </m:r>
                      </m:sub>
                    </m:sSub>
                    <m:r>
                      <a:rPr lang="en-US" sz="2600" b="0" i="1" smtClean="0">
                        <a:latin typeface="Cambria Math" panose="02040503050406030204" pitchFamily="18" charset="0"/>
                      </a:rPr>
                      <m:t>×</m:t>
                    </m:r>
                    <m:r>
                      <a:rPr lang="en-US" sz="2600" b="0" i="1" smtClean="0">
                        <a:latin typeface="Cambria Math" panose="02040503050406030204" pitchFamily="18" charset="0"/>
                      </a:rPr>
                      <m:t>𝐸</m:t>
                    </m:r>
                  </m:oMath>
                </a14:m>
                <a:endParaRPr lang="en-US" sz="2600" b="0" dirty="0"/>
              </a:p>
              <a:p>
                <a:pPr marL="0" indent="0">
                  <a:buNone/>
                </a:pPr>
                <a:r>
                  <a:rPr lang="en-US" sz="2600" dirty="0"/>
                  <a:t>	Doesn’t hold: </a:t>
                </a:r>
                <a14:m>
                  <m:oMath xmlns:m="http://schemas.openxmlformats.org/officeDocument/2006/math">
                    <m:r>
                      <a:rPr lang="en-US" sz="2600" i="1">
                        <a:latin typeface="Cambria Math" panose="02040503050406030204" pitchFamily="18" charset="0"/>
                      </a:rPr>
                      <m:t>𝑌</m:t>
                    </m:r>
                    <m:r>
                      <a:rPr lang="en-US" sz="2600" i="1">
                        <a:latin typeface="Cambria Math" panose="02040503050406030204" pitchFamily="18" charset="0"/>
                      </a:rPr>
                      <m:t> ~ </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𝐸</m:t>
                        </m:r>
                      </m:sub>
                    </m:sSub>
                    <m:r>
                      <a:rPr lang="en-US" sz="2600" i="1">
                        <a:latin typeface="Cambria Math" panose="02040503050406030204" pitchFamily="18" charset="0"/>
                      </a:rPr>
                      <m:t>𝐸</m:t>
                    </m:r>
                    <m:r>
                      <a:rPr lang="en-US" sz="2600" i="1">
                        <a:latin typeface="Cambria Math" panose="02040503050406030204" pitchFamily="18" charset="0"/>
                      </a:rPr>
                      <m:t>+ </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1</m:t>
                        </m:r>
                      </m:sub>
                    </m:sSub>
                    <m:sSub>
                      <m:sSubPr>
                        <m:ctrlPr>
                          <a:rPr lang="en-US" sz="2600" i="1">
                            <a:latin typeface="Cambria Math" panose="02040503050406030204" pitchFamily="18" charset="0"/>
                          </a:rPr>
                        </m:ctrlPr>
                      </m:sSubPr>
                      <m:e>
                        <m:r>
                          <a:rPr lang="en-US" sz="2600" i="1">
                            <a:latin typeface="Cambria Math" panose="02040503050406030204" pitchFamily="18" charset="0"/>
                          </a:rPr>
                          <m:t>𝐺</m:t>
                        </m:r>
                      </m:e>
                      <m:sub>
                        <m:r>
                          <a:rPr lang="en-US" sz="2600" i="1">
                            <a:latin typeface="Cambria Math" panose="02040503050406030204" pitchFamily="18" charset="0"/>
                          </a:rPr>
                          <m:t>1</m:t>
                        </m:r>
                      </m:sub>
                    </m:sSub>
                    <m:r>
                      <a:rPr lang="en-US" sz="2600" i="1">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r>
                          <a:rPr lang="en-US" sz="2600" i="1">
                            <a:latin typeface="Cambria Math" panose="02040503050406030204" pitchFamily="18" charset="0"/>
                          </a:rPr>
                          <m:t>2</m:t>
                        </m:r>
                      </m:sub>
                    </m:sSub>
                    <m:sSub>
                      <m:sSubPr>
                        <m:ctrlPr>
                          <a:rPr lang="en-US" sz="2600" i="1">
                            <a:latin typeface="Cambria Math" panose="02040503050406030204" pitchFamily="18" charset="0"/>
                          </a:rPr>
                        </m:ctrlPr>
                      </m:sSubPr>
                      <m:e>
                        <m:r>
                          <a:rPr lang="en-US" sz="2600" i="1">
                            <a:latin typeface="Cambria Math" panose="02040503050406030204" pitchFamily="18" charset="0"/>
                          </a:rPr>
                          <m:t>𝐺</m:t>
                        </m:r>
                      </m:e>
                      <m:sub>
                        <m:r>
                          <a:rPr lang="en-US" sz="2600" i="1">
                            <a:latin typeface="Cambria Math" panose="02040503050406030204" pitchFamily="18" charset="0"/>
                          </a:rPr>
                          <m:t>2</m:t>
                        </m:r>
                      </m:sub>
                    </m:sSub>
                    <m:r>
                      <a:rPr lang="en-US" sz="2600">
                        <a:latin typeface="Cambria Math" panose="02040503050406030204" pitchFamily="18" charset="0"/>
                      </a:rPr>
                      <m:t>+</m:t>
                    </m:r>
                    <m:sSub>
                      <m:sSubPr>
                        <m:ctrlPr>
                          <a:rPr lang="en-US" sz="2600" i="1">
                            <a:latin typeface="Cambria Math" panose="02040503050406030204" pitchFamily="18" charset="0"/>
                          </a:rPr>
                        </m:ctrlPr>
                      </m:sSubPr>
                      <m:e>
                        <m:r>
                          <a:rPr lang="en-US" sz="2600" i="1">
                            <a:latin typeface="Cambria Math" panose="02040503050406030204" pitchFamily="18" charset="0"/>
                          </a:rPr>
                          <m:t>𝛽</m:t>
                        </m:r>
                      </m:e>
                      <m:sub>
                        <m:sSub>
                          <m:sSubPr>
                            <m:ctrlPr>
                              <a:rPr lang="en-US" sz="2600" i="1">
                                <a:latin typeface="Cambria Math" panose="02040503050406030204" pitchFamily="18" charset="0"/>
                              </a:rPr>
                            </m:ctrlPr>
                          </m:sSubPr>
                          <m:e>
                            <m:r>
                              <a:rPr lang="en-US" sz="2600" i="1">
                                <a:latin typeface="Cambria Math" panose="02040503050406030204" pitchFamily="18" charset="0"/>
                              </a:rPr>
                              <m:t>𝐺</m:t>
                            </m:r>
                          </m:e>
                          <m:sub>
                            <m:r>
                              <a:rPr lang="en-US" sz="2600" b="0" i="1" smtClean="0">
                                <a:latin typeface="Cambria Math" panose="02040503050406030204" pitchFamily="18" charset="0"/>
                              </a:rPr>
                              <m:t>3</m:t>
                            </m:r>
                          </m:sub>
                        </m:sSub>
                        <m:r>
                          <a:rPr lang="en-US" sz="2600" i="1">
                            <a:latin typeface="Cambria Math" panose="02040503050406030204" pitchFamily="18" charset="0"/>
                          </a:rPr>
                          <m:t>×</m:t>
                        </m:r>
                        <m:r>
                          <a:rPr lang="en-US" sz="2600" i="1">
                            <a:latin typeface="Cambria Math" panose="02040503050406030204" pitchFamily="18" charset="0"/>
                          </a:rPr>
                          <m:t>𝐸</m:t>
                        </m:r>
                      </m:sub>
                    </m:sSub>
                    <m:sSub>
                      <m:sSubPr>
                        <m:ctrlPr>
                          <a:rPr lang="en-US" sz="2600" i="1">
                            <a:latin typeface="Cambria Math" panose="02040503050406030204" pitchFamily="18" charset="0"/>
                          </a:rPr>
                        </m:ctrlPr>
                      </m:sSubPr>
                      <m:e>
                        <m:r>
                          <a:rPr lang="en-US" sz="2600" i="1">
                            <a:latin typeface="Cambria Math" panose="02040503050406030204" pitchFamily="18" charset="0"/>
                          </a:rPr>
                          <m:t>𝐺</m:t>
                        </m:r>
                      </m:e>
                      <m:sub>
                        <m:r>
                          <a:rPr lang="en-US" sz="2600" b="0" i="1" smtClean="0">
                            <a:latin typeface="Cambria Math" panose="02040503050406030204" pitchFamily="18" charset="0"/>
                          </a:rPr>
                          <m:t>3</m:t>
                        </m:r>
                      </m:sub>
                    </m:sSub>
                    <m:r>
                      <a:rPr lang="en-US" sz="2600" i="1">
                        <a:latin typeface="Cambria Math" panose="02040503050406030204" pitchFamily="18" charset="0"/>
                      </a:rPr>
                      <m:t>×</m:t>
                    </m:r>
                    <m:r>
                      <a:rPr lang="en-US" sz="2600" i="1">
                        <a:latin typeface="Cambria Math" panose="02040503050406030204" pitchFamily="18" charset="0"/>
                      </a:rPr>
                      <m:t>𝐸</m:t>
                    </m:r>
                  </m:oMath>
                </a14:m>
                <a:endParaRPr lang="en-US" sz="2600" dirty="0"/>
              </a:p>
              <a:p>
                <a:pPr marL="0" indent="0">
                  <a:buNone/>
                </a:pPr>
                <a:endParaRPr lang="en-US" dirty="0"/>
              </a:p>
              <a:p>
                <a:r>
                  <a:rPr lang="en-US" dirty="0">
                    <a:solidFill>
                      <a:schemeClr val="accent2"/>
                    </a:solidFill>
                  </a:rPr>
                  <a:t>Prediction</a:t>
                </a:r>
                <a:r>
                  <a:rPr lang="en-US" dirty="0"/>
                  <a:t> with interaction terms</a:t>
                </a:r>
              </a:p>
              <a:p>
                <a:pPr lvl="1"/>
                <a:r>
                  <a:rPr lang="en-US" dirty="0"/>
                  <a:t>Results in interpretable prediction model</a:t>
                </a:r>
              </a:p>
              <a:p>
                <a:pPr marL="457200" lvl="1" indent="0">
                  <a:buNone/>
                </a:pPr>
                <a:endParaRPr lang="en-US" dirty="0"/>
              </a:p>
              <a:p>
                <a:r>
                  <a:rPr lang="en-US" dirty="0">
                    <a:solidFill>
                      <a:schemeClr val="accent2"/>
                    </a:solidFill>
                  </a:rPr>
                  <a:t>Selection</a:t>
                </a:r>
                <a:r>
                  <a:rPr lang="en-US" dirty="0"/>
                  <a:t> of interaction terms</a:t>
                </a:r>
              </a:p>
              <a:p>
                <a:pPr lvl="1"/>
                <a:r>
                  <a:rPr lang="en-US" dirty="0"/>
                  <a:t>Reduces the search space for potential interactions to improve selection</a:t>
                </a:r>
              </a:p>
              <a:p>
                <a:pPr lvl="1"/>
                <a:r>
                  <a:rPr lang="en-US" dirty="0"/>
                  <a:t>Simulations show better interaction detection AUC for a variety of scenarios</a:t>
                </a:r>
              </a:p>
              <a:p>
                <a:pPr marL="0" indent="0">
                  <a:buNone/>
                </a:pPr>
                <a:endParaRPr lang="en-US" dirty="0"/>
              </a:p>
            </p:txBody>
          </p:sp>
        </mc:Choice>
        <mc:Fallback xmlns="">
          <p:sp>
            <p:nvSpPr>
              <p:cNvPr id="3" name="Content Placeholder 2">
                <a:extLst>
                  <a:ext uri="{FF2B5EF4-FFF2-40B4-BE49-F238E27FC236}">
                    <a16:creationId xmlns:a16="http://schemas.microsoft.com/office/drawing/2014/main" id="{94EB2ACB-4328-6C44-8470-522B71890E10}"/>
                  </a:ext>
                </a:extLst>
              </p:cNvPr>
              <p:cNvSpPr>
                <a:spLocks noGrp="1" noRot="1" noChangeAspect="1" noMove="1" noResize="1" noEditPoints="1" noAdjustHandles="1" noChangeArrowheads="1" noChangeShapeType="1" noTextEdit="1"/>
              </p:cNvSpPr>
              <p:nvPr>
                <p:ph idx="1"/>
              </p:nvPr>
            </p:nvSpPr>
            <p:spPr>
              <a:xfrm>
                <a:off x="512956" y="1315085"/>
                <a:ext cx="11521882" cy="5012564"/>
              </a:xfrm>
              <a:blipFill>
                <a:blip r:embed="rId3"/>
                <a:stretch>
                  <a:fillRect l="-881" t="-2273"/>
                </a:stretch>
              </a:blipFill>
            </p:spPr>
            <p:txBody>
              <a:bodyPr/>
              <a:lstStyle/>
              <a:p>
                <a:r>
                  <a:rPr lang="en-US">
                    <a:noFill/>
                  </a:rPr>
                  <a:t> </a:t>
                </a:r>
              </a:p>
            </p:txBody>
          </p:sp>
        </mc:Fallback>
      </mc:AlternateContent>
      <p:sp>
        <p:nvSpPr>
          <p:cNvPr id="8" name="Title 1">
            <a:extLst>
              <a:ext uri="{FF2B5EF4-FFF2-40B4-BE49-F238E27FC236}">
                <a16:creationId xmlns:a16="http://schemas.microsoft.com/office/drawing/2014/main" id="{CCBED408-B025-5646-9BFC-B76F64524737}"/>
              </a:ext>
            </a:extLst>
          </p:cNvPr>
          <p:cNvSpPr txBox="1">
            <a:spLocks/>
          </p:cNvSpPr>
          <p:nvPr/>
        </p:nvSpPr>
        <p:spPr>
          <a:xfrm>
            <a:off x="512956" y="214313"/>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b="1" dirty="0">
                <a:solidFill>
                  <a:schemeClr val="accent1"/>
                </a:solidFill>
              </a:rPr>
              <a:t>Hierarchical structure</a:t>
            </a:r>
          </a:p>
        </p:txBody>
      </p:sp>
    </p:spTree>
    <p:extLst>
      <p:ext uri="{BB962C8B-B14F-4D97-AF65-F5344CB8AC3E}">
        <p14:creationId xmlns:p14="http://schemas.microsoft.com/office/powerpoint/2010/main" val="28800909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4EB2ACB-4328-6C44-8470-522B71890E10}"/>
                  </a:ext>
                </a:extLst>
              </p:cNvPr>
              <p:cNvSpPr>
                <a:spLocks noGrp="1"/>
              </p:cNvSpPr>
              <p:nvPr>
                <p:ph idx="1"/>
              </p:nvPr>
            </p:nvSpPr>
            <p:spPr>
              <a:xfrm>
                <a:off x="630708" y="1495653"/>
                <a:ext cx="11877675" cy="5101677"/>
              </a:xfrm>
            </p:spPr>
            <p:txBody>
              <a:bodyPr>
                <a:normAutofit/>
              </a:bodyPr>
              <a:lstStyle/>
              <a:p>
                <a:pPr marL="0" indent="0">
                  <a:buNone/>
                </a:pPr>
                <a:endParaRPr lang="en-US" sz="2400" dirty="0"/>
              </a:p>
              <a:p>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𝛽</m:t>
                            </m:r>
                          </m:e>
                        </m:acc>
                      </m:e>
                      <m:sub>
                        <m:r>
                          <a:rPr lang="en-US" sz="2400" i="1">
                            <a:latin typeface="Cambria Math" panose="02040503050406030204" pitchFamily="18" charset="0"/>
                          </a:rPr>
                          <m:t>𝐿𝐴𝑆𝑆𝑂</m:t>
                        </m:r>
                      </m:sub>
                    </m:sSub>
                    <m:r>
                      <a:rPr lang="en-US" sz="2400" i="1">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argmin</m:t>
                            </m:r>
                          </m:e>
                          <m:lim>
                            <m:r>
                              <a:rPr lang="en-US" sz="2400" i="1">
                                <a:latin typeface="Cambria Math" panose="02040503050406030204" pitchFamily="18" charset="0"/>
                              </a:rPr>
                              <m:t>𝛽</m:t>
                            </m:r>
                          </m:lim>
                        </m:limLow>
                      </m:fName>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𝑂𝐿𝑆</m:t>
                            </m:r>
                          </m:sub>
                        </m:sSub>
                        <m:d>
                          <m:dPr>
                            <m:ctrlPr>
                              <a:rPr lang="en-US" sz="2400" i="1">
                                <a:latin typeface="Cambria Math" panose="02040503050406030204" pitchFamily="18" charset="0"/>
                              </a:rPr>
                            </m:ctrlPr>
                          </m:dPr>
                          <m:e>
                            <m:r>
                              <a:rPr lang="en-US" sz="2400" i="1">
                                <a:latin typeface="Cambria Math" panose="02040503050406030204" pitchFamily="18" charset="0"/>
                              </a:rPr>
                              <m:t>𝛽</m:t>
                            </m:r>
                          </m:e>
                        </m:d>
                      </m:e>
                    </m:func>
                    <m:r>
                      <a:rPr lang="en-US" sz="2400" b="0" i="0" smtClean="0">
                        <a:latin typeface="Cambria Math" panose="02040503050406030204" pitchFamily="18" charset="0"/>
                      </a:rPr>
                      <m:t>, </m:t>
                    </m:r>
                  </m:oMath>
                </a14:m>
                <a:r>
                  <a:rPr lang="en-US" sz="2400" dirty="0"/>
                  <a:t> </a:t>
                </a:r>
              </a:p>
              <a:p>
                <a:pPr marL="0" indent="0">
                  <a:buNone/>
                </a:pPr>
                <a:r>
                  <a:rPr lang="en-US" sz="2400" dirty="0"/>
                  <a:t>		subject to </a:t>
                </a:r>
                <a14:m>
                  <m:oMath xmlns:m="http://schemas.openxmlformats.org/officeDocument/2006/math">
                    <m:r>
                      <a:rPr lang="en-US" sz="2400" b="0" i="1" smtClean="0">
                        <a:latin typeface="Cambria Math" panose="02040503050406030204" pitchFamily="18" charset="0"/>
                      </a:rPr>
                      <m:t> </m:t>
                    </m:r>
                    <m:nary>
                      <m:naryPr>
                        <m:chr m:val="∑"/>
                        <m:ctrlPr>
                          <a:rPr lang="en-US" sz="2400" i="1">
                            <a:solidFill>
                              <a:schemeClr val="accent1"/>
                            </a:solidFill>
                            <a:latin typeface="Cambria Math" panose="02040503050406030204" pitchFamily="18" charset="0"/>
                          </a:rPr>
                        </m:ctrlPr>
                      </m:naryPr>
                      <m:sub>
                        <m:r>
                          <m:rPr>
                            <m:brk m:alnAt="23"/>
                          </m:rPr>
                          <a:rPr lang="en-US" sz="2400" i="1">
                            <a:solidFill>
                              <a:schemeClr val="accent1"/>
                            </a:solidFill>
                            <a:latin typeface="Cambria Math" panose="02040503050406030204" pitchFamily="18" charset="0"/>
                          </a:rPr>
                          <m:t>𝑗</m:t>
                        </m:r>
                        <m:r>
                          <a:rPr lang="en-US" sz="2400" i="1">
                            <a:solidFill>
                              <a:schemeClr val="accent1"/>
                            </a:solidFill>
                            <a:latin typeface="Cambria Math" panose="02040503050406030204" pitchFamily="18" charset="0"/>
                          </a:rPr>
                          <m:t>=1</m:t>
                        </m:r>
                      </m:sub>
                      <m:sup>
                        <m:r>
                          <a:rPr lang="en-US" sz="2400" i="1">
                            <a:solidFill>
                              <a:schemeClr val="accent1"/>
                            </a:solidFill>
                            <a:latin typeface="Cambria Math" panose="02040503050406030204" pitchFamily="18" charset="0"/>
                          </a:rPr>
                          <m:t>𝑝</m:t>
                        </m:r>
                      </m:sup>
                      <m:e>
                        <m:r>
                          <a:rPr lang="en-US" sz="2400" i="1">
                            <a:solidFill>
                              <a:schemeClr val="accent1"/>
                            </a:solidFill>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𝛽</m:t>
                            </m:r>
                          </m:e>
                          <m:sub>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𝐺</m:t>
                                </m:r>
                              </m:e>
                              <m:sub>
                                <m:r>
                                  <a:rPr lang="en-US" sz="2400" i="1">
                                    <a:solidFill>
                                      <a:schemeClr val="accent1"/>
                                    </a:solidFill>
                                    <a:latin typeface="Cambria Math" panose="02040503050406030204" pitchFamily="18" charset="0"/>
                                  </a:rPr>
                                  <m:t>𝑗</m:t>
                                </m:r>
                              </m:sub>
                            </m:sSub>
                          </m:sub>
                        </m:sSub>
                        <m:r>
                          <a:rPr lang="en-US" sz="2400" i="1">
                            <a:solidFill>
                              <a:schemeClr val="accent1"/>
                            </a:solidFill>
                            <a:latin typeface="Cambria Math" panose="02040503050406030204" pitchFamily="18" charset="0"/>
                          </a:rPr>
                          <m:t>|</m:t>
                        </m:r>
                      </m:e>
                    </m:nary>
                    <m:r>
                      <a:rPr lang="en-US" sz="2400" i="1">
                        <a:solidFill>
                          <a:schemeClr val="accent1"/>
                        </a:solidFill>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𝛽</m:t>
                        </m:r>
                      </m:e>
                      <m:sub>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𝐺</m:t>
                            </m:r>
                          </m:e>
                          <m:sub>
                            <m:r>
                              <a:rPr lang="en-US" sz="2400" i="1">
                                <a:solidFill>
                                  <a:schemeClr val="accent1"/>
                                </a:solidFill>
                                <a:latin typeface="Cambria Math" panose="02040503050406030204" pitchFamily="18" charset="0"/>
                              </a:rPr>
                              <m:t>𝑗</m:t>
                            </m:r>
                          </m:sub>
                        </m:sSub>
                        <m:r>
                          <a:rPr lang="en-US" sz="2400" i="1">
                            <a:solidFill>
                              <a:schemeClr val="accent1"/>
                            </a:solidFill>
                            <a:latin typeface="Cambria Math" panose="02040503050406030204" pitchFamily="18" charset="0"/>
                          </a:rPr>
                          <m:t>×</m:t>
                        </m:r>
                        <m:r>
                          <a:rPr lang="en-US" sz="2400" i="1">
                            <a:solidFill>
                              <a:schemeClr val="accent1"/>
                            </a:solidFill>
                            <a:latin typeface="Cambria Math" panose="02040503050406030204" pitchFamily="18" charset="0"/>
                          </a:rPr>
                          <m:t>𝐸</m:t>
                        </m:r>
                      </m:sub>
                    </m:sSub>
                    <m:r>
                      <a:rPr lang="en-US" sz="2400" i="1">
                        <a:solidFill>
                          <a:schemeClr val="accent1"/>
                        </a:solidFill>
                        <a:latin typeface="Cambria Math" panose="02040503050406030204" pitchFamily="18" charset="0"/>
                      </a:rPr>
                      <m:t>|)≤</m:t>
                    </m:r>
                    <m:r>
                      <a:rPr lang="en-US" sz="2400" i="1">
                        <a:solidFill>
                          <a:schemeClr val="accent1"/>
                        </a:solidFill>
                        <a:latin typeface="Cambria Math" panose="02040503050406030204" pitchFamily="18" charset="0"/>
                      </a:rPr>
                      <m:t>𝑡</m:t>
                    </m:r>
                  </m:oMath>
                </a14:m>
                <a:endParaRPr lang="en-US" sz="2400" dirty="0">
                  <a:solidFill>
                    <a:schemeClr val="accent1"/>
                  </a:solidFill>
                </a:endParaRPr>
              </a:p>
              <a:p>
                <a:endParaRPr lang="en-US" sz="2400" dirty="0"/>
              </a:p>
              <a:p>
                <a:pPr marL="0" indent="0">
                  <a:buNone/>
                </a:pPr>
                <a:endParaRPr lang="en-US" sz="2400" dirty="0"/>
              </a:p>
              <a:p>
                <a14:m>
                  <m:oMath xmlns:m="http://schemas.openxmlformats.org/officeDocument/2006/math">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𝛽</m:t>
                            </m:r>
                          </m:e>
                        </m:acc>
                      </m:e>
                      <m:sub>
                        <m:r>
                          <a:rPr lang="en-US" sz="2400" b="0" i="1" smtClean="0">
                            <a:solidFill>
                              <a:schemeClr val="accent2"/>
                            </a:solidFill>
                            <a:latin typeface="Cambria Math" panose="02040503050406030204" pitchFamily="18" charset="0"/>
                          </a:rPr>
                          <m:t>𝐻</m:t>
                        </m:r>
                        <m:r>
                          <a:rPr lang="en-US" sz="2400" b="0" i="1" smtClean="0">
                            <a:solidFill>
                              <a:schemeClr val="accent2"/>
                            </a:solidFill>
                            <a:latin typeface="Cambria Math" panose="02040503050406030204" pitchFamily="18" charset="0"/>
                          </a:rPr>
                          <m:t> </m:t>
                        </m:r>
                        <m:r>
                          <a:rPr lang="en-US" sz="2400" i="1" smtClean="0">
                            <a:solidFill>
                              <a:schemeClr val="accent2"/>
                            </a:solidFill>
                            <a:latin typeface="Cambria Math" panose="02040503050406030204" pitchFamily="18" charset="0"/>
                          </a:rPr>
                          <m:t>𝐿𝐴𝑆𝑆</m:t>
                        </m:r>
                        <m:r>
                          <a:rPr lang="en-US" sz="2400" i="1">
                            <a:solidFill>
                              <a:schemeClr val="accent2"/>
                            </a:solidFill>
                            <a:latin typeface="Cambria Math" panose="02040503050406030204" pitchFamily="18" charset="0"/>
                          </a:rPr>
                          <m:t>𝑂</m:t>
                        </m:r>
                      </m:sub>
                    </m:sSub>
                    <m:r>
                      <a:rPr lang="en-US" sz="2400" i="1">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argmin</m:t>
                            </m:r>
                          </m:e>
                          <m:lim>
                            <m:r>
                              <a:rPr lang="en-US" sz="2400" i="1">
                                <a:latin typeface="Cambria Math" panose="02040503050406030204" pitchFamily="18" charset="0"/>
                              </a:rPr>
                              <m:t>𝛽</m:t>
                            </m:r>
                          </m:lim>
                        </m:limLow>
                      </m:fName>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𝑂𝐿𝑆</m:t>
                            </m:r>
                          </m:sub>
                        </m:sSub>
                        <m:d>
                          <m:dPr>
                            <m:ctrlPr>
                              <a:rPr lang="en-US" sz="2400" i="1">
                                <a:latin typeface="Cambria Math" panose="02040503050406030204" pitchFamily="18" charset="0"/>
                              </a:rPr>
                            </m:ctrlPr>
                          </m:dPr>
                          <m:e>
                            <m:r>
                              <a:rPr lang="en-US" sz="2400" i="1">
                                <a:latin typeface="Cambria Math" panose="02040503050406030204" pitchFamily="18" charset="0"/>
                              </a:rPr>
                              <m:t>𝛽</m:t>
                            </m:r>
                          </m:e>
                        </m:d>
                      </m:e>
                    </m:func>
                    <m:r>
                      <a:rPr lang="en-US" sz="2400" i="1" smtClean="0">
                        <a:latin typeface="Cambria Math" panose="02040503050406030204" pitchFamily="18" charset="0"/>
                      </a:rPr>
                      <m:t>,</m:t>
                    </m:r>
                  </m:oMath>
                </a14:m>
                <a:endParaRPr lang="en-US" sz="2400" dirty="0"/>
              </a:p>
              <a:p>
                <a:pPr marL="0" indent="0">
                  <a:buNone/>
                </a:pPr>
                <a:r>
                  <a:rPr lang="en-US" sz="2400" dirty="0"/>
                  <a:t>				</a:t>
                </a:r>
              </a:p>
              <a:p>
                <a:pPr marL="0" indent="0">
                  <a:buNone/>
                </a:pPr>
                <a:endParaRPr lang="en-US" sz="2400" dirty="0"/>
              </a:p>
              <a:p>
                <a:pPr marL="0" indent="0">
                  <a:buNone/>
                </a:pPr>
                <a:endParaRPr lang="en-US" sz="2400" dirty="0"/>
              </a:p>
            </p:txBody>
          </p:sp>
        </mc:Choice>
        <mc:Fallback xmlns="">
          <p:sp>
            <p:nvSpPr>
              <p:cNvPr id="3" name="Content Placeholder 2">
                <a:extLst>
                  <a:ext uri="{FF2B5EF4-FFF2-40B4-BE49-F238E27FC236}">
                    <a16:creationId xmlns:a16="http://schemas.microsoft.com/office/drawing/2014/main" id="{94EB2ACB-4328-6C44-8470-522B71890E10}"/>
                  </a:ext>
                </a:extLst>
              </p:cNvPr>
              <p:cNvSpPr>
                <a:spLocks noGrp="1" noRot="1" noChangeAspect="1" noMove="1" noResize="1" noEditPoints="1" noAdjustHandles="1" noChangeArrowheads="1" noChangeShapeType="1" noTextEdit="1"/>
              </p:cNvSpPr>
              <p:nvPr>
                <p:ph idx="1"/>
              </p:nvPr>
            </p:nvSpPr>
            <p:spPr>
              <a:xfrm>
                <a:off x="630708" y="1495653"/>
                <a:ext cx="11877675" cy="5101677"/>
              </a:xfrm>
              <a:blipFill>
                <a:blip r:embed="rId3"/>
                <a:stretch>
                  <a:fillRect l="-641"/>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742AE644-22C9-B84F-BBB2-395622B1193C}"/>
              </a:ext>
            </a:extLst>
          </p:cNvPr>
          <p:cNvSpPr txBox="1"/>
          <p:nvPr/>
        </p:nvSpPr>
        <p:spPr>
          <a:xfrm>
            <a:off x="7398345" y="5400658"/>
            <a:ext cx="1760354" cy="830997"/>
          </a:xfrm>
          <a:prstGeom prst="rect">
            <a:avLst/>
          </a:prstGeom>
          <a:noFill/>
        </p:spPr>
        <p:txBody>
          <a:bodyPr wrap="none" rtlCol="0">
            <a:spAutoFit/>
          </a:bodyPr>
          <a:lstStyle/>
          <a:p>
            <a:r>
              <a:rPr lang="en-US" sz="2400" dirty="0">
                <a:solidFill>
                  <a:schemeClr val="accent2"/>
                </a:solidFill>
              </a:rPr>
              <a:t>Hierarchical </a:t>
            </a:r>
          </a:p>
          <a:p>
            <a:r>
              <a:rPr lang="en-US" sz="2400" dirty="0">
                <a:solidFill>
                  <a:schemeClr val="accent2"/>
                </a:solidFill>
              </a:rPr>
              <a:t>Constraints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44DFC1C-BE51-F442-A980-29712C3B46F4}"/>
                  </a:ext>
                </a:extLst>
              </p:cNvPr>
              <p:cNvSpPr txBox="1"/>
              <p:nvPr/>
            </p:nvSpPr>
            <p:spPr>
              <a:xfrm>
                <a:off x="8648877" y="3966329"/>
                <a:ext cx="3127908" cy="1015663"/>
              </a:xfrm>
              <a:prstGeom prst="rect">
                <a:avLst/>
              </a:prstGeom>
              <a:noFill/>
            </p:spPr>
            <p:txBody>
              <a:bodyPr wrap="none" rtlCol="0">
                <a:spAutoFit/>
              </a:bodyPr>
              <a:lstStyle/>
              <a:p>
                <a14:m>
                  <m:oMath xmlns:m="http://schemas.openxmlformats.org/officeDocument/2006/math">
                    <m:sSub>
                      <m:sSubPr>
                        <m:ctrlPr>
                          <a:rPr lang="en-US" sz="2000" i="1" smtClean="0">
                            <a:solidFill>
                              <a:schemeClr val="bg2">
                                <a:lumMod val="50000"/>
                              </a:schemeClr>
                            </a:solidFill>
                            <a:latin typeface="Cambria Math" panose="02040503050406030204" pitchFamily="18" charset="0"/>
                            <a:ea typeface="Cambria Math" panose="02040503050406030204" pitchFamily="18" charset="0"/>
                          </a:rPr>
                        </m:ctrlPr>
                      </m:sSubPr>
                      <m:e>
                        <m:r>
                          <a:rPr lang="en-US" sz="2000" i="1">
                            <a:solidFill>
                              <a:schemeClr val="bg2">
                                <a:lumMod val="50000"/>
                              </a:schemeClr>
                            </a:solidFill>
                            <a:latin typeface="Cambria Math" panose="02040503050406030204" pitchFamily="18" charset="0"/>
                            <a:ea typeface="Cambria Math" panose="02040503050406030204" pitchFamily="18" charset="0"/>
                          </a:rPr>
                          <m:t>  </m:t>
                        </m:r>
                        <m:r>
                          <a:rPr lang="en-US" sz="2000" i="1">
                            <a:solidFill>
                              <a:schemeClr val="bg2">
                                <a:lumMod val="50000"/>
                              </a:schemeClr>
                            </a:solidFill>
                            <a:latin typeface="Cambria Math" panose="02040503050406030204" pitchFamily="18" charset="0"/>
                            <a:ea typeface="Cambria Math" panose="02040503050406030204" pitchFamily="18" charset="0"/>
                          </a:rPr>
                          <m:t>𝛽</m:t>
                        </m:r>
                      </m:e>
                      <m:sub>
                        <m:r>
                          <a:rPr lang="en-US" sz="2000" i="1">
                            <a:solidFill>
                              <a:schemeClr val="bg2">
                                <a:lumMod val="50000"/>
                              </a:schemeClr>
                            </a:solidFill>
                            <a:latin typeface="Cambria Math" panose="02040503050406030204" pitchFamily="18" charset="0"/>
                            <a:ea typeface="Cambria Math" panose="02040503050406030204" pitchFamily="18" charset="0"/>
                          </a:rPr>
                          <m:t>𝐺</m:t>
                        </m:r>
                        <m:r>
                          <a:rPr lang="en-US" sz="2000" i="1">
                            <a:solidFill>
                              <a:schemeClr val="bg2">
                                <a:lumMod val="50000"/>
                              </a:schemeClr>
                            </a:solidFill>
                            <a:latin typeface="Cambria Math" panose="02040503050406030204" pitchFamily="18" charset="0"/>
                            <a:ea typeface="Cambria Math" panose="02040503050406030204" pitchFamily="18" charset="0"/>
                          </a:rPr>
                          <m:t>×</m:t>
                        </m:r>
                        <m:r>
                          <a:rPr lang="en-US" sz="2000" i="1">
                            <a:solidFill>
                              <a:schemeClr val="bg2">
                                <a:lumMod val="50000"/>
                              </a:schemeClr>
                            </a:solidFill>
                            <a:latin typeface="Cambria Math" panose="02040503050406030204" pitchFamily="18" charset="0"/>
                            <a:ea typeface="Cambria Math" panose="02040503050406030204" pitchFamily="18" charset="0"/>
                          </a:rPr>
                          <m:t>𝐸</m:t>
                        </m:r>
                        <m:r>
                          <a:rPr lang="en-US" sz="2000" i="1">
                            <a:solidFill>
                              <a:schemeClr val="bg2">
                                <a:lumMod val="50000"/>
                              </a:schemeClr>
                            </a:solidFill>
                            <a:latin typeface="Cambria Math" panose="02040503050406030204" pitchFamily="18" charset="0"/>
                            <a:ea typeface="Cambria Math" panose="02040503050406030204" pitchFamily="18" charset="0"/>
                          </a:rPr>
                          <m:t> </m:t>
                        </m:r>
                      </m:sub>
                    </m:sSub>
                    <m:r>
                      <a:rPr lang="en-US" sz="2000" i="1">
                        <a:solidFill>
                          <a:schemeClr val="bg2">
                            <a:lumMod val="50000"/>
                          </a:schemeClr>
                        </a:solidFill>
                        <a:latin typeface="Cambria Math" panose="02040503050406030204" pitchFamily="18" charset="0"/>
                        <a:ea typeface="Cambria Math" panose="02040503050406030204" pitchFamily="18" charset="0"/>
                      </a:rPr>
                      <m:t>≠0⟹</m:t>
                    </m:r>
                    <m:sSub>
                      <m:sSubPr>
                        <m:ctrlPr>
                          <a:rPr lang="en-US" sz="2000" i="1">
                            <a:solidFill>
                              <a:schemeClr val="bg2">
                                <a:lumMod val="50000"/>
                              </a:schemeClr>
                            </a:solidFill>
                            <a:latin typeface="Cambria Math" panose="02040503050406030204" pitchFamily="18" charset="0"/>
                            <a:ea typeface="Cambria Math" panose="02040503050406030204" pitchFamily="18" charset="0"/>
                          </a:rPr>
                        </m:ctrlPr>
                      </m:sSubPr>
                      <m:e>
                        <m:r>
                          <a:rPr lang="en-US" sz="2000" i="1">
                            <a:solidFill>
                              <a:schemeClr val="bg2">
                                <a:lumMod val="50000"/>
                              </a:schemeClr>
                            </a:solidFill>
                            <a:latin typeface="Cambria Math" panose="02040503050406030204" pitchFamily="18" charset="0"/>
                            <a:ea typeface="Cambria Math" panose="02040503050406030204" pitchFamily="18" charset="0"/>
                          </a:rPr>
                          <m:t>  </m:t>
                        </m:r>
                        <m:r>
                          <a:rPr lang="en-US" sz="2000" i="1">
                            <a:solidFill>
                              <a:schemeClr val="bg2">
                                <a:lumMod val="50000"/>
                              </a:schemeClr>
                            </a:solidFill>
                            <a:latin typeface="Cambria Math" panose="02040503050406030204" pitchFamily="18" charset="0"/>
                            <a:ea typeface="Cambria Math" panose="02040503050406030204" pitchFamily="18" charset="0"/>
                          </a:rPr>
                          <m:t>𝛽</m:t>
                        </m:r>
                      </m:e>
                      <m:sub>
                        <m:r>
                          <a:rPr lang="en-US" sz="2000" i="1">
                            <a:solidFill>
                              <a:schemeClr val="bg2">
                                <a:lumMod val="50000"/>
                              </a:schemeClr>
                            </a:solidFill>
                            <a:latin typeface="Cambria Math" panose="02040503050406030204" pitchFamily="18" charset="0"/>
                            <a:ea typeface="Cambria Math" panose="02040503050406030204" pitchFamily="18" charset="0"/>
                          </a:rPr>
                          <m:t>𝐺</m:t>
                        </m:r>
                        <m:r>
                          <a:rPr lang="en-US" sz="2000" i="1">
                            <a:solidFill>
                              <a:schemeClr val="bg2">
                                <a:lumMod val="50000"/>
                              </a:schemeClr>
                            </a:solidFill>
                            <a:latin typeface="Cambria Math" panose="02040503050406030204" pitchFamily="18" charset="0"/>
                            <a:ea typeface="Cambria Math" panose="02040503050406030204" pitchFamily="18" charset="0"/>
                          </a:rPr>
                          <m:t> </m:t>
                        </m:r>
                      </m:sub>
                    </m:sSub>
                    <m:r>
                      <a:rPr lang="en-US" sz="2000" i="1">
                        <a:solidFill>
                          <a:schemeClr val="bg2">
                            <a:lumMod val="50000"/>
                          </a:schemeClr>
                        </a:solidFill>
                        <a:latin typeface="Cambria Math" panose="02040503050406030204" pitchFamily="18" charset="0"/>
                        <a:ea typeface="Cambria Math" panose="02040503050406030204" pitchFamily="18" charset="0"/>
                      </a:rPr>
                      <m:t>≠0</m:t>
                    </m:r>
                  </m:oMath>
                </a14:m>
                <a:r>
                  <a:rPr lang="en-US" sz="2000" dirty="0">
                    <a:solidFill>
                      <a:schemeClr val="bg2">
                        <a:lumMod val="50000"/>
                      </a:schemeClr>
                    </a:solidFill>
                  </a:rPr>
                  <a:t>      or </a:t>
                </a:r>
              </a:p>
              <a:p>
                <a:r>
                  <a:rPr lang="en-US" sz="2000" dirty="0">
                    <a:solidFill>
                      <a:schemeClr val="bg2">
                        <a:lumMod val="50000"/>
                      </a:schemeClr>
                    </a:solidFill>
                  </a:rPr>
                  <a:t>  </a:t>
                </a:r>
                <a14:m>
                  <m:oMath xmlns:m="http://schemas.openxmlformats.org/officeDocument/2006/math">
                    <m:sSub>
                      <m:sSubPr>
                        <m:ctrlPr>
                          <a:rPr lang="en-US" sz="2000" i="1">
                            <a:solidFill>
                              <a:schemeClr val="bg2">
                                <a:lumMod val="50000"/>
                              </a:schemeClr>
                            </a:solidFill>
                            <a:latin typeface="Cambria Math" panose="02040503050406030204" pitchFamily="18" charset="0"/>
                          </a:rPr>
                        </m:ctrlPr>
                      </m:sSubPr>
                      <m:e>
                        <m:r>
                          <a:rPr lang="en-US" sz="2000" i="1">
                            <a:solidFill>
                              <a:schemeClr val="bg2">
                                <a:lumMod val="50000"/>
                              </a:schemeClr>
                            </a:solidFill>
                            <a:latin typeface="Cambria Math" panose="02040503050406030204" pitchFamily="18" charset="0"/>
                          </a:rPr>
                          <m:t>𝛽</m:t>
                        </m:r>
                      </m:e>
                      <m:sub>
                        <m:r>
                          <a:rPr lang="en-US" sz="2000" i="1">
                            <a:solidFill>
                              <a:schemeClr val="bg2">
                                <a:lumMod val="50000"/>
                              </a:schemeClr>
                            </a:solidFill>
                            <a:latin typeface="Cambria Math" panose="02040503050406030204" pitchFamily="18" charset="0"/>
                          </a:rPr>
                          <m:t>𝐺</m:t>
                        </m:r>
                      </m:sub>
                    </m:sSub>
                    <m:r>
                      <a:rPr lang="en-US" sz="2000" i="1">
                        <a:solidFill>
                          <a:schemeClr val="bg2">
                            <a:lumMod val="50000"/>
                          </a:schemeClr>
                        </a:solidFill>
                        <a:latin typeface="Cambria Math" panose="02040503050406030204" pitchFamily="18" charset="0"/>
                      </a:rPr>
                      <m:t>=0 </m:t>
                    </m:r>
                    <m:r>
                      <a:rPr lang="en-US" sz="2000" b="0" i="1" smtClean="0">
                        <a:solidFill>
                          <a:schemeClr val="bg2">
                            <a:lumMod val="50000"/>
                          </a:schemeClr>
                        </a:solidFill>
                        <a:latin typeface="Cambria Math" panose="02040503050406030204" pitchFamily="18" charset="0"/>
                      </a:rPr>
                      <m:t>   </m:t>
                    </m:r>
                    <m:r>
                      <a:rPr lang="en-US" sz="2000" i="1">
                        <a:solidFill>
                          <a:schemeClr val="bg2">
                            <a:lumMod val="50000"/>
                          </a:schemeClr>
                        </a:solidFill>
                        <a:latin typeface="Cambria Math" panose="02040503050406030204" pitchFamily="18" charset="0"/>
                        <a:ea typeface="Cambria Math" panose="02040503050406030204" pitchFamily="18" charset="0"/>
                      </a:rPr>
                      <m:t>⟹</m:t>
                    </m:r>
                    <m:sSub>
                      <m:sSubPr>
                        <m:ctrlPr>
                          <a:rPr lang="en-US" sz="2000" i="1">
                            <a:solidFill>
                              <a:schemeClr val="bg2">
                                <a:lumMod val="50000"/>
                              </a:schemeClr>
                            </a:solidFill>
                            <a:latin typeface="Cambria Math" panose="02040503050406030204" pitchFamily="18" charset="0"/>
                            <a:ea typeface="Cambria Math" panose="02040503050406030204" pitchFamily="18" charset="0"/>
                          </a:rPr>
                        </m:ctrlPr>
                      </m:sSubPr>
                      <m:e>
                        <m:r>
                          <a:rPr lang="en-US" sz="2000" i="1">
                            <a:solidFill>
                              <a:schemeClr val="bg2">
                                <a:lumMod val="50000"/>
                              </a:schemeClr>
                            </a:solidFill>
                            <a:latin typeface="Cambria Math" panose="02040503050406030204" pitchFamily="18" charset="0"/>
                            <a:ea typeface="Cambria Math" panose="02040503050406030204" pitchFamily="18" charset="0"/>
                          </a:rPr>
                          <m:t>  </m:t>
                        </m:r>
                        <m:r>
                          <a:rPr lang="en-US" sz="2000" i="1">
                            <a:solidFill>
                              <a:schemeClr val="bg2">
                                <a:lumMod val="50000"/>
                              </a:schemeClr>
                            </a:solidFill>
                            <a:latin typeface="Cambria Math" panose="02040503050406030204" pitchFamily="18" charset="0"/>
                            <a:ea typeface="Cambria Math" panose="02040503050406030204" pitchFamily="18" charset="0"/>
                          </a:rPr>
                          <m:t>𝛽</m:t>
                        </m:r>
                      </m:e>
                      <m:sub>
                        <m:r>
                          <a:rPr lang="en-US" sz="2000" i="1">
                            <a:solidFill>
                              <a:schemeClr val="bg2">
                                <a:lumMod val="50000"/>
                              </a:schemeClr>
                            </a:solidFill>
                            <a:latin typeface="Cambria Math" panose="02040503050406030204" pitchFamily="18" charset="0"/>
                            <a:ea typeface="Cambria Math" panose="02040503050406030204" pitchFamily="18" charset="0"/>
                          </a:rPr>
                          <m:t>𝐺</m:t>
                        </m:r>
                        <m:r>
                          <a:rPr lang="en-US" sz="2000" i="1">
                            <a:solidFill>
                              <a:schemeClr val="bg2">
                                <a:lumMod val="50000"/>
                              </a:schemeClr>
                            </a:solidFill>
                            <a:latin typeface="Cambria Math" panose="02040503050406030204" pitchFamily="18" charset="0"/>
                            <a:ea typeface="Cambria Math" panose="02040503050406030204" pitchFamily="18" charset="0"/>
                          </a:rPr>
                          <m:t>×</m:t>
                        </m:r>
                        <m:r>
                          <a:rPr lang="en-US" sz="2000" i="1">
                            <a:solidFill>
                              <a:schemeClr val="bg2">
                                <a:lumMod val="50000"/>
                              </a:schemeClr>
                            </a:solidFill>
                            <a:latin typeface="Cambria Math" panose="02040503050406030204" pitchFamily="18" charset="0"/>
                            <a:ea typeface="Cambria Math" panose="02040503050406030204" pitchFamily="18" charset="0"/>
                          </a:rPr>
                          <m:t>𝐸</m:t>
                        </m:r>
                        <m:r>
                          <a:rPr lang="en-US" sz="2000" i="1">
                            <a:solidFill>
                              <a:schemeClr val="bg2">
                                <a:lumMod val="50000"/>
                              </a:schemeClr>
                            </a:solidFill>
                            <a:latin typeface="Cambria Math" panose="02040503050406030204" pitchFamily="18" charset="0"/>
                            <a:ea typeface="Cambria Math" panose="02040503050406030204" pitchFamily="18" charset="0"/>
                          </a:rPr>
                          <m:t> </m:t>
                        </m:r>
                      </m:sub>
                    </m:sSub>
                    <m:r>
                      <a:rPr lang="en-US" sz="2000" i="1">
                        <a:solidFill>
                          <a:schemeClr val="bg2">
                            <a:lumMod val="50000"/>
                          </a:schemeClr>
                        </a:solidFill>
                        <a:latin typeface="Cambria Math" panose="02040503050406030204" pitchFamily="18" charset="0"/>
                        <a:ea typeface="Cambria Math" panose="02040503050406030204" pitchFamily="18" charset="0"/>
                      </a:rPr>
                      <m:t>=0</m:t>
                    </m:r>
                  </m:oMath>
                </a14:m>
                <a:endParaRPr lang="en-US" sz="2000" dirty="0">
                  <a:solidFill>
                    <a:schemeClr val="bg2">
                      <a:lumMod val="50000"/>
                    </a:schemeClr>
                  </a:solidFill>
                </a:endParaRPr>
              </a:p>
              <a:p>
                <a:endParaRPr lang="en-US" sz="2000" dirty="0"/>
              </a:p>
            </p:txBody>
          </p:sp>
        </mc:Choice>
        <mc:Fallback xmlns="">
          <p:sp>
            <p:nvSpPr>
              <p:cNvPr id="7" name="TextBox 6">
                <a:extLst>
                  <a:ext uri="{FF2B5EF4-FFF2-40B4-BE49-F238E27FC236}">
                    <a16:creationId xmlns:a16="http://schemas.microsoft.com/office/drawing/2014/main" id="{744DFC1C-BE51-F442-A980-29712C3B46F4}"/>
                  </a:ext>
                </a:extLst>
              </p:cNvPr>
              <p:cNvSpPr txBox="1">
                <a:spLocks noRot="1" noChangeAspect="1" noMove="1" noResize="1" noEditPoints="1" noAdjustHandles="1" noChangeArrowheads="1" noChangeShapeType="1" noTextEdit="1"/>
              </p:cNvSpPr>
              <p:nvPr/>
            </p:nvSpPr>
            <p:spPr>
              <a:xfrm>
                <a:off x="8648877" y="3966329"/>
                <a:ext cx="3127908" cy="1015663"/>
              </a:xfrm>
              <a:prstGeom prst="rect">
                <a:avLst/>
              </a:prstGeom>
              <a:blipFill>
                <a:blip r:embed="rId4"/>
                <a:stretch>
                  <a:fillRect l="-1619" t="-3704" r="-810"/>
                </a:stretch>
              </a:blipFill>
            </p:spPr>
            <p:txBody>
              <a:bodyPr/>
              <a:lstStyle/>
              <a:p>
                <a:r>
                  <a:rPr lang="en-US">
                    <a:noFill/>
                  </a:rPr>
                  <a:t> </a:t>
                </a:r>
              </a:p>
            </p:txBody>
          </p:sp>
        </mc:Fallback>
      </mc:AlternateContent>
      <p:sp>
        <p:nvSpPr>
          <p:cNvPr id="8" name="Left Brace 7">
            <a:extLst>
              <a:ext uri="{FF2B5EF4-FFF2-40B4-BE49-F238E27FC236}">
                <a16:creationId xmlns:a16="http://schemas.microsoft.com/office/drawing/2014/main" id="{66A1BA11-7370-FC48-8CDC-37CBB8C045D4}"/>
              </a:ext>
            </a:extLst>
          </p:cNvPr>
          <p:cNvSpPr/>
          <p:nvPr/>
        </p:nvSpPr>
        <p:spPr>
          <a:xfrm>
            <a:off x="4005340" y="4811383"/>
            <a:ext cx="260850" cy="1250576"/>
          </a:xfrm>
          <a:prstGeom prst="leftBrace">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a:extLst>
              <a:ext uri="{FF2B5EF4-FFF2-40B4-BE49-F238E27FC236}">
                <a16:creationId xmlns:a16="http://schemas.microsoft.com/office/drawing/2014/main" id="{5DE8A56B-0984-6741-9BD8-6A00B47C5373}"/>
              </a:ext>
            </a:extLst>
          </p:cNvPr>
          <p:cNvSpPr txBox="1"/>
          <p:nvPr/>
        </p:nvSpPr>
        <p:spPr>
          <a:xfrm>
            <a:off x="7599245" y="425979"/>
            <a:ext cx="3104761" cy="830997"/>
          </a:xfrm>
          <a:prstGeom prst="rect">
            <a:avLst/>
          </a:prstGeom>
          <a:noFill/>
        </p:spPr>
        <p:txBody>
          <a:bodyPr wrap="none" rtlCol="0">
            <a:spAutoFit/>
          </a:bodyPr>
          <a:lstStyle/>
          <a:p>
            <a:r>
              <a:rPr lang="en-US" sz="2400" i="1" dirty="0">
                <a:solidFill>
                  <a:schemeClr val="bg2">
                    <a:lumMod val="50000"/>
                  </a:schemeClr>
                </a:solidFill>
              </a:rPr>
              <a:t>model formulation in a </a:t>
            </a:r>
          </a:p>
          <a:p>
            <a:r>
              <a:rPr lang="en-US" sz="2400" i="1" dirty="0">
                <a:solidFill>
                  <a:schemeClr val="bg2">
                    <a:lumMod val="50000"/>
                  </a:schemeClr>
                </a:solidFill>
              </a:rPr>
              <a:t>constrained form</a:t>
            </a:r>
          </a:p>
        </p:txBody>
      </p:sp>
      <p:sp>
        <p:nvSpPr>
          <p:cNvPr id="12" name="Title 1">
            <a:extLst>
              <a:ext uri="{FF2B5EF4-FFF2-40B4-BE49-F238E27FC236}">
                <a16:creationId xmlns:a16="http://schemas.microsoft.com/office/drawing/2014/main" id="{D2FF5886-CACC-B54F-B58D-412A47FF777D}"/>
              </a:ext>
            </a:extLst>
          </p:cNvPr>
          <p:cNvSpPr txBox="1">
            <a:spLocks/>
          </p:cNvSpPr>
          <p:nvPr/>
        </p:nvSpPr>
        <p:spPr>
          <a:xfrm>
            <a:off x="630708" y="1700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solidFill>
              </a:rPr>
              <a:t>gesso [G(by)E(la)sso] model</a:t>
            </a:r>
            <a:endParaRPr lang="en-US" dirty="0">
              <a:solidFill>
                <a:schemeClr val="accent1"/>
              </a:solidFill>
            </a:endParaRP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7B22C4C-0A9B-1540-B396-79A01C476656}"/>
                  </a:ext>
                </a:extLst>
              </p:cNvPr>
              <p:cNvSpPr txBox="1"/>
              <p:nvPr/>
            </p:nvSpPr>
            <p:spPr>
              <a:xfrm>
                <a:off x="2478587" y="4759621"/>
                <a:ext cx="5784340" cy="1738168"/>
              </a:xfrm>
              <a:prstGeom prst="rect">
                <a:avLst/>
              </a:prstGeom>
              <a:noFill/>
            </p:spPr>
            <p:txBody>
              <a:bodyPr wrap="none" rtlCol="0">
                <a:spAutoFit/>
              </a:bodyPr>
              <a:lstStyle/>
              <a:p>
                <a:r>
                  <a:rPr lang="en-US" sz="2400" dirty="0"/>
                  <a:t>subject to       (1)  </a:t>
                </a:r>
                <a14:m>
                  <m:oMath xmlns:m="http://schemas.openxmlformats.org/officeDocument/2006/math">
                    <m:nary>
                      <m:naryPr>
                        <m:chr m:val="∑"/>
                        <m:ctrlPr>
                          <a:rPr lang="en-US" sz="2400" i="1">
                            <a:solidFill>
                              <a:schemeClr val="accent1"/>
                            </a:solidFill>
                            <a:latin typeface="Cambria Math" panose="02040503050406030204" pitchFamily="18" charset="0"/>
                          </a:rPr>
                        </m:ctrlPr>
                      </m:naryPr>
                      <m:sub>
                        <m:r>
                          <m:rPr>
                            <m:brk m:alnAt="23"/>
                          </m:rPr>
                          <a:rPr lang="en-US" sz="2400" i="1">
                            <a:solidFill>
                              <a:schemeClr val="accent1"/>
                            </a:solidFill>
                            <a:latin typeface="Cambria Math" panose="02040503050406030204" pitchFamily="18" charset="0"/>
                          </a:rPr>
                          <m:t>𝑗</m:t>
                        </m:r>
                        <m:r>
                          <a:rPr lang="en-US" sz="2400" i="1">
                            <a:solidFill>
                              <a:schemeClr val="accent1"/>
                            </a:solidFill>
                            <a:latin typeface="Cambria Math" panose="02040503050406030204" pitchFamily="18" charset="0"/>
                          </a:rPr>
                          <m:t>=1</m:t>
                        </m:r>
                      </m:sub>
                      <m:sup>
                        <m:r>
                          <a:rPr lang="en-US" sz="2400" i="1">
                            <a:solidFill>
                              <a:schemeClr val="accent1"/>
                            </a:solidFill>
                            <a:latin typeface="Cambria Math" panose="02040503050406030204" pitchFamily="18" charset="0"/>
                          </a:rPr>
                          <m:t>𝑝</m:t>
                        </m:r>
                      </m:sup>
                      <m:e>
                        <m:r>
                          <a:rPr lang="en-US" sz="2400" i="1">
                            <a:solidFill>
                              <a:schemeClr val="accent1"/>
                            </a:solidFill>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𝛽</m:t>
                            </m:r>
                          </m:e>
                          <m:sub>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𝐺</m:t>
                                </m:r>
                              </m:e>
                              <m:sub>
                                <m:r>
                                  <a:rPr lang="en-US" sz="2400" i="1">
                                    <a:solidFill>
                                      <a:schemeClr val="accent1"/>
                                    </a:solidFill>
                                    <a:latin typeface="Cambria Math" panose="02040503050406030204" pitchFamily="18" charset="0"/>
                                  </a:rPr>
                                  <m:t>𝑗</m:t>
                                </m:r>
                              </m:sub>
                            </m:sSub>
                          </m:sub>
                        </m:sSub>
                        <m:r>
                          <a:rPr lang="en-US" sz="2400" i="1">
                            <a:solidFill>
                              <a:schemeClr val="accent1"/>
                            </a:solidFill>
                            <a:latin typeface="Cambria Math" panose="02040503050406030204" pitchFamily="18" charset="0"/>
                          </a:rPr>
                          <m:t>|</m:t>
                        </m:r>
                      </m:e>
                    </m:nary>
                    <m:r>
                      <a:rPr lang="en-US" sz="2400" i="1">
                        <a:solidFill>
                          <a:schemeClr val="accent1"/>
                        </a:solidFill>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𝛽</m:t>
                        </m:r>
                      </m:e>
                      <m:sub>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𝐺</m:t>
                            </m:r>
                          </m:e>
                          <m:sub>
                            <m:r>
                              <a:rPr lang="en-US" sz="2400" i="1">
                                <a:solidFill>
                                  <a:schemeClr val="accent1"/>
                                </a:solidFill>
                                <a:latin typeface="Cambria Math" panose="02040503050406030204" pitchFamily="18" charset="0"/>
                              </a:rPr>
                              <m:t>𝑗</m:t>
                            </m:r>
                          </m:sub>
                        </m:sSub>
                        <m:r>
                          <a:rPr lang="en-US" sz="2400" i="1">
                            <a:solidFill>
                              <a:schemeClr val="accent1"/>
                            </a:solidFill>
                            <a:latin typeface="Cambria Math" panose="02040503050406030204" pitchFamily="18" charset="0"/>
                          </a:rPr>
                          <m:t>×</m:t>
                        </m:r>
                        <m:r>
                          <a:rPr lang="en-US" sz="2400" i="1">
                            <a:solidFill>
                              <a:schemeClr val="accent1"/>
                            </a:solidFill>
                            <a:latin typeface="Cambria Math" panose="02040503050406030204" pitchFamily="18" charset="0"/>
                          </a:rPr>
                          <m:t>𝐸</m:t>
                        </m:r>
                      </m:sub>
                    </m:sSub>
                    <m:r>
                      <a:rPr lang="en-US" sz="2400" i="1">
                        <a:solidFill>
                          <a:schemeClr val="accent1"/>
                        </a:solidFill>
                        <a:latin typeface="Cambria Math" panose="02040503050406030204" pitchFamily="18" charset="0"/>
                      </a:rPr>
                      <m:t>|)≤</m:t>
                    </m:r>
                    <m:r>
                      <a:rPr lang="en-US" sz="2400" i="1">
                        <a:solidFill>
                          <a:schemeClr val="accent1"/>
                        </a:solidFill>
                        <a:latin typeface="Cambria Math" panose="02040503050406030204" pitchFamily="18" charset="0"/>
                      </a:rPr>
                      <m:t>𝑡</m:t>
                    </m:r>
                  </m:oMath>
                </a14:m>
                <a:endParaRPr lang="en-US" sz="2400" dirty="0">
                  <a:solidFill>
                    <a:schemeClr val="accent1"/>
                  </a:solidFill>
                </a:endParaRPr>
              </a:p>
              <a:p>
                <a:endParaRPr lang="en-US" sz="2400" dirty="0"/>
              </a:p>
              <a:p>
                <a:r>
                  <a:rPr lang="en-US" sz="2400" dirty="0"/>
                  <a:t>	            (2) </a:t>
                </a:r>
                <a14:m>
                  <m:oMath xmlns:m="http://schemas.openxmlformats.org/officeDocument/2006/math">
                    <m:r>
                      <a:rPr lang="en-US" sz="2400" i="1" smtClean="0">
                        <a:solidFill>
                          <a:schemeClr val="accent2"/>
                        </a:solidFill>
                        <a:latin typeface="Cambria Math" panose="02040503050406030204" pitchFamily="18" charset="0"/>
                      </a:rPr>
                      <m:t>|</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𝛽</m:t>
                        </m:r>
                      </m:e>
                      <m:sub>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𝐺</m:t>
                            </m:r>
                          </m:e>
                          <m:sub>
                            <m:r>
                              <a:rPr lang="en-US" sz="2400" i="1">
                                <a:solidFill>
                                  <a:schemeClr val="accent2"/>
                                </a:solidFill>
                                <a:latin typeface="Cambria Math" panose="02040503050406030204" pitchFamily="18" charset="0"/>
                              </a:rPr>
                              <m:t>𝑗</m:t>
                            </m:r>
                          </m:sub>
                        </m:sSub>
                        <m:r>
                          <a:rPr lang="en-US" sz="2400" i="1">
                            <a:solidFill>
                              <a:schemeClr val="accent2"/>
                            </a:solidFill>
                            <a:latin typeface="Cambria Math" panose="02040503050406030204" pitchFamily="18" charset="0"/>
                          </a:rPr>
                          <m:t>×</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𝐸</m:t>
                            </m:r>
                          </m:e>
                          <m:sub>
                            <m:r>
                              <a:rPr lang="en-US" sz="2400" i="1">
                                <a:solidFill>
                                  <a:schemeClr val="accent2"/>
                                </a:solidFill>
                                <a:latin typeface="Cambria Math" panose="02040503050406030204" pitchFamily="18" charset="0"/>
                              </a:rPr>
                              <m:t> </m:t>
                            </m:r>
                          </m:sub>
                        </m:sSub>
                      </m:sub>
                    </m:sSub>
                    <m:r>
                      <a:rPr lang="en-US" sz="2400" i="1">
                        <a:solidFill>
                          <a:schemeClr val="accent2"/>
                        </a:solidFill>
                        <a:latin typeface="Cambria Math" panose="02040503050406030204" pitchFamily="18" charset="0"/>
                      </a:rPr>
                      <m:t>|≤|</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𝛽</m:t>
                        </m:r>
                      </m:e>
                      <m:sub>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𝐺</m:t>
                            </m:r>
                          </m:e>
                          <m:sub>
                            <m:r>
                              <a:rPr lang="en-US" sz="2400" i="1">
                                <a:solidFill>
                                  <a:schemeClr val="accent2"/>
                                </a:solidFill>
                                <a:latin typeface="Cambria Math" panose="02040503050406030204" pitchFamily="18" charset="0"/>
                              </a:rPr>
                              <m:t>𝑗</m:t>
                            </m:r>
                          </m:sub>
                        </m:sSub>
                        <m:r>
                          <a:rPr lang="en-US" sz="2400" i="1">
                            <a:solidFill>
                              <a:schemeClr val="accent2"/>
                            </a:solidFill>
                            <a:latin typeface="Cambria Math" panose="02040503050406030204" pitchFamily="18" charset="0"/>
                          </a:rPr>
                          <m:t> </m:t>
                        </m:r>
                      </m:sub>
                    </m:sSub>
                    <m:r>
                      <a:rPr lang="en-US" sz="2400" i="1">
                        <a:solidFill>
                          <a:schemeClr val="accent2"/>
                        </a:solidFill>
                        <a:latin typeface="Cambria Math" panose="02040503050406030204" pitchFamily="18" charset="0"/>
                      </a:rPr>
                      <m:t>|</m:t>
                    </m:r>
                  </m:oMath>
                </a14:m>
                <a:endParaRPr lang="en-US" sz="2400" dirty="0">
                  <a:solidFill>
                    <a:schemeClr val="accent2"/>
                  </a:solidFill>
                </a:endParaRPr>
              </a:p>
              <a:p>
                <a:endParaRPr lang="en-US" sz="2400" dirty="0"/>
              </a:p>
            </p:txBody>
          </p:sp>
        </mc:Choice>
        <mc:Fallback xmlns="">
          <p:sp>
            <p:nvSpPr>
              <p:cNvPr id="10" name="TextBox 9">
                <a:extLst>
                  <a:ext uri="{FF2B5EF4-FFF2-40B4-BE49-F238E27FC236}">
                    <a16:creationId xmlns:a16="http://schemas.microsoft.com/office/drawing/2014/main" id="{E7B22C4C-0A9B-1540-B396-79A01C476656}"/>
                  </a:ext>
                </a:extLst>
              </p:cNvPr>
              <p:cNvSpPr txBox="1">
                <a:spLocks noRot="1" noChangeAspect="1" noMove="1" noResize="1" noEditPoints="1" noAdjustHandles="1" noChangeArrowheads="1" noChangeShapeType="1" noTextEdit="1"/>
              </p:cNvSpPr>
              <p:nvPr/>
            </p:nvSpPr>
            <p:spPr>
              <a:xfrm>
                <a:off x="2478587" y="4759621"/>
                <a:ext cx="5784340" cy="1738168"/>
              </a:xfrm>
              <a:prstGeom prst="rect">
                <a:avLst/>
              </a:prstGeom>
              <a:blipFill>
                <a:blip r:embed="rId5"/>
                <a:stretch>
                  <a:fillRect l="-1754" t="-31884"/>
                </a:stretch>
              </a:blipFill>
            </p:spPr>
            <p:txBody>
              <a:bodyPr/>
              <a:lstStyle/>
              <a:p>
                <a:r>
                  <a:rPr lang="en-US">
                    <a:noFill/>
                  </a:rPr>
                  <a:t> </a:t>
                </a:r>
              </a:p>
            </p:txBody>
          </p:sp>
        </mc:Fallback>
      </mc:AlternateContent>
    </p:spTree>
    <p:extLst>
      <p:ext uri="{BB962C8B-B14F-4D97-AF65-F5344CB8AC3E}">
        <p14:creationId xmlns:p14="http://schemas.microsoft.com/office/powerpoint/2010/main" val="12049808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E6DF8ED-78BA-C849-BB0A-C598F71E90B8}"/>
                  </a:ext>
                </a:extLst>
              </p:cNvPr>
              <p:cNvSpPr>
                <a:spLocks noGrp="1"/>
              </p:cNvSpPr>
              <p:nvPr>
                <p:ph idx="1"/>
              </p:nvPr>
            </p:nvSpPr>
            <p:spPr>
              <a:xfrm>
                <a:off x="630708" y="4085517"/>
                <a:ext cx="11143735" cy="1745478"/>
              </a:xfrm>
            </p:spPr>
            <p:txBody>
              <a:bodyPr>
                <a:normAutofit/>
              </a:bodyPr>
              <a:lstStyle/>
              <a:p>
                <a14:m>
                  <m:oMath xmlns:m="http://schemas.openxmlformats.org/officeDocument/2006/math">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𝛽</m:t>
                            </m:r>
                          </m:e>
                        </m:acc>
                      </m:e>
                      <m:sub>
                        <m:r>
                          <a:rPr lang="en-US" sz="2400" b="0" i="1" smtClean="0">
                            <a:solidFill>
                              <a:schemeClr val="accent2"/>
                            </a:solidFill>
                            <a:latin typeface="Cambria Math" panose="02040503050406030204" pitchFamily="18" charset="0"/>
                          </a:rPr>
                          <m:t>𝐺𝐸𝑆𝑆𝑂</m:t>
                        </m:r>
                      </m:sub>
                    </m:sSub>
                    <m:r>
                      <a:rPr lang="en-US" sz="2400" i="1">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argmin</m:t>
                            </m:r>
                          </m:e>
                          <m:lim>
                            <m:r>
                              <a:rPr lang="en-US" sz="2400" i="1">
                                <a:latin typeface="Cambria Math" panose="02040503050406030204" pitchFamily="18" charset="0"/>
                              </a:rPr>
                              <m:t>𝛽</m:t>
                            </m:r>
                          </m:lim>
                        </m:limLow>
                      </m:fName>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𝑂𝐿𝑆</m:t>
                            </m:r>
                          </m:sub>
                        </m:sSub>
                        <m:d>
                          <m:dPr>
                            <m:ctrlPr>
                              <a:rPr lang="en-US" sz="2400" i="1">
                                <a:latin typeface="Cambria Math" panose="02040503050406030204" pitchFamily="18" charset="0"/>
                              </a:rPr>
                            </m:ctrlPr>
                          </m:dPr>
                          <m:e>
                            <m:r>
                              <a:rPr lang="en-US" sz="2400" i="1">
                                <a:latin typeface="Cambria Math" panose="02040503050406030204" pitchFamily="18" charset="0"/>
                              </a:rPr>
                              <m:t>𝛽</m:t>
                            </m:r>
                          </m:e>
                        </m:d>
                      </m:e>
                    </m:func>
                    <m:r>
                      <a:rPr lang="en-US" sz="2400" i="1">
                        <a:solidFill>
                          <a:schemeClr val="accent2"/>
                        </a:solidFill>
                        <a:latin typeface="Cambria Math" panose="02040503050406030204" pitchFamily="18" charset="0"/>
                      </a:rPr>
                      <m:t>+</m:t>
                    </m:r>
                    <m:func>
                      <m:funcPr>
                        <m:ctrlPr>
                          <a:rPr lang="en-US" sz="2400" i="1">
                            <a:solidFill>
                              <a:schemeClr val="accent2"/>
                            </a:solidFill>
                            <a:latin typeface="Cambria Math" panose="02040503050406030204" pitchFamily="18" charset="0"/>
                          </a:rPr>
                        </m:ctrlPr>
                      </m:funcPr>
                      <m:fName>
                        <m:nary>
                          <m:naryPr>
                            <m:chr m:val="∑"/>
                            <m:ctrlPr>
                              <a:rPr lang="en-US" sz="2400" i="1">
                                <a:solidFill>
                                  <a:schemeClr val="accent2"/>
                                </a:solidFill>
                                <a:latin typeface="Cambria Math" panose="02040503050406030204" pitchFamily="18" charset="0"/>
                              </a:rPr>
                            </m:ctrlPr>
                          </m:naryPr>
                          <m:sub>
                            <m:r>
                              <m:rPr>
                                <m:brk m:alnAt="23"/>
                              </m:rPr>
                              <a:rPr lang="en-US" sz="2400" i="1">
                                <a:solidFill>
                                  <a:schemeClr val="accent2"/>
                                </a:solidFill>
                                <a:latin typeface="Cambria Math" panose="02040503050406030204" pitchFamily="18" charset="0"/>
                              </a:rPr>
                              <m:t>𝑗</m:t>
                            </m:r>
                            <m:r>
                              <a:rPr lang="en-US" sz="2400" i="1">
                                <a:solidFill>
                                  <a:schemeClr val="accent2"/>
                                </a:solidFill>
                                <a:latin typeface="Cambria Math" panose="02040503050406030204" pitchFamily="18" charset="0"/>
                              </a:rPr>
                              <m:t>=1</m:t>
                            </m:r>
                          </m:sub>
                          <m:sup>
                            <m:r>
                              <a:rPr lang="en-US" sz="2400" i="1">
                                <a:solidFill>
                                  <a:schemeClr val="accent2"/>
                                </a:solidFill>
                                <a:latin typeface="Cambria Math" panose="02040503050406030204" pitchFamily="18" charset="0"/>
                              </a:rPr>
                              <m:t>𝑝</m:t>
                            </m:r>
                          </m:sup>
                          <m:e>
                            <m:d>
                              <m:dPr>
                                <m:ctrlPr>
                                  <a:rPr lang="en-US" sz="2400" i="1">
                                    <a:solidFill>
                                      <a:schemeClr val="accent2"/>
                                    </a:solidFill>
                                    <a:latin typeface="Cambria Math" panose="02040503050406030204" pitchFamily="18" charset="0"/>
                                  </a:rPr>
                                </m:ctrlPr>
                              </m:dPr>
                              <m:e>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𝜆</m:t>
                                    </m:r>
                                  </m:e>
                                  <m:sub>
                                    <m:r>
                                      <a:rPr lang="en-US" sz="2400" i="1">
                                        <a:solidFill>
                                          <a:schemeClr val="accent2"/>
                                        </a:solidFill>
                                        <a:latin typeface="Cambria Math" panose="02040503050406030204" pitchFamily="18" charset="0"/>
                                      </a:rPr>
                                      <m:t>1</m:t>
                                    </m:r>
                                  </m:sub>
                                </m:sSub>
                                <m:func>
                                  <m:funcPr>
                                    <m:ctrlPr>
                                      <a:rPr lang="en-US" sz="2400" i="1">
                                        <a:solidFill>
                                          <a:schemeClr val="accent2"/>
                                        </a:solidFill>
                                        <a:latin typeface="Cambria Math" panose="02040503050406030204" pitchFamily="18" charset="0"/>
                                      </a:rPr>
                                    </m:ctrlPr>
                                  </m:funcPr>
                                  <m:fName>
                                    <m:r>
                                      <m:rPr>
                                        <m:sty m:val="p"/>
                                      </m:rPr>
                                      <a:rPr lang="en-US" sz="2400">
                                        <a:solidFill>
                                          <a:schemeClr val="accent2"/>
                                        </a:solidFill>
                                        <a:latin typeface="Cambria Math" panose="02040503050406030204" pitchFamily="18" charset="0"/>
                                      </a:rPr>
                                      <m:t>max</m:t>
                                    </m:r>
                                  </m:fName>
                                  <m:e>
                                    <m:r>
                                      <a:rPr lang="en-US" sz="2400" i="1">
                                        <a:solidFill>
                                          <a:schemeClr val="accent2"/>
                                        </a:solidFill>
                                        <a:latin typeface="Cambria Math" panose="02040503050406030204" pitchFamily="18" charset="0"/>
                                      </a:rPr>
                                      <m:t>(|</m:t>
                                    </m:r>
                                    <m:sSub>
                                      <m:sSubPr>
                                        <m:ctrlPr>
                                          <a:rPr lang="en-US" sz="2400" i="1">
                                            <a:solidFill>
                                              <a:schemeClr val="accent2"/>
                                            </a:solidFill>
                                            <a:latin typeface="Cambria Math" panose="02040503050406030204" pitchFamily="18" charset="0"/>
                                          </a:rPr>
                                        </m:ctrlPr>
                                      </m:sSubPr>
                                      <m:e>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𝛽</m:t>
                                            </m:r>
                                          </m:e>
                                          <m:sub>
                                            <m:r>
                                              <a:rPr lang="en-US" sz="2400" i="1">
                                                <a:solidFill>
                                                  <a:schemeClr val="accent2"/>
                                                </a:solidFill>
                                                <a:latin typeface="Cambria Math" panose="02040503050406030204" pitchFamily="18" charset="0"/>
                                              </a:rPr>
                                              <m:t>𝐺</m:t>
                                            </m:r>
                                          </m:sub>
                                        </m:sSub>
                                      </m:e>
                                      <m:sub>
                                        <m:r>
                                          <a:rPr lang="en-US" sz="2400" i="1">
                                            <a:solidFill>
                                              <a:schemeClr val="accent2"/>
                                            </a:solidFill>
                                            <a:latin typeface="Cambria Math" panose="02040503050406030204" pitchFamily="18" charset="0"/>
                                          </a:rPr>
                                          <m:t>𝑗</m:t>
                                        </m:r>
                                      </m:sub>
                                    </m:sSub>
                                    <m:r>
                                      <a:rPr lang="en-US" sz="2400" i="1">
                                        <a:solidFill>
                                          <a:schemeClr val="accent2"/>
                                        </a:solidFill>
                                        <a:latin typeface="Cambria Math" panose="02040503050406030204" pitchFamily="18" charset="0"/>
                                      </a:rPr>
                                      <m:t>|, |</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𝛽</m:t>
                                        </m:r>
                                      </m:e>
                                      <m:sub>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𝐺</m:t>
                                            </m:r>
                                          </m:e>
                                          <m:sub>
                                            <m:r>
                                              <a:rPr lang="en-US" sz="2400" i="1">
                                                <a:solidFill>
                                                  <a:schemeClr val="accent2"/>
                                                </a:solidFill>
                                                <a:latin typeface="Cambria Math" panose="02040503050406030204" pitchFamily="18" charset="0"/>
                                              </a:rPr>
                                              <m:t>𝑗</m:t>
                                            </m:r>
                                          </m:sub>
                                        </m:sSub>
                                        <m:r>
                                          <a:rPr lang="en-US" sz="2400" i="1">
                                            <a:solidFill>
                                              <a:schemeClr val="accent2"/>
                                            </a:solidFill>
                                            <a:latin typeface="Cambria Math" panose="02040503050406030204" pitchFamily="18" charset="0"/>
                                          </a:rPr>
                                          <m:t>×</m:t>
                                        </m:r>
                                        <m:r>
                                          <a:rPr lang="en-US" sz="2400" i="1">
                                            <a:solidFill>
                                              <a:schemeClr val="accent2"/>
                                            </a:solidFill>
                                            <a:latin typeface="Cambria Math" panose="02040503050406030204" pitchFamily="18" charset="0"/>
                                          </a:rPr>
                                          <m:t>𝐸</m:t>
                                        </m:r>
                                      </m:sub>
                                    </m:sSub>
                                    <m:r>
                                      <a:rPr lang="en-US" sz="2400" i="1">
                                        <a:solidFill>
                                          <a:schemeClr val="accent2"/>
                                        </a:solidFill>
                                        <a:latin typeface="Cambria Math" panose="02040503050406030204" pitchFamily="18" charset="0"/>
                                      </a:rPr>
                                      <m:t>|)</m:t>
                                    </m:r>
                                  </m:e>
                                </m:func>
                                <m:r>
                                  <a:rPr lang="en-US" sz="2400" i="1">
                                    <a:solidFill>
                                      <a:schemeClr val="accent2"/>
                                    </a:solidFill>
                                    <a:latin typeface="Cambria Math" panose="02040503050406030204" pitchFamily="18" charset="0"/>
                                  </a:rPr>
                                  <m:t>+</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𝜆</m:t>
                                    </m:r>
                                  </m:e>
                                  <m:sub>
                                    <m:r>
                                      <a:rPr lang="en-US" sz="2400" i="1">
                                        <a:solidFill>
                                          <a:schemeClr val="accent2"/>
                                        </a:solidFill>
                                        <a:latin typeface="Cambria Math" panose="02040503050406030204" pitchFamily="18" charset="0"/>
                                      </a:rPr>
                                      <m:t>2</m:t>
                                    </m:r>
                                  </m:sub>
                                </m:sSub>
                                <m:r>
                                  <a:rPr lang="en-US" sz="2400" i="1">
                                    <a:solidFill>
                                      <a:schemeClr val="accent2"/>
                                    </a:solidFill>
                                    <a:latin typeface="Cambria Math" panose="02040503050406030204" pitchFamily="18" charset="0"/>
                                  </a:rPr>
                                  <m:t>|</m:t>
                                </m:r>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𝛽</m:t>
                                    </m:r>
                                  </m:e>
                                  <m:sub>
                                    <m:sSub>
                                      <m:sSubPr>
                                        <m:ctrlPr>
                                          <a:rPr lang="en-US" sz="2400" i="1">
                                            <a:solidFill>
                                              <a:schemeClr val="accent2"/>
                                            </a:solidFill>
                                            <a:latin typeface="Cambria Math" panose="02040503050406030204" pitchFamily="18" charset="0"/>
                                          </a:rPr>
                                        </m:ctrlPr>
                                      </m:sSubPr>
                                      <m:e>
                                        <m:r>
                                          <a:rPr lang="en-US" sz="2400" i="1">
                                            <a:solidFill>
                                              <a:schemeClr val="accent2"/>
                                            </a:solidFill>
                                            <a:latin typeface="Cambria Math" panose="02040503050406030204" pitchFamily="18" charset="0"/>
                                          </a:rPr>
                                          <m:t>𝐺</m:t>
                                        </m:r>
                                      </m:e>
                                      <m:sub>
                                        <m:r>
                                          <a:rPr lang="en-US" sz="2400" i="1">
                                            <a:solidFill>
                                              <a:schemeClr val="accent2"/>
                                            </a:solidFill>
                                            <a:latin typeface="Cambria Math" panose="02040503050406030204" pitchFamily="18" charset="0"/>
                                          </a:rPr>
                                          <m:t>𝑗</m:t>
                                        </m:r>
                                      </m:sub>
                                    </m:sSub>
                                    <m:r>
                                      <a:rPr lang="en-US" sz="2400" i="1">
                                        <a:solidFill>
                                          <a:schemeClr val="accent2"/>
                                        </a:solidFill>
                                        <a:latin typeface="Cambria Math" panose="02040503050406030204" pitchFamily="18" charset="0"/>
                                      </a:rPr>
                                      <m:t>×</m:t>
                                    </m:r>
                                    <m:r>
                                      <a:rPr lang="en-US" sz="2400" i="1">
                                        <a:solidFill>
                                          <a:schemeClr val="accent2"/>
                                        </a:solidFill>
                                        <a:latin typeface="Cambria Math" panose="02040503050406030204" pitchFamily="18" charset="0"/>
                                      </a:rPr>
                                      <m:t>𝐸</m:t>
                                    </m:r>
                                  </m:sub>
                                </m:sSub>
                                <m:r>
                                  <a:rPr lang="en-US" sz="2400" i="1">
                                    <a:solidFill>
                                      <a:schemeClr val="accent2"/>
                                    </a:solidFill>
                                    <a:latin typeface="Cambria Math" panose="02040503050406030204" pitchFamily="18" charset="0"/>
                                  </a:rPr>
                                  <m:t>|</m:t>
                                </m:r>
                              </m:e>
                            </m:d>
                          </m:e>
                        </m:nary>
                      </m:fName>
                      <m:e>
                        <m:r>
                          <a:rPr lang="en-US" sz="2400" i="1">
                            <a:solidFill>
                              <a:schemeClr val="accent2"/>
                            </a:solidFill>
                            <a:latin typeface="Cambria Math" panose="02040503050406030204" pitchFamily="18" charset="0"/>
                          </a:rPr>
                          <m:t> </m:t>
                        </m:r>
                      </m:e>
                    </m:func>
                  </m:oMath>
                </a14:m>
                <a:endParaRPr lang="en-US" sz="2400" dirty="0"/>
              </a:p>
            </p:txBody>
          </p:sp>
        </mc:Choice>
        <mc:Fallback xmlns="">
          <p:sp>
            <p:nvSpPr>
              <p:cNvPr id="3" name="Content Placeholder 2">
                <a:extLst>
                  <a:ext uri="{FF2B5EF4-FFF2-40B4-BE49-F238E27FC236}">
                    <a16:creationId xmlns:a16="http://schemas.microsoft.com/office/drawing/2014/main" id="{9E6DF8ED-78BA-C849-BB0A-C598F71E90B8}"/>
                  </a:ext>
                </a:extLst>
              </p:cNvPr>
              <p:cNvSpPr>
                <a:spLocks noGrp="1" noRot="1" noChangeAspect="1" noMove="1" noResize="1" noEditPoints="1" noAdjustHandles="1" noChangeArrowheads="1" noChangeShapeType="1" noTextEdit="1"/>
              </p:cNvSpPr>
              <p:nvPr>
                <p:ph idx="1"/>
              </p:nvPr>
            </p:nvSpPr>
            <p:spPr>
              <a:xfrm>
                <a:off x="630708" y="4085517"/>
                <a:ext cx="11143735" cy="1745478"/>
              </a:xfrm>
              <a:blipFill>
                <a:blip r:embed="rId3"/>
                <a:stretch>
                  <a:fillRect l="-683" t="-316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0145EE67-3D63-734E-8E13-89145A133686}"/>
                  </a:ext>
                </a:extLst>
              </p:cNvPr>
              <p:cNvSpPr/>
              <p:nvPr/>
            </p:nvSpPr>
            <p:spPr>
              <a:xfrm>
                <a:off x="630708" y="2304440"/>
                <a:ext cx="11756425" cy="1452449"/>
              </a:xfrm>
              <a:prstGeom prst="rect">
                <a:avLst/>
              </a:prstGeom>
            </p:spPr>
            <p:txBody>
              <a:bodyPr wrap="square">
                <a:spAutoFit/>
              </a:bodyPr>
              <a:lstStyle/>
              <a:p>
                <a:pPr marL="342900" indent="-342900">
                  <a:buFont typeface="Arial" panose="020B0604020202020204" pitchFamily="34" charset="0"/>
                  <a:buChar char="•"/>
                </a:pPr>
                <a14:m>
                  <m:oMath xmlns:m="http://schemas.openxmlformats.org/officeDocument/2006/math">
                    <m:sSub>
                      <m:sSubPr>
                        <m:ctrlPr>
                          <a:rPr lang="en-US" sz="2400" i="1" smtClean="0">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𝛽</m:t>
                            </m:r>
                          </m:e>
                        </m:acc>
                      </m:e>
                      <m:sub>
                        <m:r>
                          <a:rPr lang="en-US" sz="2400" i="1">
                            <a:latin typeface="Cambria Math" panose="02040503050406030204" pitchFamily="18" charset="0"/>
                          </a:rPr>
                          <m:t>𝐿𝐴𝑆𝑆𝑂</m:t>
                        </m:r>
                      </m:sub>
                    </m:sSub>
                    <m:r>
                      <a:rPr lang="en-US" sz="2400" i="1">
                        <a:latin typeface="Cambria Math" panose="02040503050406030204" pitchFamily="18" charset="0"/>
                      </a:rPr>
                      <m:t>=</m:t>
                    </m:r>
                    <m:func>
                      <m:funcPr>
                        <m:ctrlPr>
                          <a:rPr lang="en-US" sz="2400" i="1">
                            <a:latin typeface="Cambria Math" panose="02040503050406030204" pitchFamily="18" charset="0"/>
                          </a:rPr>
                        </m:ctrlPr>
                      </m:funcPr>
                      <m:fName>
                        <m:limLow>
                          <m:limLowPr>
                            <m:ctrlPr>
                              <a:rPr lang="en-US" sz="2400" i="1">
                                <a:latin typeface="Cambria Math" panose="02040503050406030204" pitchFamily="18" charset="0"/>
                              </a:rPr>
                            </m:ctrlPr>
                          </m:limLowPr>
                          <m:e>
                            <m:r>
                              <m:rPr>
                                <m:sty m:val="p"/>
                              </m:rPr>
                              <a:rPr lang="en-US" sz="2400">
                                <a:latin typeface="Cambria Math" panose="02040503050406030204" pitchFamily="18" charset="0"/>
                              </a:rPr>
                              <m:t>argmin</m:t>
                            </m:r>
                          </m:e>
                          <m:lim>
                            <m:r>
                              <a:rPr lang="en-US" sz="2400" i="1">
                                <a:latin typeface="Cambria Math" panose="02040503050406030204" pitchFamily="18" charset="0"/>
                              </a:rPr>
                              <m:t>𝛽</m:t>
                            </m:r>
                          </m:lim>
                        </m:limLow>
                      </m:fName>
                      <m:e>
                        <m:sSub>
                          <m:sSubPr>
                            <m:ctrlPr>
                              <a:rPr lang="en-US" sz="2400" i="1">
                                <a:latin typeface="Cambria Math" panose="02040503050406030204" pitchFamily="18" charset="0"/>
                              </a:rPr>
                            </m:ctrlPr>
                          </m:sSubPr>
                          <m:e>
                            <m:r>
                              <a:rPr lang="en-US" sz="2400" i="1">
                                <a:latin typeface="Cambria Math" panose="02040503050406030204" pitchFamily="18" charset="0"/>
                              </a:rPr>
                              <m:t>𝑓</m:t>
                            </m:r>
                          </m:e>
                          <m:sub>
                            <m:r>
                              <a:rPr lang="en-US" sz="2400" i="1">
                                <a:latin typeface="Cambria Math" panose="02040503050406030204" pitchFamily="18" charset="0"/>
                              </a:rPr>
                              <m:t>𝑂𝐿𝑆</m:t>
                            </m:r>
                          </m:sub>
                        </m:sSub>
                        <m:d>
                          <m:dPr>
                            <m:ctrlPr>
                              <a:rPr lang="en-US" sz="2400" i="1">
                                <a:latin typeface="Cambria Math" panose="02040503050406030204" pitchFamily="18" charset="0"/>
                              </a:rPr>
                            </m:ctrlPr>
                          </m:dPr>
                          <m:e>
                            <m:r>
                              <a:rPr lang="en-US" sz="2400" i="1">
                                <a:latin typeface="Cambria Math" panose="02040503050406030204" pitchFamily="18" charset="0"/>
                              </a:rPr>
                              <m:t>𝛽</m:t>
                            </m:r>
                          </m:e>
                        </m:d>
                      </m:e>
                    </m:func>
                    <m:r>
                      <a:rPr lang="en-US" sz="2400" i="1">
                        <a:solidFill>
                          <a:schemeClr val="accent1"/>
                        </a:solidFill>
                        <a:latin typeface="Cambria Math" panose="02040503050406030204" pitchFamily="18" charset="0"/>
                      </a:rPr>
                      <m:t>+ </m:t>
                    </m:r>
                    <m:r>
                      <a:rPr lang="en-US" sz="2400" i="1">
                        <a:solidFill>
                          <a:schemeClr val="accent1"/>
                        </a:solidFill>
                        <a:latin typeface="Cambria Math" panose="02040503050406030204" pitchFamily="18" charset="0"/>
                      </a:rPr>
                      <m:t>𝜆</m:t>
                    </m:r>
                    <m:nary>
                      <m:naryPr>
                        <m:chr m:val="∑"/>
                        <m:ctrlPr>
                          <a:rPr lang="en-US" sz="2400" i="1">
                            <a:solidFill>
                              <a:schemeClr val="accent1"/>
                            </a:solidFill>
                            <a:latin typeface="Cambria Math" panose="02040503050406030204" pitchFamily="18" charset="0"/>
                          </a:rPr>
                        </m:ctrlPr>
                      </m:naryPr>
                      <m:sub>
                        <m:r>
                          <m:rPr>
                            <m:brk m:alnAt="23"/>
                          </m:rPr>
                          <a:rPr lang="en-US" sz="2400" i="1">
                            <a:solidFill>
                              <a:schemeClr val="accent1"/>
                            </a:solidFill>
                            <a:latin typeface="Cambria Math" panose="02040503050406030204" pitchFamily="18" charset="0"/>
                          </a:rPr>
                          <m:t>𝑗</m:t>
                        </m:r>
                        <m:r>
                          <a:rPr lang="en-US" sz="2400" i="1">
                            <a:solidFill>
                              <a:schemeClr val="accent1"/>
                            </a:solidFill>
                            <a:latin typeface="Cambria Math" panose="02040503050406030204" pitchFamily="18" charset="0"/>
                          </a:rPr>
                          <m:t>=1</m:t>
                        </m:r>
                      </m:sub>
                      <m:sup>
                        <m:r>
                          <a:rPr lang="en-US" sz="2400" i="1">
                            <a:solidFill>
                              <a:schemeClr val="accent1"/>
                            </a:solidFill>
                            <a:latin typeface="Cambria Math" panose="02040503050406030204" pitchFamily="18" charset="0"/>
                          </a:rPr>
                          <m:t>𝑝</m:t>
                        </m:r>
                      </m:sup>
                      <m:e>
                        <m:r>
                          <a:rPr lang="en-US" sz="2400" i="1">
                            <a:solidFill>
                              <a:schemeClr val="accent1"/>
                            </a:solidFill>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𝛽</m:t>
                            </m:r>
                          </m:e>
                          <m:sub>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𝐺</m:t>
                                </m:r>
                              </m:e>
                              <m:sub>
                                <m:r>
                                  <a:rPr lang="en-US" sz="2400" i="1">
                                    <a:solidFill>
                                      <a:schemeClr val="accent1"/>
                                    </a:solidFill>
                                    <a:latin typeface="Cambria Math" panose="02040503050406030204" pitchFamily="18" charset="0"/>
                                  </a:rPr>
                                  <m:t>𝑗</m:t>
                                </m:r>
                              </m:sub>
                            </m:sSub>
                          </m:sub>
                        </m:sSub>
                        <m:r>
                          <a:rPr lang="en-US" sz="2400" i="1">
                            <a:solidFill>
                              <a:schemeClr val="accent1"/>
                            </a:solidFill>
                            <a:latin typeface="Cambria Math" panose="02040503050406030204" pitchFamily="18" charset="0"/>
                          </a:rPr>
                          <m:t>|</m:t>
                        </m:r>
                      </m:e>
                    </m:nary>
                    <m:r>
                      <a:rPr lang="en-US" sz="2400" i="1">
                        <a:solidFill>
                          <a:schemeClr val="accent1"/>
                        </a:solidFill>
                        <a:latin typeface="Cambria Math" panose="02040503050406030204" pitchFamily="18" charset="0"/>
                      </a:rPr>
                      <m:t>+|</m:t>
                    </m:r>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𝛽</m:t>
                        </m:r>
                      </m:e>
                      <m:sub>
                        <m:sSub>
                          <m:sSubPr>
                            <m:ctrlPr>
                              <a:rPr lang="en-US" sz="2400" i="1">
                                <a:solidFill>
                                  <a:schemeClr val="accent1"/>
                                </a:solidFill>
                                <a:latin typeface="Cambria Math" panose="02040503050406030204" pitchFamily="18" charset="0"/>
                              </a:rPr>
                            </m:ctrlPr>
                          </m:sSubPr>
                          <m:e>
                            <m:r>
                              <a:rPr lang="en-US" sz="2400" i="1">
                                <a:solidFill>
                                  <a:schemeClr val="accent1"/>
                                </a:solidFill>
                                <a:latin typeface="Cambria Math" panose="02040503050406030204" pitchFamily="18" charset="0"/>
                              </a:rPr>
                              <m:t>𝐺</m:t>
                            </m:r>
                          </m:e>
                          <m:sub>
                            <m:r>
                              <a:rPr lang="en-US" sz="2400" i="1">
                                <a:solidFill>
                                  <a:schemeClr val="accent1"/>
                                </a:solidFill>
                                <a:latin typeface="Cambria Math" panose="02040503050406030204" pitchFamily="18" charset="0"/>
                              </a:rPr>
                              <m:t>𝑗</m:t>
                            </m:r>
                          </m:sub>
                        </m:sSub>
                        <m:r>
                          <a:rPr lang="en-US" sz="2400" i="1">
                            <a:solidFill>
                              <a:schemeClr val="accent1"/>
                            </a:solidFill>
                            <a:latin typeface="Cambria Math" panose="02040503050406030204" pitchFamily="18" charset="0"/>
                          </a:rPr>
                          <m:t>×</m:t>
                        </m:r>
                        <m:r>
                          <a:rPr lang="en-US" sz="2400" i="1">
                            <a:solidFill>
                              <a:schemeClr val="accent1"/>
                            </a:solidFill>
                            <a:latin typeface="Cambria Math" panose="02040503050406030204" pitchFamily="18" charset="0"/>
                          </a:rPr>
                          <m:t>𝐸</m:t>
                        </m:r>
                      </m:sub>
                    </m:sSub>
                    <m:r>
                      <a:rPr lang="en-US" sz="2400" i="1">
                        <a:solidFill>
                          <a:schemeClr val="accent1"/>
                        </a:solidFill>
                        <a:latin typeface="Cambria Math" panose="02040503050406030204" pitchFamily="18" charset="0"/>
                      </a:rPr>
                      <m:t>|)</m:t>
                    </m:r>
                  </m:oMath>
                </a14:m>
                <a:endParaRPr lang="en-US" sz="2400" dirty="0">
                  <a:solidFill>
                    <a:schemeClr val="accent1"/>
                  </a:solidFill>
                </a:endParaRPr>
              </a:p>
              <a:p>
                <a:pPr marL="342900" indent="-342900">
                  <a:buFont typeface="Arial" panose="020B0604020202020204" pitchFamily="34" charset="0"/>
                  <a:buChar char="•"/>
                </a:pPr>
                <a:r>
                  <a:rPr lang="en-US" sz="2400" dirty="0">
                    <a:solidFill>
                      <a:schemeClr val="bg1"/>
                    </a:solidFill>
                  </a:rPr>
                  <a:t>+</a:t>
                </a:r>
              </a:p>
              <a:p>
                <a:endParaRPr lang="en-US" sz="2400" dirty="0"/>
              </a:p>
            </p:txBody>
          </p:sp>
        </mc:Choice>
        <mc:Fallback xmlns="">
          <p:sp>
            <p:nvSpPr>
              <p:cNvPr id="5" name="Rectangle 4">
                <a:extLst>
                  <a:ext uri="{FF2B5EF4-FFF2-40B4-BE49-F238E27FC236}">
                    <a16:creationId xmlns:a16="http://schemas.microsoft.com/office/drawing/2014/main" id="{0145EE67-3D63-734E-8E13-89145A133686}"/>
                  </a:ext>
                </a:extLst>
              </p:cNvPr>
              <p:cNvSpPr>
                <a:spLocks noRot="1" noChangeAspect="1" noMove="1" noResize="1" noEditPoints="1" noAdjustHandles="1" noChangeArrowheads="1" noChangeShapeType="1" noTextEdit="1"/>
              </p:cNvSpPr>
              <p:nvPr/>
            </p:nvSpPr>
            <p:spPr>
              <a:xfrm>
                <a:off x="630708" y="2304440"/>
                <a:ext cx="11756425" cy="1452449"/>
              </a:xfrm>
              <a:prstGeom prst="rect">
                <a:avLst/>
              </a:prstGeom>
              <a:blipFill>
                <a:blip r:embed="rId4"/>
                <a:stretch>
                  <a:fillRect l="-647" t="-3913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152DB5C7-D0AE-F045-A189-5ECE5C544EF2}"/>
              </a:ext>
            </a:extLst>
          </p:cNvPr>
          <p:cNvSpPr txBox="1"/>
          <p:nvPr/>
        </p:nvSpPr>
        <p:spPr>
          <a:xfrm>
            <a:off x="7411339" y="456873"/>
            <a:ext cx="3614964" cy="830997"/>
          </a:xfrm>
          <a:prstGeom prst="rect">
            <a:avLst/>
          </a:prstGeom>
          <a:noFill/>
        </p:spPr>
        <p:txBody>
          <a:bodyPr wrap="none" rtlCol="0">
            <a:spAutoFit/>
          </a:bodyPr>
          <a:lstStyle/>
          <a:p>
            <a:r>
              <a:rPr lang="en-US" sz="2400" i="1" dirty="0">
                <a:solidFill>
                  <a:schemeClr val="bg2">
                    <a:lumMod val="50000"/>
                  </a:schemeClr>
                </a:solidFill>
              </a:rPr>
              <a:t>model formulation in a </a:t>
            </a:r>
          </a:p>
          <a:p>
            <a:r>
              <a:rPr lang="en-US" sz="2400" i="1" dirty="0">
                <a:solidFill>
                  <a:schemeClr val="bg2">
                    <a:lumMod val="50000"/>
                  </a:schemeClr>
                </a:solidFill>
              </a:rPr>
              <a:t>regularized regression form</a:t>
            </a:r>
          </a:p>
        </p:txBody>
      </p:sp>
      <p:sp>
        <p:nvSpPr>
          <p:cNvPr id="9" name="Title 1">
            <a:extLst>
              <a:ext uri="{FF2B5EF4-FFF2-40B4-BE49-F238E27FC236}">
                <a16:creationId xmlns:a16="http://schemas.microsoft.com/office/drawing/2014/main" id="{55EA5CDB-3C6D-6D40-8E8C-08A2CD485DDA}"/>
              </a:ext>
            </a:extLst>
          </p:cNvPr>
          <p:cNvSpPr txBox="1">
            <a:spLocks/>
          </p:cNvSpPr>
          <p:nvPr/>
        </p:nvSpPr>
        <p:spPr>
          <a:xfrm>
            <a:off x="630708" y="1700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solidFill>
                  <a:schemeClr val="accent1"/>
                </a:solidFill>
              </a:rPr>
              <a:t>gesso [G(by)E(la)sso] model</a:t>
            </a:r>
            <a:endParaRPr lang="en-US" dirty="0">
              <a:solidFill>
                <a:schemeClr val="accent1"/>
              </a:solidFill>
            </a:endParaRPr>
          </a:p>
        </p:txBody>
      </p:sp>
    </p:spTree>
    <p:extLst>
      <p:ext uri="{BB962C8B-B14F-4D97-AF65-F5344CB8AC3E}">
        <p14:creationId xmlns:p14="http://schemas.microsoft.com/office/powerpoint/2010/main" val="1655065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75120-B897-184A-9DD6-9716BE19FFB0}"/>
              </a:ext>
            </a:extLst>
          </p:cNvPr>
          <p:cNvSpPr>
            <a:spLocks noGrp="1"/>
          </p:cNvSpPr>
          <p:nvPr>
            <p:ph type="title"/>
          </p:nvPr>
        </p:nvSpPr>
        <p:spPr/>
        <p:txBody>
          <a:bodyPr>
            <a:normAutofit/>
          </a:bodyPr>
          <a:lstStyle/>
          <a:p>
            <a:r>
              <a:rPr lang="en-US" b="1" dirty="0">
                <a:solidFill>
                  <a:schemeClr val="accent1"/>
                </a:solidFill>
              </a:rPr>
              <a:t>Analysis set up </a:t>
            </a:r>
          </a:p>
        </p:txBody>
      </p:sp>
      <p:sp>
        <p:nvSpPr>
          <p:cNvPr id="3" name="Content Placeholder 2">
            <a:extLst>
              <a:ext uri="{FF2B5EF4-FFF2-40B4-BE49-F238E27FC236}">
                <a16:creationId xmlns:a16="http://schemas.microsoft.com/office/drawing/2014/main" id="{FD8E11C8-53D9-7B41-9BC2-A5A90393E21F}"/>
              </a:ext>
            </a:extLst>
          </p:cNvPr>
          <p:cNvSpPr>
            <a:spLocks noGrp="1"/>
          </p:cNvSpPr>
          <p:nvPr>
            <p:ph idx="1"/>
          </p:nvPr>
        </p:nvSpPr>
        <p:spPr>
          <a:xfrm>
            <a:off x="838200" y="1690688"/>
            <a:ext cx="10515600" cy="4696550"/>
          </a:xfrm>
        </p:spPr>
        <p:txBody>
          <a:bodyPr>
            <a:normAutofit lnSpcReduction="10000"/>
          </a:bodyPr>
          <a:lstStyle/>
          <a:p>
            <a:pPr marL="0" indent="0">
              <a:buNone/>
            </a:pPr>
            <a:r>
              <a:rPr lang="en-US" dirty="0">
                <a:solidFill>
                  <a:schemeClr val="accent1"/>
                </a:solidFill>
              </a:rPr>
              <a:t>Dataset</a:t>
            </a:r>
          </a:p>
          <a:p>
            <a:pPr lvl="1"/>
            <a:r>
              <a:rPr lang="en-US" dirty="0"/>
              <a:t>1,122 children between 6 – 11 years old</a:t>
            </a:r>
          </a:p>
          <a:p>
            <a:pPr lvl="1"/>
            <a:r>
              <a:rPr lang="en-US" i="1" dirty="0"/>
              <a:t>Outcome (Y)</a:t>
            </a:r>
            <a:r>
              <a:rPr lang="en-US" dirty="0"/>
              <a:t>: </a:t>
            </a:r>
            <a:r>
              <a:rPr lang="en-US" dirty="0">
                <a:solidFill>
                  <a:schemeClr val="bg2">
                    <a:lumMod val="50000"/>
                  </a:schemeClr>
                </a:solidFill>
              </a:rPr>
              <a:t>a child's BMI with 2 categories, 0: Thin and Normal weight, </a:t>
            </a:r>
          </a:p>
          <a:p>
            <a:pPr marL="457200" lvl="1" indent="0">
              <a:buNone/>
            </a:pPr>
            <a:r>
              <a:rPr lang="en-US" dirty="0">
                <a:solidFill>
                  <a:schemeClr val="bg2">
                    <a:lumMod val="50000"/>
                  </a:schemeClr>
                </a:solidFill>
              </a:rPr>
              <a:t>   1: Overweight and Obese</a:t>
            </a:r>
          </a:p>
          <a:p>
            <a:pPr lvl="1"/>
            <a:r>
              <a:rPr lang="en-US" i="1" dirty="0"/>
              <a:t>Exposure (E): </a:t>
            </a:r>
            <a:r>
              <a:rPr lang="en-US" dirty="0">
                <a:solidFill>
                  <a:schemeClr val="bg2">
                    <a:lumMod val="50000"/>
                  </a:schemeClr>
                </a:solidFill>
              </a:rPr>
              <a:t>binarized maternal active tobacco smoke during pregnancy, 0: no smoking, 1: smoking</a:t>
            </a:r>
          </a:p>
          <a:p>
            <a:pPr lvl="1"/>
            <a:r>
              <a:rPr lang="en-US" i="1" dirty="0"/>
              <a:t>G</a:t>
            </a:r>
            <a:r>
              <a:rPr lang="en-US" dirty="0"/>
              <a:t>: </a:t>
            </a:r>
            <a:r>
              <a:rPr lang="en-US" dirty="0">
                <a:solidFill>
                  <a:schemeClr val="bg2">
                    <a:lumMod val="50000"/>
                  </a:schemeClr>
                </a:solidFill>
              </a:rPr>
              <a:t>Genotype matrix includes 1,000 SNPs with additive allele coding (0/1/2)</a:t>
            </a:r>
          </a:p>
          <a:p>
            <a:pPr lvl="1"/>
            <a:r>
              <a:rPr lang="en-US" i="1" dirty="0"/>
              <a:t>Adjustment variables</a:t>
            </a:r>
            <a:r>
              <a:rPr lang="en-US" dirty="0"/>
              <a:t>: </a:t>
            </a:r>
            <a:r>
              <a:rPr lang="en-US" dirty="0">
                <a:solidFill>
                  <a:schemeClr val="bg2">
                    <a:lumMod val="50000"/>
                  </a:schemeClr>
                </a:solidFill>
              </a:rPr>
              <a:t>maternal pre-pregnancy BMI, age, education status, cohort, and child's sex, and child’s genetic ancestry (PCs)</a:t>
            </a:r>
          </a:p>
          <a:p>
            <a:pPr marL="0" indent="0">
              <a:buNone/>
            </a:pPr>
            <a:r>
              <a:rPr lang="en-US" dirty="0">
                <a:solidFill>
                  <a:schemeClr val="accent1"/>
                </a:solidFill>
              </a:rPr>
              <a:t>Research question</a:t>
            </a:r>
            <a:endParaRPr lang="en-US" dirty="0"/>
          </a:p>
          <a:p>
            <a:r>
              <a:rPr lang="en-US" sz="2400" dirty="0"/>
              <a:t>Are there genotype by maternal smoking interactions associated with a child’s BMI at 6-11 years of age?</a:t>
            </a:r>
          </a:p>
        </p:txBody>
      </p:sp>
    </p:spTree>
    <p:extLst>
      <p:ext uri="{BB962C8B-B14F-4D97-AF65-F5344CB8AC3E}">
        <p14:creationId xmlns:p14="http://schemas.microsoft.com/office/powerpoint/2010/main" val="1702904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49796</TotalTime>
  <Words>1397</Words>
  <Application>Microsoft Macintosh PowerPoint</Application>
  <PresentationFormat>Widescreen</PresentationFormat>
  <Paragraphs>192</Paragraphs>
  <Slides>15</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Hierarchical selection of Gene-Environment Interactions </vt:lpstr>
      <vt:lpstr>Outline</vt:lpstr>
      <vt:lpstr>Single-marker analysis vs. joint analysis</vt:lpstr>
      <vt:lpstr>PowerPoint Presentation</vt:lpstr>
      <vt:lpstr>PowerPoint Presentation</vt:lpstr>
      <vt:lpstr>PowerPoint Presentation</vt:lpstr>
      <vt:lpstr>PowerPoint Presentation</vt:lpstr>
      <vt:lpstr>PowerPoint Presentation</vt:lpstr>
      <vt:lpstr>Analysis set up </vt:lpstr>
      <vt:lpstr>The gesso package</vt:lpstr>
      <vt:lpstr>Model estimation and hyperparameter tuning with gesso.cv() </vt:lpstr>
      <vt:lpstr>Model estimation and hyperparameters tuning with gesso.cv() </vt:lpstr>
      <vt:lpstr>Obtaining model coefficients gesso.coef(), gesso.coefnum()</vt:lpstr>
      <vt:lpstr>Performance evaluation (selection metrics: sensitivity, specificity, precision)</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High-Dimensional Regression for Gene-Environment Interactions  </dc:title>
  <dc:creator>Natalia Zemlianskaia</dc:creator>
  <cp:lastModifiedBy>Juan Pablo Lewinger</cp:lastModifiedBy>
  <cp:revision>289</cp:revision>
  <dcterms:created xsi:type="dcterms:W3CDTF">2021-04-05T01:39:30Z</dcterms:created>
  <dcterms:modified xsi:type="dcterms:W3CDTF">2024-06-10T09:02:12Z</dcterms:modified>
</cp:coreProperties>
</file>