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368" r:id="rId2"/>
    <p:sldId id="257" r:id="rId3"/>
    <p:sldId id="1362" r:id="rId4"/>
    <p:sldId id="1377" r:id="rId5"/>
    <p:sldId id="1378" r:id="rId6"/>
    <p:sldId id="1379" r:id="rId7"/>
    <p:sldId id="278" r:id="rId8"/>
    <p:sldId id="272" r:id="rId9"/>
    <p:sldId id="279" r:id="rId10"/>
    <p:sldId id="280" r:id="rId11"/>
    <p:sldId id="1273" r:id="rId12"/>
    <p:sldId id="1403" r:id="rId13"/>
    <p:sldId id="1407" r:id="rId14"/>
    <p:sldId id="1408" r:id="rId15"/>
    <p:sldId id="1404" r:id="rId16"/>
    <p:sldId id="1405" r:id="rId17"/>
    <p:sldId id="1298" r:id="rId18"/>
    <p:sldId id="1286" r:id="rId19"/>
    <p:sldId id="1300" r:id="rId20"/>
    <p:sldId id="1282" r:id="rId21"/>
    <p:sldId id="1309" r:id="rId22"/>
    <p:sldId id="1310" r:id="rId23"/>
    <p:sldId id="1409" r:id="rId24"/>
    <p:sldId id="140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E1435"/>
    <a:srgbClr val="B9CDE6"/>
    <a:srgbClr val="C72D03"/>
    <a:srgbClr val="6805F9"/>
    <a:srgbClr val="5E05E1"/>
    <a:srgbClr val="9D1B1E"/>
    <a:srgbClr val="9D2235"/>
    <a:srgbClr val="99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6347" autoAdjust="0"/>
    <p:restoredTop sz="91903" autoAdjust="0"/>
  </p:normalViewPr>
  <p:slideViewPr>
    <p:cSldViewPr snapToGrid="0" snapToObjects="1" showGuides="1">
      <p:cViewPr varScale="1">
        <p:scale>
          <a:sx n="214" d="100"/>
          <a:sy n="214" d="100"/>
        </p:scale>
        <p:origin x="1096" y="168"/>
      </p:cViewPr>
      <p:guideLst>
        <p:guide orient="horz" pos="3073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077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9E5-287C-4A17-9ED7-3172FC57F926}" type="datetimeFigureOut">
              <a:rPr lang="en-US" smtClean="0"/>
              <a:pPr/>
              <a:t>6/13/24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0658-5AD6-4C67-8722-069F6A847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3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7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FFAE-907E-D948-9740-D3645236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01E0-EE59-0D41-AD39-105B2BA4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FBF1-6690-CF40-8F72-E327814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1BE-5587-6C4B-8900-F8665D3E3130}" type="datetimeFigureOut">
              <a:rPr lang="en-US" smtClean="0"/>
              <a:t>6/13/24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ECEB-22F1-654A-BFE2-FC224DF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DC62-2BBA-F74E-93B9-3EDFE5A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1DDC-86F6-3648-866B-85036D65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4FC035-0845-3A47-B559-422E342BC033}"/>
              </a:ext>
            </a:extLst>
          </p:cNvPr>
          <p:cNvSpPr txBox="1">
            <a:spLocks/>
          </p:cNvSpPr>
          <p:nvPr userDrawn="1"/>
        </p:nvSpPr>
        <p:spPr>
          <a:xfrm>
            <a:off x="-1941" y="4639938"/>
            <a:ext cx="9153676" cy="518313"/>
          </a:xfrm>
          <a:prstGeom prst="rect">
            <a:avLst/>
          </a:prstGeom>
          <a:solidFill>
            <a:srgbClr val="9E143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DDFD7-34A4-1845-84A8-431D580518C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03" y="4629143"/>
            <a:ext cx="2443198" cy="51435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E8A3F2-0095-3F4D-BBD4-BFEEC18A44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41" y="4320461"/>
            <a:ext cx="837790" cy="83779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25675" y="0"/>
            <a:ext cx="361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SHARP Multi-omics Boot Camp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is-I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June 12-14,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1B17-8638-252B-9578-74CE7405386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1622" y="4652290"/>
            <a:ext cx="1057591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1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21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17.png"/><Relationship Id="rId36" Type="http://schemas.openxmlformats.org/officeDocument/2006/relationships/image" Target="../media/image5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19.png"/><Relationship Id="rId35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4" y="624467"/>
            <a:ext cx="9129299" cy="311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Multi-omics Boot Camp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Analysis of Omics Data for Research Studies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solidFill>
                <a:srgbClr val="99001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Latent Mediation</a:t>
            </a:r>
          </a:p>
        </p:txBody>
      </p:sp>
    </p:spTree>
    <p:extLst>
      <p:ext uri="{BB962C8B-B14F-4D97-AF65-F5344CB8AC3E}">
        <p14:creationId xmlns:p14="http://schemas.microsoft.com/office/powerpoint/2010/main" val="3766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C98AC2-094C-BF47-9AC7-0D87760D6EFB}"/>
              </a:ext>
            </a:extLst>
          </p:cNvPr>
          <p:cNvGrpSpPr/>
          <p:nvPr/>
        </p:nvGrpSpPr>
        <p:grpSpPr>
          <a:xfrm>
            <a:off x="5583348" y="3520725"/>
            <a:ext cx="606902" cy="507831"/>
            <a:chOff x="8092627" y="4165853"/>
            <a:chExt cx="809202" cy="677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25E6AE-E2C8-EA4C-A8B4-DA873361CD6C}"/>
                </a:ext>
              </a:extLst>
            </p:cNvPr>
            <p:cNvSpPr/>
            <p:nvPr/>
          </p:nvSpPr>
          <p:spPr>
            <a:xfrm>
              <a:off x="8092627" y="4165862"/>
              <a:ext cx="809202" cy="646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/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blipFill>
                  <a:blip r:embed="rId2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000324-AD31-1B42-9BB1-75BB8D382BD5}"/>
              </a:ext>
            </a:extLst>
          </p:cNvPr>
          <p:cNvGrpSpPr/>
          <p:nvPr/>
        </p:nvGrpSpPr>
        <p:grpSpPr>
          <a:xfrm>
            <a:off x="2459647" y="3563757"/>
            <a:ext cx="677891" cy="507831"/>
            <a:chOff x="3108754" y="4686048"/>
            <a:chExt cx="1074283" cy="7563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AEEDA2-1081-DC46-8491-479BDF28E0DC}"/>
                </a:ext>
              </a:extLst>
            </p:cNvPr>
            <p:cNvSpPr/>
            <p:nvPr/>
          </p:nvSpPr>
          <p:spPr>
            <a:xfrm>
              <a:off x="3108754" y="4686048"/>
              <a:ext cx="974698" cy="6890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/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A6361-50B8-0149-8F2A-9429636957D4}"/>
              </a:ext>
            </a:extLst>
          </p:cNvPr>
          <p:cNvCxnSpPr>
            <a:cxnSpLocks/>
          </p:cNvCxnSpPr>
          <p:nvPr/>
        </p:nvCxnSpPr>
        <p:spPr>
          <a:xfrm>
            <a:off x="3144441" y="3758196"/>
            <a:ext cx="8179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049FCC-2EC6-AC4E-BC9D-39FA481681D1}"/>
              </a:ext>
            </a:extLst>
          </p:cNvPr>
          <p:cNvSpPr/>
          <p:nvPr/>
        </p:nvSpPr>
        <p:spPr>
          <a:xfrm>
            <a:off x="4034235" y="3446608"/>
            <a:ext cx="609973" cy="6231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/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72766-DE86-024A-9D5D-A6BC6856E337}"/>
              </a:ext>
            </a:extLst>
          </p:cNvPr>
          <p:cNvGrpSpPr/>
          <p:nvPr/>
        </p:nvGrpSpPr>
        <p:grpSpPr>
          <a:xfrm>
            <a:off x="3825790" y="2166450"/>
            <a:ext cx="1106411" cy="512825"/>
            <a:chOff x="5062824" y="3298785"/>
            <a:chExt cx="1753379" cy="76378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5A722D7-0BE0-1840-A995-8778D3AB0228}"/>
                </a:ext>
              </a:extLst>
            </p:cNvPr>
            <p:cNvSpPr/>
            <p:nvPr/>
          </p:nvSpPr>
          <p:spPr>
            <a:xfrm>
              <a:off x="5421693" y="3298785"/>
              <a:ext cx="966651" cy="6952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/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7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1AD86-2DFC-6644-88AE-323CB539A6F9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339222" y="2633243"/>
            <a:ext cx="18007" cy="81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BD40E0-49F2-5745-81B9-B9C56D72DCAE}"/>
              </a:ext>
            </a:extLst>
          </p:cNvPr>
          <p:cNvCxnSpPr>
            <a:cxnSpLocks/>
          </p:cNvCxnSpPr>
          <p:nvPr/>
        </p:nvCxnSpPr>
        <p:spPr>
          <a:xfrm>
            <a:off x="4710589" y="3763100"/>
            <a:ext cx="8686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88733E-3AF7-0040-A486-8C10F3E96DDD}"/>
              </a:ext>
            </a:extLst>
          </p:cNvPr>
          <p:cNvSpPr/>
          <p:nvPr/>
        </p:nvSpPr>
        <p:spPr>
          <a:xfrm>
            <a:off x="3882591" y="2218028"/>
            <a:ext cx="935789" cy="195241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4DB609-6E19-C94B-A2DF-932BB4AB3C9D}"/>
              </a:ext>
            </a:extLst>
          </p:cNvPr>
          <p:cNvSpPr/>
          <p:nvPr/>
        </p:nvSpPr>
        <p:spPr>
          <a:xfrm>
            <a:off x="2203145" y="3350838"/>
            <a:ext cx="2615234" cy="8884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B12CB-84A8-7349-8E0D-881D81B9B5C9}"/>
              </a:ext>
            </a:extLst>
          </p:cNvPr>
          <p:cNvSpPr/>
          <p:nvPr/>
        </p:nvSpPr>
        <p:spPr>
          <a:xfrm>
            <a:off x="3882591" y="3324423"/>
            <a:ext cx="2615234" cy="8661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2467D-19A2-A949-B45A-82CE31E62BBB}"/>
              </a:ext>
            </a:extLst>
          </p:cNvPr>
          <p:cNvSpPr txBox="1"/>
          <p:nvPr/>
        </p:nvSpPr>
        <p:spPr>
          <a:xfrm>
            <a:off x="143404" y="3471919"/>
            <a:ext cx="1464996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Exposure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F2790-5E03-E148-88F6-28FEBB7BD476}"/>
              </a:ext>
            </a:extLst>
          </p:cNvPr>
          <p:cNvCxnSpPr>
            <a:cxnSpLocks/>
          </p:cNvCxnSpPr>
          <p:nvPr/>
        </p:nvCxnSpPr>
        <p:spPr>
          <a:xfrm flipV="1">
            <a:off x="1623338" y="3795085"/>
            <a:ext cx="569289" cy="27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F59B0F-997E-C741-8E55-F8FAD41B5965}"/>
              </a:ext>
            </a:extLst>
          </p:cNvPr>
          <p:cNvSpPr txBox="1"/>
          <p:nvPr/>
        </p:nvSpPr>
        <p:spPr>
          <a:xfrm>
            <a:off x="5402854" y="2175019"/>
            <a:ext cx="1097144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effect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E8FEE3-81B4-8A46-B665-160B3947826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800228" y="2498185"/>
            <a:ext cx="602626" cy="23103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8C28A3-FA71-D042-9F1D-FBB1F5241412}"/>
              </a:ext>
            </a:extLst>
          </p:cNvPr>
          <p:cNvSpPr txBox="1"/>
          <p:nvPr/>
        </p:nvSpPr>
        <p:spPr>
          <a:xfrm>
            <a:off x="7262793" y="3457043"/>
            <a:ext cx="141273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7D632C-3ADD-5E42-822B-95D2641BBC8F}"/>
              </a:ext>
            </a:extLst>
          </p:cNvPr>
          <p:cNvCxnSpPr>
            <a:cxnSpLocks/>
          </p:cNvCxnSpPr>
          <p:nvPr/>
        </p:nvCxnSpPr>
        <p:spPr>
          <a:xfrm flipH="1">
            <a:off x="6564047" y="3757496"/>
            <a:ext cx="671927" cy="5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EFFC5-B565-2248-8B36-FA32EFC6C01C}"/>
              </a:ext>
            </a:extLst>
          </p:cNvPr>
          <p:cNvSpPr/>
          <p:nvPr/>
        </p:nvSpPr>
        <p:spPr>
          <a:xfrm>
            <a:off x="966730" y="1231135"/>
            <a:ext cx="6735332" cy="26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/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Aim: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clusters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characterized by omics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association between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outcome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through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blipFill>
                <a:blip r:embed="rId6"/>
                <a:stretch>
                  <a:fillRect l="-672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FDC4C4FA-1B6F-B043-A5A6-D16611C47ADD}"/>
              </a:ext>
            </a:extLst>
          </p:cNvPr>
          <p:cNvSpPr txBox="1">
            <a:spLocks/>
          </p:cNvSpPr>
          <p:nvPr/>
        </p:nvSpPr>
        <p:spPr>
          <a:xfrm>
            <a:off x="10144" y="155648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Unknown Clustering Integrating omics Data</a:t>
            </a:r>
          </a:p>
        </p:txBody>
      </p:sp>
    </p:spTree>
    <p:extLst>
      <p:ext uri="{BB962C8B-B14F-4D97-AF65-F5344CB8AC3E}">
        <p14:creationId xmlns:p14="http://schemas.microsoft.com/office/powerpoint/2010/main" val="16468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599873" y="1086368"/>
            <a:ext cx="3871374" cy="2503656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C32FDA-0728-AA43-AAE6-61909BD84B62}"/>
              </a:ext>
            </a:extLst>
          </p:cNvPr>
          <p:cNvSpPr txBox="1"/>
          <p:nvPr/>
        </p:nvSpPr>
        <p:spPr>
          <a:xfrm>
            <a:off x="3381375" y="4688489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1086368"/>
            <a:ext cx="4082362" cy="2764944"/>
            <a:chOff x="3414246" y="797118"/>
            <a:chExt cx="5521381" cy="32744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E353D82A-A006-3895-B30E-6B750218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90" y="2045642"/>
            <a:ext cx="3110200" cy="31028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E6C3F4-D84D-B170-8EE6-21B0EF610CBE}"/>
              </a:ext>
            </a:extLst>
          </p:cNvPr>
          <p:cNvSpPr txBox="1"/>
          <p:nvPr/>
        </p:nvSpPr>
        <p:spPr>
          <a:xfrm>
            <a:off x="4301029" y="4357718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843014" y="470528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8F1C4E7C-F667-B718-9053-FDD3F588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4" y="2447399"/>
            <a:ext cx="712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88A65405-18AD-19E8-E312-661106194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49" y="2140373"/>
            <a:ext cx="3095034" cy="24265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32A7C00-CEC8-3835-8998-1FC2CC6B616A}"/>
              </a:ext>
            </a:extLst>
          </p:cNvPr>
          <p:cNvSpPr txBox="1"/>
          <p:nvPr/>
        </p:nvSpPr>
        <p:spPr>
          <a:xfrm>
            <a:off x="1843014" y="4705281"/>
            <a:ext cx="1717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Scrucca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2016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5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/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l-GR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4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5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6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82505"/>
            <a:ext cx="8229600" cy="3394472"/>
          </a:xfrm>
        </p:spPr>
        <p:txBody>
          <a:bodyPr/>
          <a:lstStyle/>
          <a:p>
            <a:r>
              <a:rPr lang="en-US" sz="2400" dirty="0"/>
              <a:t>Inclusion of covariates in G → L and L → Y. </a:t>
            </a:r>
          </a:p>
          <a:p>
            <a:r>
              <a:rPr lang="en-US" sz="2400" dirty="0"/>
              <a:t>Use BIC to determine number of clusters.</a:t>
            </a:r>
          </a:p>
          <a:p>
            <a:r>
              <a:rPr lang="en-US" sz="2400" dirty="0"/>
              <a:t>Continuous and binary outcomes.</a:t>
            </a:r>
          </a:p>
          <a:p>
            <a:r>
              <a:rPr lang="en-US" sz="2400" dirty="0"/>
              <a:t>Supervised and unsupervised analysis.</a:t>
            </a:r>
            <a:endParaRPr lang="en-US" sz="2000" dirty="0"/>
          </a:p>
          <a:p>
            <a:r>
              <a:rPr lang="en-US" sz="2400" dirty="0"/>
              <a:t>Prediction of clusters and outcomes with new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61856-224E-3D42-9C18-543BCD658862}"/>
              </a:ext>
            </a:extLst>
          </p:cNvPr>
          <p:cNvSpPr txBox="1"/>
          <p:nvPr/>
        </p:nvSpPr>
        <p:spPr>
          <a:xfrm>
            <a:off x="1645708" y="47477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Additional 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50607"/>
            <a:ext cx="8229600" cy="2179675"/>
          </a:xfrm>
        </p:spPr>
        <p:txBody>
          <a:bodyPr/>
          <a:lstStyle/>
          <a:p>
            <a:r>
              <a:rPr lang="en-US" sz="2400" dirty="0"/>
              <a:t>Regularization for high dimensional G/E and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pPr lvl="1"/>
            <a:r>
              <a:rPr lang="en-US" sz="2000" dirty="0"/>
              <a:t>Parallelized grid search for tuning parameters.</a:t>
            </a:r>
            <a:endParaRPr lang="en-US" sz="2400" dirty="0"/>
          </a:p>
          <a:p>
            <a:r>
              <a:rPr lang="en-US" sz="2400" dirty="0"/>
              <a:t>Allows for missing values in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r>
              <a:rPr lang="en-US" sz="2400" dirty="0"/>
              <a:t>Inference on parameters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0FC4E-8C08-1246-94AB-AC62A5CA4005}"/>
              </a:ext>
            </a:extLst>
          </p:cNvPr>
          <p:cNvSpPr txBox="1"/>
          <p:nvPr/>
        </p:nvSpPr>
        <p:spPr>
          <a:xfrm>
            <a:off x="1909092" y="462028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package: </a:t>
            </a:r>
            <a:r>
              <a:rPr lang="en-US" sz="1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LUCIDus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Goals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concept of mediation analysis and its application in omics study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statistical modeling of different mediation analysis framework, including 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mediation analysis (one exposure, one mediator, and an outcome)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with multiple mediators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with multiple exposure.</a:t>
            </a:r>
          </a:p>
          <a:p>
            <a:pPr marL="600075" lvl="1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that estimate latent variables.</a:t>
            </a:r>
          </a:p>
          <a:p>
            <a:pPr marL="1057275" lvl="2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LUCID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methods mentioned above in R and be able to interpret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6885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Simulation Example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F2CB05A-12FE-4B4A-A3F0-050586C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666516"/>
            <a:ext cx="6799754" cy="3413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15117-ACB5-684A-A1A8-D9FEEAEB59F0}"/>
              </a:ext>
            </a:extLst>
          </p:cNvPr>
          <p:cNvSpPr/>
          <p:nvPr/>
        </p:nvSpPr>
        <p:spPr>
          <a:xfrm>
            <a:off x="1637415" y="4080222"/>
            <a:ext cx="624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Links: light blue = negative effect; dark blue = positive effect;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Width: effect size.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IntClust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integrative cluster.</a:t>
            </a:r>
          </a:p>
        </p:txBody>
      </p:sp>
    </p:spTree>
    <p:extLst>
      <p:ext uri="{BB962C8B-B14F-4D97-AF65-F5344CB8AC3E}">
        <p14:creationId xmlns:p14="http://schemas.microsoft.com/office/powerpoint/2010/main" val="31467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5" y="71917"/>
            <a:ext cx="4405745" cy="1901536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Biomarker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1F510-6BA1-B44C-8DBD-DB01ADA087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5" y="-1"/>
            <a:ext cx="4630939" cy="45096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ECD5929-BB3A-4A41-BB78-BAF95AC17E6F}"/>
              </a:ext>
            </a:extLst>
          </p:cNvPr>
          <p:cNvGrpSpPr/>
          <p:nvPr/>
        </p:nvGrpSpPr>
        <p:grpSpPr>
          <a:xfrm>
            <a:off x="5001251" y="1973453"/>
            <a:ext cx="4004441" cy="2619568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038FF0-826D-8449-97FA-9AF67CF5218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A0A13D-F3B8-C645-9E52-067BA64AEA15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AEA4B-07C3-A547-8949-92E56C4D02F7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7A3BEC-D2C2-A94C-B2D8-EECBCB91281E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51A173-45D1-7345-ADED-B7F917A63D5C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D3ADE0D-C89E-8B44-A3A1-34CBF8B1F08E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E316DB3-D9BB-EF40-9FB0-1F7BB76E51AD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30919-19AA-AB42-800B-ECC7DFC64D4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8D4B945-903B-9D4C-9730-47C0B969F50E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B678E1-068F-9048-B375-6178FB05197B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7AF014A-97E5-524C-913C-78D16628F99E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7EE8A2-B632-5D47-ACA2-74B5AD748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0B9EE2D-BAFE-8B40-A391-89B6F47462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E8222D-AAC4-7048-AFA7-83A197236752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8A0C81D-48A5-1D43-98B1-A9CCAF8B6CE9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58CE3-18BF-1847-B6F9-A01735F67CC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93E657-9B4D-7242-93F7-00FABD800233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45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924" y="-20713"/>
            <a:ext cx="3439393" cy="2119745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Genetic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441A-7CDF-5F43-B84E-75151C6BD9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40925" cy="45512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348284-C4E2-C040-8FD4-F8F98227B960}"/>
              </a:ext>
            </a:extLst>
          </p:cNvPr>
          <p:cNvGrpSpPr/>
          <p:nvPr/>
        </p:nvGrpSpPr>
        <p:grpSpPr>
          <a:xfrm>
            <a:off x="5364934" y="2110326"/>
            <a:ext cx="3779066" cy="2440892"/>
            <a:chOff x="3699607" y="797118"/>
            <a:chExt cx="5236020" cy="2965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B97974-F1DA-F24F-B4C2-524691E67A07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637FC0-1AD1-3746-9E8D-7E26885CA223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521937-6A71-2E4E-8ADF-04FB009B8678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A1EB4B-D8B5-1342-BDBF-C329884E9E56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7DA66-B731-5B47-8B4C-251D87D7611D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AAC21EB-7DC9-C54A-B092-5CA44177EA0F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0E4B7A-E401-B945-8ECF-0328C25BCAD5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1540E3A-5FE8-0643-81A0-1927CF37666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8C3605-B7E2-F543-B46B-ED79FBBC13D4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DBF717-DF13-924E-93B4-ACAE29A27F9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C5F3D8-93AC-D449-825C-81B195AB8033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1784A07-6F3E-8040-A78C-A72F6EAE2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055F2E7-EF43-E84A-BE2F-F0CA29537FE5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E13228F-F41F-C847-9878-362DBEE935BF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401FBA5-DB56-B947-BCFA-4CBF57BEC7F3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964CFD-42B4-2546-9F1B-032501CA197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5A150B-EB03-E14E-A1FA-F1A3FF246F1A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972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b="1" i="1" dirty="0" err="1">
                <a:solidFill>
                  <a:srgbClr val="990000"/>
                </a:solidFill>
              </a:rPr>
              <a:t>LUCIDus</a:t>
            </a:r>
            <a:r>
              <a:rPr lang="en-US" b="1" dirty="0">
                <a:solidFill>
                  <a:srgbClr val="990000"/>
                </a:solidFill>
              </a:rPr>
              <a:t>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A96F-FFFB-6C4E-864F-DFAA863F3B67}"/>
              </a:ext>
            </a:extLst>
          </p:cNvPr>
          <p:cNvSpPr txBox="1"/>
          <p:nvPr/>
        </p:nvSpPr>
        <p:spPr>
          <a:xfrm>
            <a:off x="1086233" y="4681835"/>
            <a:ext cx="3898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Zhao et al. Submitted.; Peng et al. Bioinformatics 2019</a:t>
            </a:r>
          </a:p>
          <a:p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ContiLab-usc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/LUCIDus-3.0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4D94A8-7606-10C9-E98B-F780C93F4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4" y="668836"/>
            <a:ext cx="4203700" cy="4191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754AFD-1E5C-E0C2-2BC9-4332070CC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751609"/>
            <a:ext cx="3642014" cy="1176013"/>
          </a:xfrm>
          <a:prstGeom prst="rect">
            <a:avLst/>
          </a:prstGeom>
        </p:spPr>
      </p:pic>
      <p:pic>
        <p:nvPicPr>
          <p:cNvPr id="11" name="Picture 10" descr="A diagram of a mining process&#10;&#10;Description automatically generated">
            <a:extLst>
              <a:ext uri="{FF2B5EF4-FFF2-40B4-BE49-F238E27FC236}">
                <a16:creationId xmlns:a16="http://schemas.microsoft.com/office/drawing/2014/main" id="{01A7364D-C5D8-046A-05E9-CEA237903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2199" y="1930632"/>
            <a:ext cx="4441616" cy="2570493"/>
          </a:xfrm>
          <a:prstGeom prst="rect">
            <a:avLst/>
          </a:prstGeom>
        </p:spPr>
      </p:pic>
      <p:pic>
        <p:nvPicPr>
          <p:cNvPr id="15" name="Picture 14" descr="A diagram of a model&#10;&#10;Description automatically generated">
            <a:extLst>
              <a:ext uri="{FF2B5EF4-FFF2-40B4-BE49-F238E27FC236}">
                <a16:creationId xmlns:a16="http://schemas.microsoft.com/office/drawing/2014/main" id="{54028BFE-97AC-0841-F83F-300C946C12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3" y="1197062"/>
            <a:ext cx="4009451" cy="339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697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1: “Simple” Mediation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2: High Dimensional Mediation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 in the Middle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Mediation Part 3: LUCID (Combined Session for Lecture and Lab)</a:t>
            </a:r>
          </a:p>
        </p:txBody>
      </p:sp>
    </p:spTree>
    <p:extLst>
      <p:ext uri="{BB962C8B-B14F-4D97-AF65-F5344CB8AC3E}">
        <p14:creationId xmlns:p14="http://schemas.microsoft.com/office/powerpoint/2010/main" val="13340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4" y="2149990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12" y="562937"/>
            <a:ext cx="2628059" cy="2628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4521018" y="959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4382104" y="109050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4217643" y="1241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4073327" y="1369972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0" y="79155"/>
            <a:ext cx="8702565" cy="857250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High Dimensional Mediation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399535" y="2688709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44465" y="1970053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44465" y="3114012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3914046" y="154475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5061098" y="1970053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248097" y="32983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405663" y="31459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563229" y="29935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736297" y="28411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893860" y="26887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0" y="2353948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56" y="554988"/>
            <a:ext cx="1769625" cy="1769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6869153" y="595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6730239" y="726408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6565778" y="877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6421462" y="1005876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0" y="22611"/>
            <a:ext cx="8702565" cy="600532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Estimate Latent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505551" y="2892667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</p:cNvCxnSpPr>
          <p:nvPr/>
        </p:nvCxnSpPr>
        <p:spPr>
          <a:xfrm flipV="1">
            <a:off x="2850481" y="2174011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50481" y="3317970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6262181" y="118065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67114" y="2174011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354113" y="35022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511679" y="33498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669245" y="31974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842313" y="30450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999876" y="28926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BCA31C-8577-1F40-AD8C-432C815CF8AD}"/>
              </a:ext>
            </a:extLst>
          </p:cNvPr>
          <p:cNvSpPr/>
          <p:nvPr/>
        </p:nvSpPr>
        <p:spPr>
          <a:xfrm>
            <a:off x="4020062" y="1437419"/>
            <a:ext cx="1147052" cy="114631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DD2-33B2-6F49-9EE6-5895A0D4DA7F}"/>
              </a:ext>
            </a:extLst>
          </p:cNvPr>
          <p:cNvSpPr txBox="1"/>
          <p:nvPr/>
        </p:nvSpPr>
        <p:spPr>
          <a:xfrm>
            <a:off x="4389803" y="17228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09475B2-3DC8-4848-8B5F-3502919B6BE6}"/>
              </a:ext>
            </a:extLst>
          </p:cNvPr>
          <p:cNvSpPr/>
          <p:nvPr/>
        </p:nvSpPr>
        <p:spPr>
          <a:xfrm>
            <a:off x="5738191" y="554988"/>
            <a:ext cx="492764" cy="1571986"/>
          </a:xfrm>
          <a:prstGeom prst="leftBrac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37ABF-C4E1-C04E-8E9E-400EB3C5D7AC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flipH="1">
            <a:off x="4999132" y="1340981"/>
            <a:ext cx="739059" cy="26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0878DE-53A1-FA38-88AA-3E72CE675E79}"/>
              </a:ext>
            </a:extLst>
          </p:cNvPr>
          <p:cNvSpPr txBox="1"/>
          <p:nvPr/>
        </p:nvSpPr>
        <p:spPr>
          <a:xfrm>
            <a:off x="472673" y="814753"/>
            <a:ext cx="382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 before mediation</a:t>
            </a:r>
          </a:p>
        </p:txBody>
      </p:sp>
    </p:spTree>
    <p:extLst>
      <p:ext uri="{BB962C8B-B14F-4D97-AF65-F5344CB8AC3E}">
        <p14:creationId xmlns:p14="http://schemas.microsoft.com/office/powerpoint/2010/main" val="39421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7399"/>
            <a:ext cx="1826617" cy="555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566293" y="2827399"/>
            <a:ext cx="2063775" cy="561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177571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465474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333528" y="1283878"/>
            <a:ext cx="750996" cy="102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E505C22-AC49-1842-A9FD-D2B22E1C45E4}"/>
              </a:ext>
            </a:extLst>
          </p:cNvPr>
          <p:cNvGrpSpPr/>
          <p:nvPr/>
        </p:nvGrpSpPr>
        <p:grpSpPr>
          <a:xfrm>
            <a:off x="5651718" y="2319115"/>
            <a:ext cx="3595857" cy="989262"/>
            <a:chOff x="5651718" y="2319115"/>
            <a:chExt cx="3595857" cy="9892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51718" y="2319115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/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 et al. 2016.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4004348" y="2311446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5BBA7-E883-734B-926D-998FCCF584A3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29" idx="3"/>
          </p:cNvCxnSpPr>
          <p:nvPr/>
        </p:nvCxnSpPr>
        <p:spPr>
          <a:xfrm flipV="1">
            <a:off x="2274145" y="2818073"/>
            <a:ext cx="813478" cy="565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32" idx="5"/>
            <a:endCxn id="9" idx="0"/>
          </p:cNvCxnSpPr>
          <p:nvPr/>
        </p:nvCxnSpPr>
        <p:spPr>
          <a:xfrm>
            <a:off x="5474109" y="2826126"/>
            <a:ext cx="11559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094987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382890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250944" y="1283878"/>
            <a:ext cx="833580" cy="1026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Derkach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2019.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39217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5AA2B-B69C-D44F-9F75-732C6CF82347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E1F1BCF-CBB5-214F-91C5-5F8DFE12D6EB}"/>
              </a:ext>
            </a:extLst>
          </p:cNvPr>
          <p:cNvSpPr/>
          <p:nvPr/>
        </p:nvSpPr>
        <p:spPr>
          <a:xfrm>
            <a:off x="2991209" y="2302120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F901F3-07AD-7545-B66A-B0DFF273A72D}"/>
              </a:ext>
            </a:extLst>
          </p:cNvPr>
          <p:cNvSpPr/>
          <p:nvPr/>
        </p:nvSpPr>
        <p:spPr>
          <a:xfrm>
            <a:off x="49121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317E82-2E82-5C45-BD9B-431C55C7CB4E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6126"/>
            <a:ext cx="17440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BD5F7-A3CD-2840-BB9F-2D99A1EB5199}"/>
              </a:ext>
            </a:extLst>
          </p:cNvPr>
          <p:cNvCxnSpPr>
            <a:cxnSpLocks/>
            <a:stCxn id="6" idx="0"/>
            <a:endCxn id="32" idx="3"/>
          </p:cNvCxnSpPr>
          <p:nvPr/>
        </p:nvCxnSpPr>
        <p:spPr>
          <a:xfrm flipV="1">
            <a:off x="2274145" y="2826126"/>
            <a:ext cx="27344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FC5858-220C-5A48-8F35-0FD80FF72269}"/>
              </a:ext>
            </a:extLst>
          </p:cNvPr>
          <p:cNvCxnSpPr>
            <a:cxnSpLocks/>
            <a:stCxn id="29" idx="5"/>
            <a:endCxn id="9" idx="0"/>
          </p:cNvCxnSpPr>
          <p:nvPr/>
        </p:nvCxnSpPr>
        <p:spPr>
          <a:xfrm>
            <a:off x="3553154" y="2818073"/>
            <a:ext cx="3076914" cy="57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669C50-0EC4-7848-8906-820D6E2E7108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483709" y="2826126"/>
            <a:ext cx="21463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13C3BC-5052-DE4A-ADF7-54FF2E1F2FB1}"/>
              </a:ext>
            </a:extLst>
          </p:cNvPr>
          <p:cNvSpPr txBox="1"/>
          <p:nvPr/>
        </p:nvSpPr>
        <p:spPr>
          <a:xfrm>
            <a:off x="3575007" y="2427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41B63-31DF-0B4D-824B-40A819BB1154}"/>
              </a:ext>
            </a:extLst>
          </p:cNvPr>
          <p:cNvSpPr txBox="1"/>
          <p:nvPr/>
        </p:nvSpPr>
        <p:spPr>
          <a:xfrm>
            <a:off x="4518898" y="243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22EF1-6EEA-1343-9E9A-7CF00338A31A}"/>
              </a:ext>
            </a:extLst>
          </p:cNvPr>
          <p:cNvGrpSpPr/>
          <p:nvPr/>
        </p:nvGrpSpPr>
        <p:grpSpPr>
          <a:xfrm>
            <a:off x="473123" y="2104579"/>
            <a:ext cx="8813841" cy="2220801"/>
            <a:chOff x="473123" y="2104579"/>
            <a:chExt cx="8813841" cy="22208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91107" y="2104579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/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  <a:blipFill>
                  <a:blip r:embed="rId10"/>
                  <a:stretch>
                    <a:fillRect t="-117188" b="-15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AC6BA-1D95-AC49-AD86-6F904E4BF24B}"/>
                </a:ext>
              </a:extLst>
            </p:cNvPr>
            <p:cNvSpPr txBox="1"/>
            <p:nvPr/>
          </p:nvSpPr>
          <p:spPr>
            <a:xfrm>
              <a:off x="473123" y="3956048"/>
              <a:ext cx="8097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number of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latent variable is pre-selected but also include a penalty.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4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54BB-66AA-B04A-839B-C50228E7945B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A14A3-75C7-FA41-9975-CF91B2760F53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F9E8C-886A-DD4C-86BE-F408164FB3A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BB512-1C9A-EF4B-862F-91FD23DD5408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B45C58-722F-3B47-8863-65821D179177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269E6C-DFAD-DC46-96CA-228C4AC03C65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3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E51ED6-8B23-8047-BEED-60BAD751E8E5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4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5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E889B2B1-7A0F-674D-A78F-0BD829604BE8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/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  <a:blipFill>
                <a:blip r:embed="rId7"/>
                <a:stretch>
                  <a:fillRect t="-9166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4ED6DE6-FA3F-5441-83C5-8EC8414D85CC}"/>
              </a:ext>
            </a:extLst>
          </p:cNvPr>
          <p:cNvSpPr/>
          <p:nvPr/>
        </p:nvSpPr>
        <p:spPr>
          <a:xfrm>
            <a:off x="6433912" y="1780342"/>
            <a:ext cx="1197812" cy="10402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040AA-8C91-BF43-8226-DCAE1ADF829A}"/>
              </a:ext>
            </a:extLst>
          </p:cNvPr>
          <p:cNvSpPr/>
          <p:nvPr/>
        </p:nvSpPr>
        <p:spPr>
          <a:xfrm>
            <a:off x="6245435" y="129561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/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8D16AF-9DA7-724A-A6B7-29261AD3FDCD}"/>
              </a:ext>
            </a:extLst>
          </p:cNvPr>
          <p:cNvSpPr/>
          <p:nvPr/>
        </p:nvSpPr>
        <p:spPr>
          <a:xfrm>
            <a:off x="575018" y="99684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/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ndirect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  <a:blipFill>
                <a:blip r:embed="rId9"/>
                <a:stretch>
                  <a:fillRect l="-1262" t="-83333" b="-1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0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A59AC-16E6-BC4E-8988-2156A1211D2A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8C08A-3278-D04E-83FA-BC92218EC311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E8E9C-3465-334B-BEBD-F258F7E1F7E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/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blipFill>
                <a:blip r:embed="rId2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/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blipFill>
                <a:blip r:embed="rId3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/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blipFill>
                <a:blip r:embed="rId4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/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blipFill>
                <a:blip r:embed="rId5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/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/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blipFill>
                <a:blip r:embed="rId7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/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/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blipFill>
                <a:blip r:embed="rId9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/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/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/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/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/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blipFill>
                <a:blip r:embed="rId14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/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blipFill>
                <a:blip r:embed="rId15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/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blipFill>
                <a:blip r:embed="rId1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/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/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blipFill>
                <a:blip r:embed="rId1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/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blipFill>
                <a:blip r:embed="rId1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/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blipFill>
                <a:blip r:embed="rId20"/>
                <a:stretch>
                  <a:fillRect r="-1785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85D0F80-21B5-9940-8DCA-39DC5EE6410A}"/>
              </a:ext>
            </a:extLst>
          </p:cNvPr>
          <p:cNvSpPr/>
          <p:nvPr/>
        </p:nvSpPr>
        <p:spPr>
          <a:xfrm>
            <a:off x="1177430" y="1245647"/>
            <a:ext cx="1005804" cy="608424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/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blipFill>
                <a:blip r:embed="rId2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/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/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/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blipFill>
                <a:blip r:embed="rId2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/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/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blipFill>
                <a:blip r:embed="rId2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/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/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3C5529F-410A-814D-B06E-5108D724C35F}"/>
              </a:ext>
            </a:extLst>
          </p:cNvPr>
          <p:cNvSpPr/>
          <p:nvPr/>
        </p:nvSpPr>
        <p:spPr>
          <a:xfrm>
            <a:off x="2380860" y="1897315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D98A1-903D-F446-BA70-5D45403CBDAE}"/>
              </a:ext>
            </a:extLst>
          </p:cNvPr>
          <p:cNvSpPr/>
          <p:nvPr/>
        </p:nvSpPr>
        <p:spPr>
          <a:xfrm>
            <a:off x="3584588" y="3021892"/>
            <a:ext cx="1005804" cy="603812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F3736-9526-724C-AA1B-5FF6B8B9E81A}"/>
              </a:ext>
            </a:extLst>
          </p:cNvPr>
          <p:cNvSpPr txBox="1"/>
          <p:nvPr/>
        </p:nvSpPr>
        <p:spPr>
          <a:xfrm>
            <a:off x="7105120" y="1534249"/>
            <a:ext cx="184193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Numerous parameters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527A6D-C08F-D645-BD4A-A4B0A0516C65}"/>
              </a:ext>
            </a:extLst>
          </p:cNvPr>
          <p:cNvSpPr/>
          <p:nvPr/>
        </p:nvSpPr>
        <p:spPr>
          <a:xfrm>
            <a:off x="5417572" y="1275230"/>
            <a:ext cx="1005804" cy="688295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4697CD-D7CF-1749-962C-07FBB969FCF6}"/>
              </a:ext>
            </a:extLst>
          </p:cNvPr>
          <p:cNvSpPr/>
          <p:nvPr/>
        </p:nvSpPr>
        <p:spPr>
          <a:xfrm>
            <a:off x="3757543" y="3698013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1E28CC-715C-2844-B7EC-DCC90F1F1B91}"/>
              </a:ext>
            </a:extLst>
          </p:cNvPr>
          <p:cNvSpPr/>
          <p:nvPr/>
        </p:nvSpPr>
        <p:spPr>
          <a:xfrm>
            <a:off x="5590527" y="1976519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00D0AD-5964-F34F-87BA-F9368628ED7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6973B18-D6C1-154E-B932-1B47E9603826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8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77B5BE-6F85-344C-9E66-FEF29B50CED0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29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1F5B75-8AEC-5B41-88BB-CB7AA7BA0CBF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30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">
            <a:extLst>
              <a:ext uri="{FF2B5EF4-FFF2-40B4-BE49-F238E27FC236}">
                <a16:creationId xmlns:a16="http://schemas.microsoft.com/office/drawing/2014/main" id="{A645C52F-0772-6F4B-96EC-78AEB045BE96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31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32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/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/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/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/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C9298E-1170-9F43-B8F8-37CCE201451B}"/>
              </a:ext>
            </a:extLst>
          </p:cNvPr>
          <p:cNvSpPr/>
          <p:nvPr/>
        </p:nvSpPr>
        <p:spPr>
          <a:xfrm>
            <a:off x="3399172" y="2522952"/>
            <a:ext cx="566159" cy="5679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/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8D5F45F-9CBB-2D42-96AD-B34D7941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b="6314"/>
          <a:stretch/>
        </p:blipFill>
        <p:spPr>
          <a:xfrm>
            <a:off x="5635525" y="1121770"/>
            <a:ext cx="2504749" cy="172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96A89-A129-854F-ACEF-004B364CE906}"/>
              </a:ext>
            </a:extLst>
          </p:cNvPr>
          <p:cNvSpPr/>
          <p:nvPr/>
        </p:nvSpPr>
        <p:spPr>
          <a:xfrm>
            <a:off x="3950416" y="3175131"/>
            <a:ext cx="566159" cy="567943"/>
          </a:xfrm>
          <a:prstGeom prst="ellipse">
            <a:avLst/>
          </a:prstGeom>
          <a:solidFill>
            <a:srgbClr val="D9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/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DF90898-485E-2C44-8D4E-A8D8B78AB4AF}"/>
              </a:ext>
            </a:extLst>
          </p:cNvPr>
          <p:cNvSpPr/>
          <p:nvPr/>
        </p:nvSpPr>
        <p:spPr>
          <a:xfrm>
            <a:off x="4536830" y="3890720"/>
            <a:ext cx="566159" cy="567943"/>
          </a:xfrm>
          <a:prstGeom prst="ellipse">
            <a:avLst/>
          </a:prstGeom>
          <a:solidFill>
            <a:srgbClr val="FCF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/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EB5368-FD86-E341-BF39-0C22337AC129}"/>
              </a:ext>
            </a:extLst>
          </p:cNvPr>
          <p:cNvCxnSpPr>
            <a:cxnSpLocks/>
          </p:cNvCxnSpPr>
          <p:nvPr/>
        </p:nvCxnSpPr>
        <p:spPr>
          <a:xfrm flipV="1">
            <a:off x="2264018" y="2921223"/>
            <a:ext cx="1135154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8C24F-A794-D940-8787-2C3375D061C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64019" y="3459102"/>
            <a:ext cx="1686398" cy="189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A9792-54FA-194D-9825-05C28C62866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64018" y="3648346"/>
            <a:ext cx="2272812" cy="526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75FCE-78DE-5644-B3E8-A3D979F6191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65331" y="2806923"/>
            <a:ext cx="2492620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5386-D356-8E41-99A0-11BDA836327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16575" y="3459102"/>
            <a:ext cx="1941375" cy="74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FC7FA4-54FA-0342-8900-69F92EF49FA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02989" y="3534046"/>
            <a:ext cx="1354961" cy="64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3BC1F-5A2A-B941-8BD9-F088C88CF4CF}"/>
              </a:ext>
            </a:extLst>
          </p:cNvPr>
          <p:cNvCxnSpPr>
            <a:cxnSpLocks/>
          </p:cNvCxnSpPr>
          <p:nvPr/>
        </p:nvCxnSpPr>
        <p:spPr>
          <a:xfrm flipV="1">
            <a:off x="3903532" y="2082671"/>
            <a:ext cx="176099" cy="546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C57C7-6832-3D40-ABB5-F7A59910609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33496" y="2087110"/>
            <a:ext cx="42470" cy="108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66455-D372-CB4C-9FCA-A07F55AB59B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510966" y="2137941"/>
            <a:ext cx="308944" cy="1752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8F5EA5-E19F-7940-9FA8-3F7A5DF7D3D9}"/>
              </a:ext>
            </a:extLst>
          </p:cNvPr>
          <p:cNvSpPr txBox="1"/>
          <p:nvPr/>
        </p:nvSpPr>
        <p:spPr>
          <a:xfrm>
            <a:off x="2110154" y="2049830"/>
            <a:ext cx="9777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cluster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F0DC1-28C9-9449-B238-AF2A399143C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2BD895-9637-524C-8132-B4479AA99D03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A74D84-0197-2144-94FD-DF2CE0EE39C5}"/>
              </a:ext>
            </a:extLst>
          </p:cNvPr>
          <p:cNvSpPr/>
          <p:nvPr/>
        </p:nvSpPr>
        <p:spPr>
          <a:xfrm>
            <a:off x="4024375" y="1545457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/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blipFill>
                <a:blip r:embed="rId7"/>
                <a:stretch>
                  <a:fillRect l="-45161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F9D434-B604-3243-95AF-F80159D30379}"/>
              </a:ext>
            </a:extLst>
          </p:cNvPr>
          <p:cNvSpPr/>
          <p:nvPr/>
        </p:nvSpPr>
        <p:spPr>
          <a:xfrm>
            <a:off x="6519748" y="330211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/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blipFill>
                <a:blip r:embed="rId8"/>
                <a:stretch>
                  <a:fillRect l="-29032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16AB0D8-B6A1-434E-9D0F-86F1E12FDE30}"/>
              </a:ext>
            </a:extLst>
          </p:cNvPr>
          <p:cNvSpPr txBox="1"/>
          <p:nvPr/>
        </p:nvSpPr>
        <p:spPr>
          <a:xfrm>
            <a:off x="6117668" y="2856529"/>
            <a:ext cx="1464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650F8-7BFA-9948-9A9A-E9542A0F9EF8}"/>
              </a:ext>
            </a:extLst>
          </p:cNvPr>
          <p:cNvSpPr txBox="1"/>
          <p:nvPr/>
        </p:nvSpPr>
        <p:spPr>
          <a:xfrm rot="16200000">
            <a:off x="4627520" y="1689006"/>
            <a:ext cx="14345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E4341-AFBF-5E4B-9226-3116222A2061}"/>
              </a:ext>
            </a:extLst>
          </p:cNvPr>
          <p:cNvSpPr txBox="1"/>
          <p:nvPr/>
        </p:nvSpPr>
        <p:spPr>
          <a:xfrm>
            <a:off x="333952" y="900960"/>
            <a:ext cx="4485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Idea: combine mediation type analysis with clustering analysis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C25D2-38E7-724B-A696-9F6AA339014A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792588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65344</TotalTime>
  <Words>903</Words>
  <Application>Microsoft Macintosh PowerPoint</Application>
  <PresentationFormat>On-screen Show (16:9)</PresentationFormat>
  <Paragraphs>297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PowerPoint Presentation</vt:lpstr>
      <vt:lpstr>PowerPoint Presentation</vt:lpstr>
      <vt:lpstr>High Dimensional Mediation</vt:lpstr>
      <vt:lpstr>Estimate Latent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Features of LUCID</vt:lpstr>
      <vt:lpstr>Additional Features of LUCID</vt:lpstr>
      <vt:lpstr>Simulation Example</vt:lpstr>
      <vt:lpstr>Varying Biomarker Effects</vt:lpstr>
      <vt:lpstr>Varying Genetic Effects</vt:lpstr>
      <vt:lpstr>LUCIDus R Package</vt:lpstr>
      <vt:lpstr>PowerPoint Presentation</vt:lpstr>
    </vt:vector>
  </TitlesOfParts>
  <Company>ZM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Zenaida Mendoza</dc:creator>
  <cp:lastModifiedBy>David V. Conti</cp:lastModifiedBy>
  <cp:revision>1642</cp:revision>
  <cp:lastPrinted>2021-06-04T01:29:19Z</cp:lastPrinted>
  <dcterms:created xsi:type="dcterms:W3CDTF">2017-08-10T22:08:10Z</dcterms:created>
  <dcterms:modified xsi:type="dcterms:W3CDTF">2024-06-14T03:18:28Z</dcterms:modified>
</cp:coreProperties>
</file>