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9"/>
  </p:notesMasterIdLst>
  <p:sldIdLst>
    <p:sldId id="256" r:id="rId2"/>
    <p:sldId id="259" r:id="rId3"/>
    <p:sldId id="257" r:id="rId4"/>
    <p:sldId id="260" r:id="rId5"/>
    <p:sldId id="261" r:id="rId6"/>
    <p:sldId id="264" r:id="rId7"/>
    <p:sldId id="265" r:id="rId8"/>
    <p:sldId id="272" r:id="rId9"/>
    <p:sldId id="273" r:id="rId10"/>
    <p:sldId id="266" r:id="rId11"/>
    <p:sldId id="267" r:id="rId12"/>
    <p:sldId id="268" r:id="rId13"/>
    <p:sldId id="269" r:id="rId14"/>
    <p:sldId id="271" r:id="rId15"/>
    <p:sldId id="270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0"/>
      <p:bold r:id="rId31"/>
    </p:embeddedFont>
    <p:embeddedFont>
      <p:font typeface="나눔스퀘어 ExtraBold" panose="020B0600000101010101" pitchFamily="50" charset="-127"/>
      <p:bold r:id="rId32"/>
    </p:embeddedFont>
    <p:embeddedFont>
      <p:font typeface="나눔스퀘어 네오 ExtraBold" panose="00000900000000000000" pitchFamily="2" charset="-127"/>
      <p:bold r:id="rId33"/>
    </p:embeddedFont>
    <p:embeddedFont>
      <p:font typeface="나눔스퀘어 네오 Heavy" panose="00000A00000000000000" pitchFamily="2" charset="-127"/>
      <p:bold r:id="rId34"/>
    </p:embeddedFont>
    <p:embeddedFont>
      <p:font typeface="Cambria Math" panose="02040503050406030204" pitchFamily="18" charset="0"/>
      <p:regular r:id="rId35"/>
    </p:embeddedFont>
    <p:embeddedFont>
      <p:font typeface="나눔스퀘어 네오 Bold" panose="00000800000000000000" pitchFamily="2" charset="-127"/>
      <p:bold r:id="rId36"/>
    </p:embeddedFont>
    <p:embeddedFont>
      <p:font typeface="나눔스퀘어_ac Bold" panose="020B0600000101010101" pitchFamily="50" charset="-127"/>
      <p:bold r:id="rId37"/>
    </p:embeddedFont>
    <p:embeddedFont>
      <p:font typeface="Calibri Light" panose="020F0302020204030204" pitchFamily="34" charset="0"/>
      <p:regular r:id="rId38"/>
      <p: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o" initials="h" lastIdx="1" clrIdx="0">
    <p:extLst>
      <p:ext uri="{19B8F6BF-5375-455C-9EA6-DF929625EA0E}">
        <p15:presenceInfo xmlns:p15="http://schemas.microsoft.com/office/powerpoint/2012/main" userId="h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657" autoAdjust="0"/>
  </p:normalViewPr>
  <p:slideViewPr>
    <p:cSldViewPr snapToGrid="0">
      <p:cViewPr varScale="1">
        <p:scale>
          <a:sx n="109" d="100"/>
          <a:sy n="109" d="100"/>
        </p:scale>
        <p:origin x="16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231B0-267F-4344-BE75-29BF6E93AE45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D20B3-40BA-438E-88EA-501E700CD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1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 소개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기수정렬</a:t>
            </a:r>
            <a:r>
              <a:rPr lang="ko-KR" altLang="en-US" baseline="0" dirty="0" smtClean="0"/>
              <a:t> 파트와 </a:t>
            </a:r>
            <a:r>
              <a:rPr lang="en-US" altLang="ko-KR" baseline="0" dirty="0" smtClean="0"/>
              <a:t>MSD </a:t>
            </a:r>
            <a:r>
              <a:rPr lang="ko-KR" altLang="en-US" baseline="0" dirty="0" err="1" smtClean="0"/>
              <a:t>기수정렬</a:t>
            </a:r>
            <a:r>
              <a:rPr lang="ko-KR" altLang="en-US" baseline="0" dirty="0" smtClean="0"/>
              <a:t> 파트로 나뉘어져 있습니다</a:t>
            </a:r>
            <a:r>
              <a:rPr lang="en-US" altLang="ko-KR" baseline="0" dirty="0" smtClean="0"/>
              <a:t>.  </a:t>
            </a:r>
            <a:r>
              <a:rPr lang="ko-KR" altLang="en-US" baseline="0" dirty="0" err="1" smtClean="0"/>
              <a:t>기수정렬</a:t>
            </a:r>
            <a:r>
              <a:rPr lang="ko-KR" altLang="en-US" baseline="0" dirty="0" smtClean="0"/>
              <a:t> 파트에서는 </a:t>
            </a:r>
            <a:r>
              <a:rPr lang="ko-KR" altLang="en-US" baseline="0" dirty="0" err="1" smtClean="0"/>
              <a:t>기수정렬이</a:t>
            </a:r>
            <a:r>
              <a:rPr lang="ko-KR" altLang="en-US" baseline="0" dirty="0" smtClean="0"/>
              <a:t> 어떤 정렬 알고리즘인지 알아보고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성능에 대한 분석을 진행하고 알고리즘의 장점과 단점에 대해서 언급할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다음으로</a:t>
            </a:r>
            <a:r>
              <a:rPr lang="en-US" altLang="ko-KR" baseline="0" dirty="0" smtClean="0"/>
              <a:t> MSD </a:t>
            </a:r>
            <a:r>
              <a:rPr lang="ko-KR" altLang="en-US" baseline="0" dirty="0" smtClean="0"/>
              <a:t>기수 정렬에 대해 마찬가지로 설명을 드리겠습니다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D20B3-40BA-438E-88EA-501E700CD73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232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기수정렬이</a:t>
            </a:r>
            <a:r>
              <a:rPr lang="ko-KR" altLang="en-US" dirty="0" smtClean="0"/>
              <a:t> 어떤 정렬</a:t>
            </a:r>
            <a:r>
              <a:rPr lang="ko-KR" altLang="en-US" baseline="0" dirty="0" smtClean="0"/>
              <a:t> 알고리즘 인지에</a:t>
            </a:r>
            <a:r>
              <a:rPr lang="ko-KR" altLang="en-US" dirty="0" smtClean="0"/>
              <a:t> 대해서 설명 드리겠습니다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D20B3-40BA-438E-88EA-501E700CD73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000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D20B3-40BA-438E-88EA-501E700CD73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589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D20B3-40BA-438E-88EA-501E700CD73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1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C7B8-E278-472D-B518-53C08850CD33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A36-5D73-429E-87F4-A01B40CC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57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C7B8-E278-472D-B518-53C08850CD33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A36-5D73-429E-87F4-A01B40CC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22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C7B8-E278-472D-B518-53C08850CD33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A36-5D73-429E-87F4-A01B40CC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C7B8-E278-472D-B518-53C08850CD33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A36-5D73-429E-87F4-A01B40CC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53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C7B8-E278-472D-B518-53C08850CD33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A36-5D73-429E-87F4-A01B40CC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6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C7B8-E278-472D-B518-53C08850CD33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A36-5D73-429E-87F4-A01B40CC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3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C7B8-E278-472D-B518-53C08850CD33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A36-5D73-429E-87F4-A01B40CC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53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C7B8-E278-472D-B518-53C08850CD33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A36-5D73-429E-87F4-A01B40CC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97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C7B8-E278-472D-B518-53C08850CD33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A36-5D73-429E-87F4-A01B40CC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54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C7B8-E278-472D-B518-53C08850CD33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A36-5D73-429E-87F4-A01B40CC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31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C7B8-E278-472D-B518-53C08850CD33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A36-5D73-429E-87F4-A01B40CC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5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7B8-E278-472D-B518-53C08850CD33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CA36-5D73-429E-87F4-A01B40CC3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5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829" y="2614933"/>
            <a:ext cx="316464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Radix </a:t>
            </a:r>
            <a:r>
              <a:rPr lang="en-US" altLang="ko-KR" sz="4400" dirty="0" smtClean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Sort</a:t>
            </a:r>
          </a:p>
          <a:p>
            <a:r>
              <a:rPr lang="ko-KR" altLang="en-US" sz="3200" dirty="0" smtClean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기수 정렬</a:t>
            </a:r>
            <a:endParaRPr lang="en-US" altLang="ko-KR" sz="3200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29" y="573538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허대현</a:t>
            </a:r>
            <a:endParaRPr lang="ko-KR" altLang="en-US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9279" y="5366057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2023.01.12</a:t>
            </a:r>
            <a:endParaRPr lang="ko-KR" altLang="en-US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231868"/>
              </p:ext>
            </p:extLst>
          </p:nvPr>
        </p:nvGraphicFramePr>
        <p:xfrm>
          <a:off x="6635403" y="5735389"/>
          <a:ext cx="1742900" cy="370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25">
                  <a:extLst>
                    <a:ext uri="{9D8B030D-6E8A-4147-A177-3AD203B41FA5}">
                      <a16:colId xmlns:a16="http://schemas.microsoft.com/office/drawing/2014/main" val="3799243347"/>
                    </a:ext>
                  </a:extLst>
                </a:gridCol>
                <a:gridCol w="435725">
                  <a:extLst>
                    <a:ext uri="{9D8B030D-6E8A-4147-A177-3AD203B41FA5}">
                      <a16:colId xmlns:a16="http://schemas.microsoft.com/office/drawing/2014/main" val="514406472"/>
                    </a:ext>
                  </a:extLst>
                </a:gridCol>
                <a:gridCol w="435725">
                  <a:extLst>
                    <a:ext uri="{9D8B030D-6E8A-4147-A177-3AD203B41FA5}">
                      <a16:colId xmlns:a16="http://schemas.microsoft.com/office/drawing/2014/main" val="354363089"/>
                    </a:ext>
                  </a:extLst>
                </a:gridCol>
                <a:gridCol w="435725">
                  <a:extLst>
                    <a:ext uri="{9D8B030D-6E8A-4147-A177-3AD203B41FA5}">
                      <a16:colId xmlns:a16="http://schemas.microsoft.com/office/drawing/2014/main" val="262867435"/>
                    </a:ext>
                  </a:extLst>
                </a:gridCol>
              </a:tblGrid>
              <a:tr h="3707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998201"/>
                  </a:ext>
                </a:extLst>
              </a:tr>
            </a:tbl>
          </a:graphicData>
        </a:graphic>
      </p:graphicFrame>
      <p:cxnSp>
        <p:nvCxnSpPr>
          <p:cNvPr id="27" name="꺾인 연결선 26"/>
          <p:cNvCxnSpPr/>
          <p:nvPr/>
        </p:nvCxnSpPr>
        <p:spPr>
          <a:xfrm rot="10800000" flipV="1">
            <a:off x="3780882" y="787399"/>
            <a:ext cx="619668" cy="511969"/>
          </a:xfrm>
          <a:prstGeom prst="bentConnector3">
            <a:avLst>
              <a:gd name="adj1" fmla="val 94576"/>
            </a:avLst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51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2385" y="374073"/>
            <a:ext cx="307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기수정렬</a:t>
            </a:r>
            <a:r>
              <a:rPr lang="ko-KR" altLang="en-US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동작 예시</a:t>
            </a:r>
            <a:endParaRPr lang="en-US" altLang="ko-KR" sz="3600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0"/>
            <a:ext cx="382385" cy="3740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171097"/>
              </p:ext>
            </p:extLst>
          </p:nvPr>
        </p:nvGraphicFramePr>
        <p:xfrm>
          <a:off x="706714" y="2686049"/>
          <a:ext cx="779185" cy="33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85">
                  <a:extLst>
                    <a:ext uri="{9D8B030D-6E8A-4147-A177-3AD203B41FA5}">
                      <a16:colId xmlns:a16="http://schemas.microsoft.com/office/drawing/2014/main" val="774789793"/>
                    </a:ext>
                  </a:extLst>
                </a:gridCol>
              </a:tblGrid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54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7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2603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29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57825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93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95075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24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4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21419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56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4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4259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4884" y="1266625"/>
            <a:ext cx="805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버킷에</a:t>
            </a:r>
            <a:r>
              <a:rPr lang="ko-KR" altLang="en-US" dirty="0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집어 넣기</a:t>
            </a:r>
            <a:endParaRPr lang="en-US" altLang="ko-KR" dirty="0" smtClean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4444126" y="2686049"/>
          <a:ext cx="336550" cy="33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4239581548"/>
                    </a:ext>
                  </a:extLst>
                </a:gridCol>
              </a:tblGrid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984757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702119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639721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293723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910544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36433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99908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3050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984230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74286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743593" y="2287686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정렬할 배열</a:t>
            </a:r>
            <a:endParaRPr lang="en-US" altLang="ko-KR" sz="1400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80676" y="2309912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버킷</a:t>
            </a:r>
            <a:endParaRPr lang="en-US" altLang="ko-KR" sz="1400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485899" y="3078480"/>
            <a:ext cx="2958227" cy="21107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34087" y="5056762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547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485899" y="3200400"/>
            <a:ext cx="2958227" cy="5070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34087" y="302508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291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15" name="직선 화살표 연결선 14"/>
          <p:cNvCxnSpPr>
            <a:stCxn id="5" idx="3"/>
          </p:cNvCxnSpPr>
          <p:nvPr/>
        </p:nvCxnSpPr>
        <p:spPr>
          <a:xfrm flipV="1">
            <a:off x="1485899" y="3520440"/>
            <a:ext cx="2958227" cy="8459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34087" y="335571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932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34087" y="401095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244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93719" y="4010957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564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1485899" y="4164845"/>
            <a:ext cx="2958227" cy="8919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1485899" y="4164845"/>
            <a:ext cx="2958227" cy="15792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7" idx="3"/>
            <a:endCxn id="18" idx="1"/>
          </p:cNvCxnSpPr>
          <p:nvPr/>
        </p:nvCxnSpPr>
        <p:spPr>
          <a:xfrm>
            <a:off x="5400268" y="4164846"/>
            <a:ext cx="193451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28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2385" y="374073"/>
            <a:ext cx="307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기수정렬</a:t>
            </a:r>
            <a:r>
              <a:rPr lang="ko-KR" altLang="en-US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동작 예시</a:t>
            </a:r>
            <a:endParaRPr lang="en-US" altLang="ko-KR" sz="3600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0"/>
            <a:ext cx="382385" cy="3740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917105"/>
              </p:ext>
            </p:extLst>
          </p:nvPr>
        </p:nvGraphicFramePr>
        <p:xfrm>
          <a:off x="3760758" y="2695683"/>
          <a:ext cx="779185" cy="33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85">
                  <a:extLst>
                    <a:ext uri="{9D8B030D-6E8A-4147-A177-3AD203B41FA5}">
                      <a16:colId xmlns:a16="http://schemas.microsoft.com/office/drawing/2014/main" val="774789793"/>
                    </a:ext>
                  </a:extLst>
                </a:gridCol>
              </a:tblGrid>
              <a:tr h="672118"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29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2603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93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57825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24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4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95075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56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4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21419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54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7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4259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4885" y="1266625"/>
            <a:ext cx="356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버킷에서</a:t>
            </a:r>
            <a:r>
              <a:rPr lang="ko-KR" altLang="en-US" dirty="0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원래 리스트로 집어넣기   </a:t>
            </a:r>
            <a:endParaRPr lang="en-US" altLang="ko-KR" dirty="0" smtClean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198683"/>
              </p:ext>
            </p:extLst>
          </p:nvPr>
        </p:nvGraphicFramePr>
        <p:xfrm>
          <a:off x="695086" y="2695683"/>
          <a:ext cx="336550" cy="33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4239581548"/>
                    </a:ext>
                  </a:extLst>
                </a:gridCol>
              </a:tblGrid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984757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702119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639721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293723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910544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36433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99908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3050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984230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74286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462074" y="2250677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첫번째 시행</a:t>
            </a:r>
            <a:endParaRPr lang="en-US" altLang="ko-KR" sz="1400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6839" y="2319546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버킷</a:t>
            </a:r>
            <a:endParaRPr lang="en-US" altLang="ko-KR" sz="1400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5047" y="5066396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547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85047" y="303471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291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5047" y="3365351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932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5047" y="4020591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244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17565" y="4024996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564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6" name="직선 화살표 연결선 5"/>
          <p:cNvCxnSpPr>
            <a:stCxn id="14" idx="3"/>
          </p:cNvCxnSpPr>
          <p:nvPr/>
        </p:nvCxnSpPr>
        <p:spPr>
          <a:xfrm flipV="1">
            <a:off x="1617565" y="2996337"/>
            <a:ext cx="2143193" cy="1922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" idx="3"/>
          </p:cNvCxnSpPr>
          <p:nvPr/>
        </p:nvCxnSpPr>
        <p:spPr>
          <a:xfrm>
            <a:off x="1654434" y="3519240"/>
            <a:ext cx="2106324" cy="1040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8" idx="2"/>
          </p:cNvCxnSpPr>
          <p:nvPr/>
        </p:nvCxnSpPr>
        <p:spPr>
          <a:xfrm>
            <a:off x="1901457" y="4332773"/>
            <a:ext cx="1873728" cy="7336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83023" y="2250677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정렬 전</a:t>
            </a:r>
            <a:endParaRPr lang="en-US" altLang="ko-KR" sz="1400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123611"/>
              </p:ext>
            </p:extLst>
          </p:nvPr>
        </p:nvGraphicFramePr>
        <p:xfrm>
          <a:off x="5528785" y="2695683"/>
          <a:ext cx="779185" cy="33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85">
                  <a:extLst>
                    <a:ext uri="{9D8B030D-6E8A-4147-A177-3AD203B41FA5}">
                      <a16:colId xmlns:a16="http://schemas.microsoft.com/office/drawing/2014/main" val="774789793"/>
                    </a:ext>
                  </a:extLst>
                </a:gridCol>
              </a:tblGrid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547</a:t>
                      </a:r>
                      <a:endParaRPr lang="ko-KR" altLang="en-US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2603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291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57825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932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95075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244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21419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564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42593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5528785" y="4724400"/>
            <a:ext cx="779185" cy="649773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543849" y="5398899"/>
            <a:ext cx="779185" cy="649773"/>
          </a:xfrm>
          <a:prstGeom prst="rect">
            <a:avLst/>
          </a:prstGeom>
          <a:solidFill>
            <a:schemeClr val="accent6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757552" y="4049811"/>
            <a:ext cx="779185" cy="649773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776067" y="4723576"/>
            <a:ext cx="779185" cy="649773"/>
          </a:xfrm>
          <a:prstGeom prst="rect">
            <a:avLst/>
          </a:prstGeom>
          <a:solidFill>
            <a:schemeClr val="accent6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5051891" y="2695683"/>
            <a:ext cx="0" cy="3360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21000" y="1826913"/>
            <a:ext cx="4253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* </a:t>
            </a:r>
            <a:r>
              <a:rPr lang="ko-KR" altLang="en-US" sz="1400" dirty="0" err="1" smtClean="0">
                <a:solidFill>
                  <a:schemeClr val="accent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버킷의</a:t>
            </a:r>
            <a:r>
              <a:rPr lang="ko-KR" altLang="en-US" sz="1400" dirty="0" smtClean="0">
                <a:solidFill>
                  <a:schemeClr val="accent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해당 인덱스에서 원소를 선입선출식으로 출력      </a:t>
            </a:r>
            <a:endParaRPr lang="en-US" altLang="ko-KR" sz="1400" dirty="0" smtClean="0">
              <a:solidFill>
                <a:schemeClr val="accent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63" name="구부러진 연결선 62"/>
          <p:cNvCxnSpPr>
            <a:stCxn id="17" idx="2"/>
          </p:cNvCxnSpPr>
          <p:nvPr/>
        </p:nvCxnSpPr>
        <p:spPr>
          <a:xfrm rot="16200000" flipH="1">
            <a:off x="2469552" y="3226953"/>
            <a:ext cx="223457" cy="2426285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 66"/>
          <p:cNvCxnSpPr>
            <a:stCxn id="8" idx="2"/>
          </p:cNvCxnSpPr>
          <p:nvPr/>
        </p:nvCxnSpPr>
        <p:spPr>
          <a:xfrm rot="16200000" flipH="1">
            <a:off x="2351230" y="4383867"/>
            <a:ext cx="469032" cy="2449644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523546" y="3595309"/>
            <a:ext cx="1834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정렬된 원소들이 </a:t>
            </a:r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안정성을 만족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523546" y="4418865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 시행을 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d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만큼 반복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14950" y="2134690"/>
            <a:ext cx="3314700" cy="422801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04939" y="2695683"/>
            <a:ext cx="0" cy="3360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2385" y="374073"/>
            <a:ext cx="307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기수정렬</a:t>
            </a:r>
            <a:r>
              <a:rPr lang="ko-KR" altLang="en-US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동작 예시</a:t>
            </a:r>
            <a:endParaRPr lang="en-US" altLang="ko-KR" sz="3600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0"/>
            <a:ext cx="382385" cy="3740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922408"/>
              </p:ext>
            </p:extLst>
          </p:nvPr>
        </p:nvGraphicFramePr>
        <p:xfrm>
          <a:off x="2331720" y="18161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14691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318398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041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045672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891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547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291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932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244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564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501089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374697"/>
              </p:ext>
            </p:extLst>
          </p:nvPr>
        </p:nvGraphicFramePr>
        <p:xfrm>
          <a:off x="2331720" y="280602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14691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318398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041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045672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891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29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1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93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2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24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4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56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4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54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7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50108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09669"/>
              </p:ext>
            </p:extLst>
          </p:nvPr>
        </p:nvGraphicFramePr>
        <p:xfrm>
          <a:off x="2331720" y="37959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14691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318398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041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045672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891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9</a:t>
                      </a:r>
                      <a:r>
                        <a:rPr lang="en-US" altLang="ko-KR" sz="1600" dirty="0" smtClean="0">
                          <a:solidFill>
                            <a:schemeClr val="accent5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3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2</a:t>
                      </a:r>
                      <a:endParaRPr lang="ko-KR" altLang="en-US" sz="1600" dirty="0" smtClean="0">
                        <a:solidFill>
                          <a:srgbClr val="FF0000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2</a:t>
                      </a:r>
                      <a:r>
                        <a:rPr lang="en-US" altLang="ko-KR" sz="1600" dirty="0" smtClean="0">
                          <a:solidFill>
                            <a:schemeClr val="accent5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4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4</a:t>
                      </a:r>
                      <a:endParaRPr lang="ko-KR" altLang="en-US" sz="1600" dirty="0" smtClean="0">
                        <a:solidFill>
                          <a:srgbClr val="FF0000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5</a:t>
                      </a:r>
                      <a:r>
                        <a:rPr lang="en-US" altLang="ko-KR" sz="1600" dirty="0" smtClean="0">
                          <a:solidFill>
                            <a:schemeClr val="accent5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4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7</a:t>
                      </a:r>
                      <a:endParaRPr lang="ko-KR" altLang="en-US" sz="1600" dirty="0" smtClean="0">
                        <a:solidFill>
                          <a:srgbClr val="FF0000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5</a:t>
                      </a:r>
                      <a:r>
                        <a:rPr lang="en-US" altLang="ko-KR" sz="1600" dirty="0" smtClean="0">
                          <a:solidFill>
                            <a:schemeClr val="accent5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6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4</a:t>
                      </a:r>
                      <a:endParaRPr lang="ko-KR" altLang="en-US" sz="1600" dirty="0" smtClean="0">
                        <a:solidFill>
                          <a:srgbClr val="FF0000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2</a:t>
                      </a:r>
                      <a:r>
                        <a:rPr lang="en-US" altLang="ko-KR" sz="1600" dirty="0" smtClean="0">
                          <a:solidFill>
                            <a:schemeClr val="accent5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9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1</a:t>
                      </a:r>
                      <a:endParaRPr lang="ko-KR" altLang="en-US" sz="1600" dirty="0" smtClean="0">
                        <a:solidFill>
                          <a:srgbClr val="FF0000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501089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239968"/>
              </p:ext>
            </p:extLst>
          </p:nvPr>
        </p:nvGraphicFramePr>
        <p:xfrm>
          <a:off x="2326694" y="478588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14691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318398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041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045672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891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accent6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2</a:t>
                      </a:r>
                      <a:r>
                        <a:rPr lang="en-US" altLang="ko-KR" sz="1600" dirty="0" smtClean="0">
                          <a:solidFill>
                            <a:schemeClr val="accent5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4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4</a:t>
                      </a:r>
                      <a:endParaRPr lang="ko-KR" altLang="en-US" sz="1600" dirty="0" smtClean="0">
                        <a:solidFill>
                          <a:srgbClr val="FF0000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accent6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2</a:t>
                      </a:r>
                      <a:r>
                        <a:rPr lang="en-US" altLang="ko-KR" sz="1600" dirty="0" smtClean="0">
                          <a:solidFill>
                            <a:schemeClr val="accent5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9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1</a:t>
                      </a:r>
                      <a:endParaRPr lang="ko-KR" altLang="en-US" sz="1600" dirty="0" smtClean="0">
                        <a:solidFill>
                          <a:srgbClr val="FF0000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accent6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5</a:t>
                      </a:r>
                      <a:r>
                        <a:rPr lang="en-US" altLang="ko-KR" sz="1600" dirty="0" smtClean="0">
                          <a:solidFill>
                            <a:schemeClr val="accent5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4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7</a:t>
                      </a:r>
                      <a:endParaRPr lang="ko-KR" altLang="en-US" sz="1600" dirty="0" smtClean="0">
                        <a:solidFill>
                          <a:srgbClr val="FF0000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accent6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5</a:t>
                      </a:r>
                      <a:r>
                        <a:rPr lang="en-US" altLang="ko-KR" sz="1600" dirty="0" smtClean="0">
                          <a:solidFill>
                            <a:schemeClr val="accent5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6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4</a:t>
                      </a:r>
                      <a:endParaRPr lang="ko-KR" altLang="en-US" sz="1600" dirty="0" smtClean="0">
                        <a:solidFill>
                          <a:srgbClr val="FF0000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accent6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9</a:t>
                      </a:r>
                      <a:r>
                        <a:rPr lang="en-US" altLang="ko-KR" sz="1600" dirty="0" smtClean="0">
                          <a:solidFill>
                            <a:schemeClr val="accent5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3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2</a:t>
                      </a:r>
                      <a:endParaRPr lang="ko-KR" altLang="en-US" sz="1600" dirty="0" smtClean="0">
                        <a:solidFill>
                          <a:srgbClr val="FF0000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501089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5295900" y="2186940"/>
            <a:ext cx="0" cy="6190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295900" y="3176867"/>
            <a:ext cx="0" cy="6190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295900" y="4166794"/>
            <a:ext cx="0" cy="6190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49723" y="1816100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정렬 전</a:t>
            </a:r>
            <a:endParaRPr lang="ko-KR" altLang="en-US" sz="16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3756" y="2802520"/>
            <a:ext cx="1205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첫번째 시행</a:t>
            </a:r>
            <a:endParaRPr lang="ko-KR" altLang="en-US" sz="16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0188" y="3812917"/>
            <a:ext cx="1205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두번째 시행</a:t>
            </a:r>
            <a:endParaRPr lang="en-US" altLang="ko-KR" sz="1600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0188" y="4818167"/>
            <a:ext cx="1205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세번째 시행</a:t>
            </a:r>
            <a:endParaRPr lang="ko-KR" altLang="en-US" sz="16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34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2385" y="374073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시간복잡도</a:t>
            </a:r>
            <a:endParaRPr lang="en-US" altLang="ko-KR" sz="3600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0"/>
            <a:ext cx="382385" cy="3740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원호 4"/>
          <p:cNvSpPr/>
          <p:nvPr/>
        </p:nvSpPr>
        <p:spPr>
          <a:xfrm rot="10800000">
            <a:off x="1529897" y="1638938"/>
            <a:ext cx="1043310" cy="563715"/>
          </a:xfrm>
          <a:prstGeom prst="arc">
            <a:avLst>
              <a:gd name="adj1" fmla="val 10795104"/>
              <a:gd name="adj2" fmla="val 0"/>
            </a:avLst>
          </a:prstGeom>
          <a:ln w="22225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09808"/>
              </p:ext>
            </p:extLst>
          </p:nvPr>
        </p:nvGraphicFramePr>
        <p:xfrm>
          <a:off x="1424236" y="14336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14691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318398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041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045672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891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54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7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29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1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93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2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24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4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56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4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501089"/>
                  </a:ext>
                </a:extLst>
              </a:tr>
            </a:tbl>
          </a:graphicData>
        </a:graphic>
      </p:graphicFrame>
      <p:sp>
        <p:nvSpPr>
          <p:cNvPr id="19" name="원호 18"/>
          <p:cNvSpPr/>
          <p:nvPr/>
        </p:nvSpPr>
        <p:spPr>
          <a:xfrm rot="10800000">
            <a:off x="2749097" y="1623698"/>
            <a:ext cx="1043310" cy="563715"/>
          </a:xfrm>
          <a:prstGeom prst="arc">
            <a:avLst>
              <a:gd name="adj1" fmla="val 10795104"/>
              <a:gd name="adj2" fmla="val 0"/>
            </a:avLst>
          </a:prstGeom>
          <a:ln w="22225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/>
          <p:cNvSpPr/>
          <p:nvPr/>
        </p:nvSpPr>
        <p:spPr>
          <a:xfrm rot="10800000">
            <a:off x="3968297" y="1638938"/>
            <a:ext cx="1043310" cy="563715"/>
          </a:xfrm>
          <a:prstGeom prst="arc">
            <a:avLst>
              <a:gd name="adj1" fmla="val 10795104"/>
              <a:gd name="adj2" fmla="val 0"/>
            </a:avLst>
          </a:prstGeom>
          <a:ln w="22225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/>
          <p:cNvSpPr/>
          <p:nvPr/>
        </p:nvSpPr>
        <p:spPr>
          <a:xfrm rot="10800000">
            <a:off x="5187497" y="1619061"/>
            <a:ext cx="1043310" cy="563715"/>
          </a:xfrm>
          <a:prstGeom prst="arc">
            <a:avLst>
              <a:gd name="adj1" fmla="val 10795104"/>
              <a:gd name="adj2" fmla="val 0"/>
            </a:avLst>
          </a:prstGeom>
          <a:ln w="22225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/>
          <p:cNvSpPr/>
          <p:nvPr/>
        </p:nvSpPr>
        <p:spPr>
          <a:xfrm rot="10800000">
            <a:off x="6406697" y="1619060"/>
            <a:ext cx="1043310" cy="563715"/>
          </a:xfrm>
          <a:prstGeom prst="arc">
            <a:avLst>
              <a:gd name="adj1" fmla="val 10795104"/>
              <a:gd name="adj2" fmla="val 0"/>
            </a:avLst>
          </a:prstGeom>
          <a:ln w="22225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66131" y="3162329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sz="20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버킷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70888" y="2458694"/>
                <a:ext cx="7063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888" y="2458694"/>
                <a:ext cx="706347" cy="369332"/>
              </a:xfrm>
              <a:prstGeom prst="rect">
                <a:avLst/>
              </a:prstGeom>
              <a:blipFill>
                <a:blip r:embed="rId2"/>
                <a:stretch>
                  <a:fillRect l="-10345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173443"/>
              </p:ext>
            </p:extLst>
          </p:nvPr>
        </p:nvGraphicFramePr>
        <p:xfrm>
          <a:off x="1441952" y="3181439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169405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305216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964939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212060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534063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247203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069110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04333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0758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5681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90448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4472236" y="2348319"/>
            <a:ext cx="0" cy="7239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96680"/>
              </p:ext>
            </p:extLst>
          </p:nvPr>
        </p:nvGraphicFramePr>
        <p:xfrm>
          <a:off x="1424236" y="529831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14691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318398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041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045672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891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29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1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93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2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24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4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56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4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54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7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501089"/>
                  </a:ext>
                </a:extLst>
              </a:tr>
            </a:tbl>
          </a:graphicData>
        </a:graphic>
      </p:graphicFrame>
      <p:cxnSp>
        <p:nvCxnSpPr>
          <p:cNvPr id="34" name="직선 화살표 연결선 33"/>
          <p:cNvCxnSpPr/>
          <p:nvPr/>
        </p:nvCxnSpPr>
        <p:spPr>
          <a:xfrm>
            <a:off x="4472236" y="4370880"/>
            <a:ext cx="0" cy="7239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9958" y="1404370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정렬 전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9957" y="5262493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정렬 후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01932" y="4548164"/>
                <a:ext cx="1225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sz="2400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2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932" y="4548164"/>
                <a:ext cx="1225015" cy="369332"/>
              </a:xfrm>
              <a:prstGeom prst="rect">
                <a:avLst/>
              </a:prstGeom>
              <a:blipFill>
                <a:blip r:embed="rId3"/>
                <a:stretch>
                  <a:fillRect l="-5970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>
            <a:off x="7450007" y="1901356"/>
            <a:ext cx="617220" cy="3253740"/>
          </a:xfrm>
          <a:prstGeom prst="arc">
            <a:avLst>
              <a:gd name="adj1" fmla="val 16200000"/>
              <a:gd name="adj2" fmla="val 537869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27532" y="3158894"/>
                <a:ext cx="5446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ko-KR" altLang="en-US" sz="24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532" y="3158894"/>
                <a:ext cx="544636" cy="369332"/>
              </a:xfrm>
              <a:prstGeom prst="rect">
                <a:avLst/>
              </a:prstGeom>
              <a:blipFill>
                <a:blip r:embed="rId4"/>
                <a:stretch>
                  <a:fillRect l="-10112" r="-12360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04541" y="6185823"/>
                <a:ext cx="1930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dirty="0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l-GR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sz="2400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2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41" y="6185823"/>
                <a:ext cx="1930978" cy="369332"/>
              </a:xfrm>
              <a:prstGeom prst="rect">
                <a:avLst/>
              </a:prstGeom>
              <a:blipFill>
                <a:blip r:embed="rId5"/>
                <a:stretch>
                  <a:fillRect l="-1893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307025" y="6149210"/>
                <a:ext cx="3612014" cy="405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b="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000" b="0" i="1">
                          <a:latin typeface="Cambria Math" panose="02040503050406030204" pitchFamily="18" charset="0"/>
                        </a:rPr>
                        <m:t>가</m:t>
                      </m:r>
                      <m:r>
                        <a:rPr lang="en-US" altLang="ko-KR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000" b="0" i="1">
                          <a:latin typeface="Cambria Math" panose="02040503050406030204" pitchFamily="18" charset="0"/>
                        </a:rPr>
                        <m:t>상수</m:t>
                      </m:r>
                      <m:r>
                        <a:rPr lang="en-US" altLang="ko-KR" sz="2000" b="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en-US" sz="2000" b="0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ko-KR" altLang="en-US" sz="2000" b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000" b="0" i="1" dirty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ko-KR" alt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000" b="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ko-KR" altLang="en-US" sz="2000" b="0" i="1" dirty="0">
                          <a:latin typeface="Cambria Math" panose="02040503050406030204" pitchFamily="18" charset="0"/>
                        </a:rPr>
                        <m:t>이면</m:t>
                      </m:r>
                      <m:r>
                        <a:rPr lang="en-US" altLang="ko-KR" sz="2000" b="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l-GR" altLang="ko-KR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𝛩</m:t>
                      </m:r>
                      <m:d>
                        <m:dPr>
                          <m:ctrlPr>
                            <a:rPr lang="ko-KR" alt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000" b="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025" y="6149210"/>
                <a:ext cx="3612014" cy="405945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2069260" y="35912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291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01364" y="3601920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932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06055" y="360192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244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04452" y="3870014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564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60923" y="3571388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547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56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2385" y="374073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공간복잡도</a:t>
            </a:r>
            <a:endParaRPr lang="en-US" altLang="ko-KR" sz="3600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0"/>
            <a:ext cx="382385" cy="3740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41505" y="5393774"/>
                <a:ext cx="14868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l-GR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sz="2400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2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5" y="5393774"/>
                <a:ext cx="1486817" cy="369332"/>
              </a:xfrm>
              <a:prstGeom prst="rect">
                <a:avLst/>
              </a:prstGeom>
              <a:blipFill>
                <a:blip r:embed="rId2"/>
                <a:stretch>
                  <a:fillRect l="-2459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956830" y="154966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sz="20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버킷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616026"/>
              </p:ext>
            </p:extLst>
          </p:nvPr>
        </p:nvGraphicFramePr>
        <p:xfrm>
          <a:off x="1832651" y="156877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169405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305216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964939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212060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534063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247203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069110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04333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0758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5681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90448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459959" y="197859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291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92063" y="1989251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932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96754" y="1989251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244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95151" y="2257345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564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51622" y="1958719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547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84913" y="3038026"/>
                <a:ext cx="5404043" cy="1531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버킷은  원소를 저장할 수 있는 </a:t>
                </a:r>
                <a:r>
                  <a:rPr lang="ko-KR" altLang="en-US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큐</a:t>
                </a:r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(</a:t>
                </a:r>
                <a:r>
                  <a:rPr lang="en-US" altLang="ko-KR" sz="200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Queue)</a:t>
                </a:r>
                <a:r>
                  <a:rPr lang="ko-KR" altLang="en-US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의 배열</a:t>
                </a:r>
                <a:r>
                  <a:rPr lang="en-US" altLang="ko-KR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 smtClean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개의 빈 </a:t>
                </a:r>
                <a:r>
                  <a: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큐</a:t>
                </a:r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(Queue) </a:t>
                </a:r>
                <a:r>
                  <a:rPr lang="ko-KR" altLang="en-US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를 </a:t>
                </a:r>
                <a:r>
                  <a:rPr lang="ko-KR" altLang="en-US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보유</a:t>
                </a:r>
                <a:r>
                  <a:rPr lang="en-US" altLang="ko-KR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버킷이</a:t>
                </a:r>
                <a:r>
                  <a:rPr lang="ko-KR" altLang="en-US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보유할 수 있는 모든 원소의 개수는 총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개</a:t>
                </a:r>
                <a:endParaRPr lang="en-US" altLang="ko-KR" dirty="0" smtClean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913" y="3038026"/>
                <a:ext cx="5404043" cy="1531766"/>
              </a:xfrm>
              <a:prstGeom prst="rect">
                <a:avLst/>
              </a:prstGeom>
              <a:blipFill>
                <a:blip r:embed="rId3"/>
                <a:stretch>
                  <a:fillRect l="-676" t="-1984" r="-113"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34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2385" y="374073"/>
            <a:ext cx="4358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기수정렬의</a:t>
            </a:r>
            <a:r>
              <a:rPr lang="ko-KR" altLang="en-US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장</a:t>
            </a:r>
            <a:r>
              <a:rPr lang="en-US" altLang="ko-KR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/</a:t>
            </a:r>
            <a:r>
              <a:rPr lang="ko-KR" altLang="en-US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단점과 한계</a:t>
            </a:r>
            <a:endParaRPr lang="en-US" altLang="ko-KR" sz="2800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0"/>
            <a:ext cx="382385" cy="3740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82383" y="1697001"/>
                <a:ext cx="8055033" cy="1279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길이</a:t>
                </a:r>
                <a:r>
                  <a:rPr lang="en-US" altLang="ko-KR" sz="2000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(</a:t>
                </a:r>
                <a:r>
                  <a:rPr lang="ko-KR" altLang="en-US" sz="2000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자릿수</a:t>
                </a:r>
                <a:r>
                  <a:rPr lang="en-US" altLang="ko-KR" sz="2000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)</a:t>
                </a:r>
                <a:r>
                  <a:rPr lang="ko-KR" altLang="en-US" sz="2000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가 상수이고</a:t>
                </a:r>
                <a:r>
                  <a:rPr lang="en-US" altLang="ko-KR" sz="2000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:r>
                  <a:rPr lang="ko-KR" altLang="en-US" sz="2000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기수가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sz="2000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인 자료를 정렬할 때 </a:t>
                </a:r>
                <a:endParaRPr lang="en-US" altLang="ko-KR" sz="20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sz="2000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2000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안에 정렬</a:t>
                </a:r>
                <a:r>
                  <a:rPr lang="en-US" altLang="ko-KR" sz="2000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예</a:t>
                </a:r>
                <a:r>
                  <a:rPr lang="en-US" altLang="ko-KR" sz="2000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) </a:t>
                </a:r>
                <a:r>
                  <a:rPr lang="ko-KR" altLang="en-US" sz="2000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정수</a:t>
                </a:r>
                <a:r>
                  <a:rPr lang="en-US" altLang="ko-KR" sz="2000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:r>
                  <a:rPr lang="ko-KR" altLang="en-US" sz="2000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알파벳으로 구성된 문자열</a:t>
                </a:r>
                <a:r>
                  <a:rPr lang="en-US" altLang="ko-KR" sz="2000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83" y="1697001"/>
                <a:ext cx="8055033" cy="1279068"/>
              </a:xfrm>
              <a:prstGeom prst="rect">
                <a:avLst/>
              </a:prstGeom>
              <a:blipFill>
                <a:blip r:embed="rId2"/>
                <a:stretch>
                  <a:fillRect l="-681" t="-1905" b="-7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82385" y="1138016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장점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2383" y="3861477"/>
            <a:ext cx="8362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삽입 정렬 같은 알고리즘과 달리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20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버킷을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만드는 데에 공간이 더 필요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2384" y="3204152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단점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2384" y="4643558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한계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384" y="5300883"/>
            <a:ext cx="8362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정렬이 일정 부분 진행된 데이터에 대해서도 동일한 수행 시간이 소요됨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59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2385" y="374073"/>
            <a:ext cx="2600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MSD </a:t>
            </a:r>
            <a:r>
              <a:rPr lang="ko-KR" altLang="en-US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기수 정렬</a:t>
            </a:r>
            <a:endParaRPr lang="en-US" altLang="ko-KR" sz="3600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0"/>
            <a:ext cx="382385" cy="3740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0324" y="1271366"/>
            <a:ext cx="80550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최대 유효 숫자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를 기준으로 하여 </a:t>
            </a:r>
            <a:r>
              <a:rPr lang="ko-KR" altLang="en-US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기수</a:t>
            </a:r>
            <a:r>
              <a:rPr lang="en-US" altLang="ko-KR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(Radix)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에 맞는 </a:t>
            </a:r>
            <a:r>
              <a:rPr lang="ko-KR" altLang="en-US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버킷에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나누어 넣고 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  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다시 리스트에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합쳐서 정렬하는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알고리즘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MSD(Most Significant Digit):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유효 숫자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자리 정렬이 </a:t>
            </a:r>
            <a:r>
              <a:rPr lang="ko-KR" altLang="en-US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안정적</a:t>
            </a:r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(Stable) </a:t>
            </a:r>
            <a:r>
              <a:rPr lang="ko-KR" altLang="en-US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일 필요는 없음</a:t>
            </a:r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71" y="3529527"/>
            <a:ext cx="4385836" cy="294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2385" y="374073"/>
            <a:ext cx="3796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MSD </a:t>
            </a:r>
            <a:r>
              <a:rPr lang="ko-KR" altLang="en-US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기수 정렬의 문제</a:t>
            </a:r>
            <a:endParaRPr lang="en-US" altLang="ko-KR" sz="3600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0"/>
            <a:ext cx="382385" cy="3740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634494"/>
              </p:ext>
            </p:extLst>
          </p:nvPr>
        </p:nvGraphicFramePr>
        <p:xfrm>
          <a:off x="2280501" y="204544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14691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318398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041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045672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891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547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291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932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244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564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501089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824427"/>
              </p:ext>
            </p:extLst>
          </p:nvPr>
        </p:nvGraphicFramePr>
        <p:xfrm>
          <a:off x="2280501" y="32810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14691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318398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041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045672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891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2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91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2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44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5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47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5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64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9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32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50108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935225"/>
              </p:ext>
            </p:extLst>
          </p:nvPr>
        </p:nvGraphicFramePr>
        <p:xfrm>
          <a:off x="2280501" y="4516637"/>
          <a:ext cx="6096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14691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318398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041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045672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891921"/>
                    </a:ext>
                  </a:extLst>
                </a:gridCol>
              </a:tblGrid>
              <a:tr h="1568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9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3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2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2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4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4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5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4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7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5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6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4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2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9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1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501089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>
            <a:stCxn id="2" idx="2"/>
            <a:endCxn id="22" idx="0"/>
          </p:cNvCxnSpPr>
          <p:nvPr/>
        </p:nvCxnSpPr>
        <p:spPr>
          <a:xfrm>
            <a:off x="5328501" y="2416283"/>
            <a:ext cx="0" cy="8647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99406" y="2077729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정렬 전</a:t>
            </a:r>
            <a:endParaRPr lang="ko-KR" altLang="en-US" sz="16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328501" y="3651880"/>
            <a:ext cx="0" cy="8647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241" y="5703572"/>
            <a:ext cx="8055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최대 유효 숫자에 </a:t>
            </a:r>
            <a:r>
              <a:rPr lang="ko-KR" altLang="en-US" sz="2000" b="1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대한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정렬 순서가 유지되지 않는다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3755" y="3293089"/>
            <a:ext cx="1205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첫번째 시행</a:t>
            </a:r>
            <a:endParaRPr lang="ko-KR" altLang="en-US" sz="16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3756" y="4508449"/>
            <a:ext cx="1205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두번째 시행</a:t>
            </a:r>
            <a:endParaRPr lang="en-US" altLang="ko-KR" sz="1600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96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2385" y="374073"/>
            <a:ext cx="2600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MSD </a:t>
            </a:r>
            <a:r>
              <a:rPr lang="ko-KR" altLang="en-US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기수 정렬</a:t>
            </a:r>
            <a:endParaRPr lang="en-US" altLang="ko-KR" sz="3600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0"/>
            <a:ext cx="382385" cy="3740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04401"/>
              </p:ext>
            </p:extLst>
          </p:nvPr>
        </p:nvGraphicFramePr>
        <p:xfrm>
          <a:off x="7634935" y="2507324"/>
          <a:ext cx="779185" cy="33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85">
                  <a:extLst>
                    <a:ext uri="{9D8B030D-6E8A-4147-A177-3AD203B41FA5}">
                      <a16:colId xmlns:a16="http://schemas.microsoft.com/office/drawing/2014/main" val="774789793"/>
                    </a:ext>
                  </a:extLst>
                </a:gridCol>
              </a:tblGrid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91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2603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44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57825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47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95075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64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21419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9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32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42593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71503"/>
              </p:ext>
            </p:extLst>
          </p:nvPr>
        </p:nvGraphicFramePr>
        <p:xfrm>
          <a:off x="4337348" y="2491736"/>
          <a:ext cx="336550" cy="33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4239581548"/>
                    </a:ext>
                  </a:extLst>
                </a:gridCol>
              </a:tblGrid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984757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702119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639721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293723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910544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36433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99908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3050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984230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7428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757998"/>
              </p:ext>
            </p:extLst>
          </p:nvPr>
        </p:nvGraphicFramePr>
        <p:xfrm>
          <a:off x="782320" y="2507324"/>
          <a:ext cx="779185" cy="33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85">
                  <a:extLst>
                    <a:ext uri="{9D8B030D-6E8A-4147-A177-3AD203B41FA5}">
                      <a16:colId xmlns:a16="http://schemas.microsoft.com/office/drawing/2014/main" val="774789793"/>
                    </a:ext>
                  </a:extLst>
                </a:gridCol>
              </a:tblGrid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47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2603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91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57825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9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32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95075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44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21419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64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42593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2027017" y="2507324"/>
            <a:ext cx="0" cy="336059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2385" y="2013139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정렬할 배열</a:t>
            </a:r>
            <a:endParaRPr lang="en-US" altLang="ko-KR" sz="1400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96716" y="2015378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첫번째 시행</a:t>
            </a:r>
            <a:endParaRPr lang="en-US" altLang="ko-KR" sz="1400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97269" y="2015378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버킷</a:t>
            </a:r>
            <a:endParaRPr lang="en-US" altLang="ko-KR" sz="1400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583672" y="2891443"/>
            <a:ext cx="2753676" cy="146026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1561505" y="3362498"/>
            <a:ext cx="2775843" cy="2078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1" idx="3"/>
          </p:cNvCxnSpPr>
          <p:nvPr/>
        </p:nvCxnSpPr>
        <p:spPr>
          <a:xfrm>
            <a:off x="1561505" y="4187619"/>
            <a:ext cx="2775843" cy="15273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1561505" y="3362498"/>
            <a:ext cx="2775843" cy="15129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1561505" y="4351712"/>
            <a:ext cx="2775843" cy="11637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480158" y="2507324"/>
            <a:ext cx="0" cy="3360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4071444" y="2507324"/>
            <a:ext cx="0" cy="3360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46982" y="4187619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547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16533" y="4187619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564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58305" y="319071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291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16533" y="31937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244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3898" y="5515494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932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51" name="자유형 50"/>
          <p:cNvSpPr/>
          <p:nvPr/>
        </p:nvSpPr>
        <p:spPr>
          <a:xfrm>
            <a:off x="4912489" y="2562881"/>
            <a:ext cx="2708302" cy="666613"/>
          </a:xfrm>
          <a:custGeom>
            <a:avLst/>
            <a:gdLst>
              <a:gd name="connsiteX0" fmla="*/ 6666 w 2708302"/>
              <a:gd name="connsiteY0" fmla="*/ 666613 h 666613"/>
              <a:gd name="connsiteX1" fmla="*/ 422302 w 2708302"/>
              <a:gd name="connsiteY1" fmla="*/ 18220 h 666613"/>
              <a:gd name="connsiteX2" fmla="*/ 2708302 w 2708302"/>
              <a:gd name="connsiteY2" fmla="*/ 242664 h 6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8302" h="666613">
                <a:moveTo>
                  <a:pt x="6666" y="666613"/>
                </a:moveTo>
                <a:cubicBezTo>
                  <a:pt x="-10653" y="377745"/>
                  <a:pt x="-27971" y="88878"/>
                  <a:pt x="422302" y="18220"/>
                </a:cubicBezTo>
                <a:cubicBezTo>
                  <a:pt x="872575" y="-52438"/>
                  <a:pt x="1790438" y="95113"/>
                  <a:pt x="2708302" y="242664"/>
                </a:cubicBezTo>
              </a:path>
            </a:pathLst>
          </a:custGeom>
          <a:noFill/>
          <a:ln w="25400"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자유형 51"/>
          <p:cNvSpPr/>
          <p:nvPr/>
        </p:nvSpPr>
        <p:spPr>
          <a:xfrm flipV="1">
            <a:off x="5394867" y="3498492"/>
            <a:ext cx="2238465" cy="279639"/>
          </a:xfrm>
          <a:custGeom>
            <a:avLst/>
            <a:gdLst>
              <a:gd name="connsiteX0" fmla="*/ 6666 w 2708302"/>
              <a:gd name="connsiteY0" fmla="*/ 666613 h 666613"/>
              <a:gd name="connsiteX1" fmla="*/ 422302 w 2708302"/>
              <a:gd name="connsiteY1" fmla="*/ 18220 h 666613"/>
              <a:gd name="connsiteX2" fmla="*/ 2708302 w 2708302"/>
              <a:gd name="connsiteY2" fmla="*/ 242664 h 6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8302" h="666613">
                <a:moveTo>
                  <a:pt x="6666" y="666613"/>
                </a:moveTo>
                <a:cubicBezTo>
                  <a:pt x="-10653" y="377745"/>
                  <a:pt x="-27971" y="88878"/>
                  <a:pt x="422302" y="18220"/>
                </a:cubicBezTo>
                <a:cubicBezTo>
                  <a:pt x="872575" y="-52438"/>
                  <a:pt x="1790438" y="95113"/>
                  <a:pt x="2708302" y="242664"/>
                </a:cubicBezTo>
              </a:path>
            </a:pathLst>
          </a:custGeom>
          <a:noFill/>
          <a:ln w="25400"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자유형 52"/>
          <p:cNvSpPr/>
          <p:nvPr/>
        </p:nvSpPr>
        <p:spPr>
          <a:xfrm>
            <a:off x="4912489" y="3956613"/>
            <a:ext cx="2708302" cy="305168"/>
          </a:xfrm>
          <a:custGeom>
            <a:avLst/>
            <a:gdLst>
              <a:gd name="connsiteX0" fmla="*/ 6666 w 2708302"/>
              <a:gd name="connsiteY0" fmla="*/ 666613 h 666613"/>
              <a:gd name="connsiteX1" fmla="*/ 422302 w 2708302"/>
              <a:gd name="connsiteY1" fmla="*/ 18220 h 666613"/>
              <a:gd name="connsiteX2" fmla="*/ 2708302 w 2708302"/>
              <a:gd name="connsiteY2" fmla="*/ 242664 h 6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8302" h="666613">
                <a:moveTo>
                  <a:pt x="6666" y="666613"/>
                </a:moveTo>
                <a:cubicBezTo>
                  <a:pt x="-10653" y="377745"/>
                  <a:pt x="-27971" y="88878"/>
                  <a:pt x="422302" y="18220"/>
                </a:cubicBezTo>
                <a:cubicBezTo>
                  <a:pt x="872575" y="-52438"/>
                  <a:pt x="1790438" y="95113"/>
                  <a:pt x="2708302" y="242664"/>
                </a:cubicBezTo>
              </a:path>
            </a:pathLst>
          </a:custGeom>
          <a:noFill/>
          <a:ln w="25400"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 53"/>
          <p:cNvSpPr/>
          <p:nvPr/>
        </p:nvSpPr>
        <p:spPr>
          <a:xfrm flipV="1">
            <a:off x="5351921" y="4440261"/>
            <a:ext cx="2281411" cy="576467"/>
          </a:xfrm>
          <a:custGeom>
            <a:avLst/>
            <a:gdLst>
              <a:gd name="connsiteX0" fmla="*/ 6666 w 2708302"/>
              <a:gd name="connsiteY0" fmla="*/ 666613 h 666613"/>
              <a:gd name="connsiteX1" fmla="*/ 422302 w 2708302"/>
              <a:gd name="connsiteY1" fmla="*/ 18220 h 666613"/>
              <a:gd name="connsiteX2" fmla="*/ 2708302 w 2708302"/>
              <a:gd name="connsiteY2" fmla="*/ 242664 h 66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8302" h="666613">
                <a:moveTo>
                  <a:pt x="6666" y="666613"/>
                </a:moveTo>
                <a:cubicBezTo>
                  <a:pt x="-10653" y="377745"/>
                  <a:pt x="-27971" y="88878"/>
                  <a:pt x="422302" y="18220"/>
                </a:cubicBezTo>
                <a:cubicBezTo>
                  <a:pt x="872575" y="-52438"/>
                  <a:pt x="1790438" y="95113"/>
                  <a:pt x="2708302" y="242664"/>
                </a:cubicBezTo>
              </a:path>
            </a:pathLst>
          </a:custGeom>
          <a:noFill/>
          <a:ln w="25400"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stCxn id="45" idx="3"/>
          </p:cNvCxnSpPr>
          <p:nvPr/>
        </p:nvCxnSpPr>
        <p:spPr>
          <a:xfrm flipV="1">
            <a:off x="5243285" y="5515494"/>
            <a:ext cx="2390047" cy="153889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7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2385" y="374073"/>
            <a:ext cx="2600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MSD </a:t>
            </a:r>
            <a:r>
              <a:rPr lang="ko-KR" altLang="en-US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기수 정렬</a:t>
            </a:r>
            <a:endParaRPr lang="en-US" altLang="ko-KR" sz="3600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0"/>
            <a:ext cx="382385" cy="3740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644051"/>
              </p:ext>
            </p:extLst>
          </p:nvPr>
        </p:nvGraphicFramePr>
        <p:xfrm>
          <a:off x="915003" y="1761169"/>
          <a:ext cx="779185" cy="33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85">
                  <a:extLst>
                    <a:ext uri="{9D8B030D-6E8A-4147-A177-3AD203B41FA5}">
                      <a16:colId xmlns:a16="http://schemas.microsoft.com/office/drawing/2014/main" val="774789793"/>
                    </a:ext>
                  </a:extLst>
                </a:gridCol>
              </a:tblGrid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9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2603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4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57825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47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95075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64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21419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9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32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4259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36596" y="1271366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첫번째 시행</a:t>
            </a:r>
            <a:endParaRPr lang="en-US" altLang="ko-KR" sz="1400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93795" y="1834946"/>
            <a:ext cx="615143" cy="1188720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85482" y="3172440"/>
            <a:ext cx="615143" cy="1188720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93795" y="4528435"/>
            <a:ext cx="615143" cy="508787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447545"/>
              </p:ext>
            </p:extLst>
          </p:nvPr>
        </p:nvGraphicFramePr>
        <p:xfrm>
          <a:off x="4385473" y="1761169"/>
          <a:ext cx="336550" cy="33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4239581548"/>
                    </a:ext>
                  </a:extLst>
                </a:gridCol>
              </a:tblGrid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984757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702119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639721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293723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910544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36433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99908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3050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984230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74286"/>
                  </a:ext>
                </a:extLst>
              </a:tr>
            </a:tbl>
          </a:graphicData>
        </a:graphic>
      </p:graphicFrame>
      <p:cxnSp>
        <p:nvCxnSpPr>
          <p:cNvPr id="37" name="직선 화살표 연결선 36"/>
          <p:cNvCxnSpPr/>
          <p:nvPr/>
        </p:nvCxnSpPr>
        <p:spPr>
          <a:xfrm>
            <a:off x="1694188" y="2126238"/>
            <a:ext cx="2691285" cy="28093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1694188" y="2754888"/>
            <a:ext cx="2691285" cy="5015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22023" y="3102534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244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18006"/>
              </p:ext>
            </p:extLst>
          </p:nvPr>
        </p:nvGraphicFramePr>
        <p:xfrm>
          <a:off x="7218821" y="1730016"/>
          <a:ext cx="779185" cy="33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85">
                  <a:extLst>
                    <a:ext uri="{9D8B030D-6E8A-4147-A177-3AD203B41FA5}">
                      <a16:colId xmlns:a16="http://schemas.microsoft.com/office/drawing/2014/main" val="774789793"/>
                    </a:ext>
                  </a:extLst>
                </a:gridCol>
              </a:tblGrid>
              <a:tr h="67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24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4</a:t>
                      </a:r>
                      <a:endParaRPr lang="ko-KR" altLang="en-US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2603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29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</a:t>
                      </a:r>
                      <a:endParaRPr lang="ko-KR" altLang="en-US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57825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95075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21419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42593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865353" y="1322928"/>
            <a:ext cx="1367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두</a:t>
            </a:r>
            <a:r>
              <a:rPr lang="ko-KR" altLang="en-US" sz="1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번째 시행</a:t>
            </a:r>
            <a:endParaRPr lang="en-US" altLang="ko-KR" sz="1400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29487" y="133373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버킷</a:t>
            </a:r>
            <a:endParaRPr lang="en-US" altLang="ko-KR" sz="1400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43277" y="478282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291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21" name="직선 화살표 연결선 20"/>
          <p:cNvCxnSpPr>
            <a:stCxn id="46" idx="3"/>
          </p:cNvCxnSpPr>
          <p:nvPr/>
        </p:nvCxnSpPr>
        <p:spPr>
          <a:xfrm flipV="1">
            <a:off x="5288204" y="2126238"/>
            <a:ext cx="1930617" cy="11301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50" idx="3"/>
          </p:cNvCxnSpPr>
          <p:nvPr/>
        </p:nvCxnSpPr>
        <p:spPr>
          <a:xfrm flipV="1">
            <a:off x="5275795" y="2754888"/>
            <a:ext cx="1943026" cy="2181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4144405" y="1761169"/>
            <a:ext cx="1" cy="33605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89407" y="5611787"/>
            <a:ext cx="668324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다음 시행 전에 같은 </a:t>
            </a:r>
            <a:r>
              <a:rPr lang="ko-KR" altLang="en-US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버킷에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들어간 원소 끼리 그룹으로 묶고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그룹의 크기가 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 될 때 까지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재귀적으로 그룹에 대해 정렬을 수행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92528" y="1801694"/>
            <a:ext cx="615143" cy="508787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292527" y="2476763"/>
            <a:ext cx="615143" cy="508787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0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90589" y="4631484"/>
            <a:ext cx="2600392" cy="1302065"/>
          </a:xfrm>
          <a:prstGeom prst="rect">
            <a:avLst/>
          </a:prstGeom>
          <a:noFill/>
        </p:spPr>
        <p:txBody>
          <a:bodyPr wrap="none" tIns="72000" bIns="108000" numCol="1" spcCol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기수 정렬</a:t>
            </a:r>
            <a:endParaRPr lang="en-US" altLang="ko-KR" sz="2800" dirty="0" smtClean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MSD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기수 정렬</a:t>
            </a:r>
            <a:endParaRPr lang="en-US" altLang="ko-KR" sz="2800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11" name="꺾인 연결선 10"/>
          <p:cNvCxnSpPr/>
          <p:nvPr/>
        </p:nvCxnSpPr>
        <p:spPr>
          <a:xfrm rot="10800000" flipV="1">
            <a:off x="5370921" y="4119514"/>
            <a:ext cx="619668" cy="511969"/>
          </a:xfrm>
          <a:prstGeom prst="bentConnector3">
            <a:avLst>
              <a:gd name="adj1" fmla="val 94576"/>
            </a:avLst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8841" y="601493"/>
            <a:ext cx="2629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Contents</a:t>
            </a:r>
            <a:endParaRPr lang="ko-KR" altLang="en-US" sz="4000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77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2385" y="374073"/>
            <a:ext cx="2600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MSD </a:t>
            </a:r>
            <a:r>
              <a:rPr lang="ko-KR" altLang="en-US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기수 정렬</a:t>
            </a:r>
            <a:endParaRPr lang="en-US" altLang="ko-KR" sz="3600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0"/>
            <a:ext cx="382385" cy="3740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767642"/>
              </p:ext>
            </p:extLst>
          </p:nvPr>
        </p:nvGraphicFramePr>
        <p:xfrm>
          <a:off x="760792" y="2021030"/>
          <a:ext cx="779185" cy="33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85">
                  <a:extLst>
                    <a:ext uri="{9D8B030D-6E8A-4147-A177-3AD203B41FA5}">
                      <a16:colId xmlns:a16="http://schemas.microsoft.com/office/drawing/2014/main" val="774789793"/>
                    </a:ext>
                  </a:extLst>
                </a:gridCol>
              </a:tblGrid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9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2603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4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57825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4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95075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6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21419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9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32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4259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2385" y="1531227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첫번째 시행</a:t>
            </a:r>
            <a:endParaRPr lang="en-US" altLang="ko-KR" sz="1400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39584" y="2094807"/>
            <a:ext cx="615143" cy="1188720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31271" y="3432301"/>
            <a:ext cx="615143" cy="1188720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39584" y="4788296"/>
            <a:ext cx="615143" cy="508787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4231262" y="2021030"/>
          <a:ext cx="336550" cy="33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4239581548"/>
                    </a:ext>
                  </a:extLst>
                </a:gridCol>
              </a:tblGrid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984757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702119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639721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293723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910544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36433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99908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3050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984230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74286"/>
                  </a:ext>
                </a:extLst>
              </a:tr>
            </a:tbl>
          </a:graphicData>
        </a:graphic>
      </p:graphicFrame>
      <p:cxnSp>
        <p:nvCxnSpPr>
          <p:cNvPr id="37" name="직선 화살표 연결선 36"/>
          <p:cNvCxnSpPr/>
          <p:nvPr/>
        </p:nvCxnSpPr>
        <p:spPr>
          <a:xfrm flipV="1">
            <a:off x="1539977" y="4189615"/>
            <a:ext cx="2691285" cy="1995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5" idx="3"/>
          </p:cNvCxnSpPr>
          <p:nvPr/>
        </p:nvCxnSpPr>
        <p:spPr>
          <a:xfrm flipV="1">
            <a:off x="1539977" y="3516284"/>
            <a:ext cx="2691285" cy="1850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67812" y="3362395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547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775041"/>
              </p:ext>
            </p:extLst>
          </p:nvPr>
        </p:nvGraphicFramePr>
        <p:xfrm>
          <a:off x="7064610" y="1989877"/>
          <a:ext cx="779185" cy="33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85">
                  <a:extLst>
                    <a:ext uri="{9D8B030D-6E8A-4147-A177-3AD203B41FA5}">
                      <a16:colId xmlns:a16="http://schemas.microsoft.com/office/drawing/2014/main" val="774789793"/>
                    </a:ext>
                  </a:extLst>
                </a:gridCol>
              </a:tblGrid>
              <a:tr h="67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24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4</a:t>
                      </a:r>
                      <a:endParaRPr lang="ko-KR" altLang="en-US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2603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29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</a:t>
                      </a:r>
                      <a:endParaRPr lang="ko-KR" altLang="en-US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57825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54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7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95075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56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4</a:t>
                      </a:r>
                      <a:endParaRPr lang="ko-KR" altLang="en-US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21419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42593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711142" y="1582789"/>
            <a:ext cx="1367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두</a:t>
            </a:r>
            <a:r>
              <a:rPr lang="ko-KR" altLang="en-US" sz="1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번째 시행</a:t>
            </a:r>
            <a:endParaRPr lang="en-US" altLang="ko-KR" sz="1400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75276" y="1593594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버킷</a:t>
            </a:r>
            <a:endParaRPr lang="en-US" altLang="ko-KR" sz="1400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67812" y="3981590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564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21" name="직선 화살표 연결선 20"/>
          <p:cNvCxnSpPr>
            <a:stCxn id="46" idx="3"/>
            <a:endCxn id="47" idx="1"/>
          </p:cNvCxnSpPr>
          <p:nvPr/>
        </p:nvCxnSpPr>
        <p:spPr>
          <a:xfrm>
            <a:off x="5119566" y="3516284"/>
            <a:ext cx="1945044" cy="1538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50" idx="3"/>
          </p:cNvCxnSpPr>
          <p:nvPr/>
        </p:nvCxnSpPr>
        <p:spPr>
          <a:xfrm>
            <a:off x="5135596" y="4135479"/>
            <a:ext cx="1929014" cy="2531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3990194" y="2021030"/>
            <a:ext cx="1" cy="33605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152631" y="2069868"/>
            <a:ext cx="615143" cy="508787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52630" y="2744937"/>
            <a:ext cx="615143" cy="508787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152631" y="3420006"/>
            <a:ext cx="615143" cy="508787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152630" y="4095075"/>
            <a:ext cx="615143" cy="508787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6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2385" y="374073"/>
            <a:ext cx="2600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MSD </a:t>
            </a:r>
            <a:r>
              <a:rPr lang="ko-KR" altLang="en-US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기수 정렬</a:t>
            </a:r>
            <a:endParaRPr lang="en-US" altLang="ko-KR" sz="3600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0"/>
            <a:ext cx="382385" cy="3740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950693"/>
              </p:ext>
            </p:extLst>
          </p:nvPr>
        </p:nvGraphicFramePr>
        <p:xfrm>
          <a:off x="760792" y="2021030"/>
          <a:ext cx="779185" cy="33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85">
                  <a:extLst>
                    <a:ext uri="{9D8B030D-6E8A-4147-A177-3AD203B41FA5}">
                      <a16:colId xmlns:a16="http://schemas.microsoft.com/office/drawing/2014/main" val="774789793"/>
                    </a:ext>
                  </a:extLst>
                </a:gridCol>
              </a:tblGrid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9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2603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4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57825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4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95075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6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21419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9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3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4259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2385" y="1531227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첫번째 시행</a:t>
            </a:r>
            <a:endParaRPr lang="en-US" altLang="ko-KR" sz="1400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39584" y="2094807"/>
            <a:ext cx="615143" cy="1188720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31271" y="3432301"/>
            <a:ext cx="615143" cy="1188720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39584" y="4788296"/>
            <a:ext cx="615143" cy="508787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044862"/>
              </p:ext>
            </p:extLst>
          </p:nvPr>
        </p:nvGraphicFramePr>
        <p:xfrm>
          <a:off x="4231262" y="2021030"/>
          <a:ext cx="336550" cy="33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4239581548"/>
                    </a:ext>
                  </a:extLst>
                </a:gridCol>
              </a:tblGrid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984757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702119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639721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293723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910544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36433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99908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3050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984230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74286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50242"/>
              </p:ext>
            </p:extLst>
          </p:nvPr>
        </p:nvGraphicFramePr>
        <p:xfrm>
          <a:off x="7064610" y="1989877"/>
          <a:ext cx="779185" cy="33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85">
                  <a:extLst>
                    <a:ext uri="{9D8B030D-6E8A-4147-A177-3AD203B41FA5}">
                      <a16:colId xmlns:a16="http://schemas.microsoft.com/office/drawing/2014/main" val="774789793"/>
                    </a:ext>
                  </a:extLst>
                </a:gridCol>
              </a:tblGrid>
              <a:tr h="67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24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4</a:t>
                      </a:r>
                      <a:endParaRPr lang="ko-KR" altLang="en-US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2603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29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</a:t>
                      </a:r>
                      <a:endParaRPr lang="ko-KR" altLang="en-US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57825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54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7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95075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56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4</a:t>
                      </a:r>
                      <a:endParaRPr lang="ko-KR" altLang="en-US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21419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93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</a:t>
                      </a:r>
                      <a:endParaRPr lang="ko-KR" altLang="en-US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42593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711142" y="1582789"/>
            <a:ext cx="1367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두</a:t>
            </a:r>
            <a:r>
              <a:rPr lang="ko-KR" altLang="en-US" sz="1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번째 시행</a:t>
            </a:r>
            <a:endParaRPr lang="en-US" altLang="ko-KR" sz="1400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75276" y="1593594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bg2">
                    <a:lumMod val="7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버킷</a:t>
            </a:r>
            <a:endParaRPr lang="en-US" altLang="ko-KR" sz="1400" dirty="0" smtClean="0">
              <a:solidFill>
                <a:schemeClr val="bg2">
                  <a:lumMod val="75000"/>
                </a:schemeClr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3990194" y="2021030"/>
            <a:ext cx="1" cy="3360590"/>
          </a:xfrm>
          <a:prstGeom prst="straightConnector1">
            <a:avLst/>
          </a:prstGeom>
          <a:ln w="25400">
            <a:solidFill>
              <a:schemeClr val="accent1">
                <a:alpha val="4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2" idx="3"/>
          </p:cNvCxnSpPr>
          <p:nvPr/>
        </p:nvCxnSpPr>
        <p:spPr>
          <a:xfrm>
            <a:off x="1454727" y="5042690"/>
            <a:ext cx="5609883" cy="31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0190" y="5862102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(1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개의 원소 뿐일 경우 이미 정렬됨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 )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52631" y="2069868"/>
            <a:ext cx="615143" cy="508787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52630" y="2744937"/>
            <a:ext cx="615143" cy="508787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152631" y="3420006"/>
            <a:ext cx="615143" cy="508787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152630" y="4095075"/>
            <a:ext cx="615143" cy="508787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6630" y="4770144"/>
            <a:ext cx="615143" cy="508787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36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2385" y="374073"/>
            <a:ext cx="2600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MSD </a:t>
            </a:r>
            <a:r>
              <a:rPr lang="ko-KR" altLang="en-US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기수 정렬</a:t>
            </a:r>
            <a:endParaRPr lang="en-US" altLang="ko-KR" sz="3600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0"/>
            <a:ext cx="382385" cy="3740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148846"/>
              </p:ext>
            </p:extLst>
          </p:nvPr>
        </p:nvGraphicFramePr>
        <p:xfrm>
          <a:off x="735853" y="2114568"/>
          <a:ext cx="779185" cy="33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85">
                  <a:extLst>
                    <a:ext uri="{9D8B030D-6E8A-4147-A177-3AD203B41FA5}">
                      <a16:colId xmlns:a16="http://schemas.microsoft.com/office/drawing/2014/main" val="774789793"/>
                    </a:ext>
                  </a:extLst>
                </a:gridCol>
              </a:tblGrid>
              <a:tr h="67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24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4</a:t>
                      </a:r>
                      <a:endParaRPr lang="ko-KR" altLang="en-US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2603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29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</a:t>
                      </a:r>
                      <a:endParaRPr lang="ko-KR" altLang="en-US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57825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54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7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95075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56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4</a:t>
                      </a:r>
                      <a:endParaRPr lang="ko-KR" altLang="en-US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21419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93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</a:t>
                      </a:r>
                      <a:endParaRPr lang="ko-KR" altLang="en-US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42593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236782" y="1734473"/>
            <a:ext cx="1639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두</a:t>
            </a:r>
            <a:r>
              <a:rPr lang="ko-KR" altLang="en-US" sz="140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번째 시행 끝 </a:t>
            </a:r>
            <a:endParaRPr lang="en-US" altLang="ko-KR" sz="1400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09560" y="2186413"/>
            <a:ext cx="615143" cy="508787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09559" y="2863196"/>
            <a:ext cx="615143" cy="508787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2785" y="3530423"/>
            <a:ext cx="615143" cy="508787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09558" y="4207206"/>
            <a:ext cx="615143" cy="508787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09557" y="4869655"/>
            <a:ext cx="615143" cy="508787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206198" y="3753390"/>
            <a:ext cx="44181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다음 시행으로 넘어가기 전에 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구분한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배열 내 모든 그룹이 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개의 원소만 가진다면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정렬이 완료됨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모든 자릿수에 대해서 비교가 끝난 경우에도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그대로 정렬이 종료된다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  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39836"/>
              </p:ext>
            </p:extLst>
          </p:nvPr>
        </p:nvGraphicFramePr>
        <p:xfrm>
          <a:off x="2552716" y="2114568"/>
          <a:ext cx="779185" cy="33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85">
                  <a:extLst>
                    <a:ext uri="{9D8B030D-6E8A-4147-A177-3AD203B41FA5}">
                      <a16:colId xmlns:a16="http://schemas.microsoft.com/office/drawing/2014/main" val="774789793"/>
                    </a:ext>
                  </a:extLst>
                </a:gridCol>
              </a:tblGrid>
              <a:tr h="67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244</a:t>
                      </a:r>
                      <a:endParaRPr lang="ko-KR" altLang="en-US" sz="1400" dirty="0" smtClean="0">
                        <a:solidFill>
                          <a:schemeClr val="accent6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2603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291</a:t>
                      </a:r>
                      <a:endParaRPr lang="ko-KR" altLang="en-US" sz="1400" dirty="0" smtClean="0">
                        <a:solidFill>
                          <a:schemeClr val="accent6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57825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547</a:t>
                      </a:r>
                      <a:endParaRPr lang="ko-KR" altLang="en-US" sz="1400" dirty="0" smtClean="0">
                        <a:solidFill>
                          <a:schemeClr val="accent6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95075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564</a:t>
                      </a:r>
                      <a:endParaRPr lang="ko-KR" altLang="en-US" sz="1400" dirty="0" smtClean="0">
                        <a:solidFill>
                          <a:schemeClr val="accent6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21419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932</a:t>
                      </a:r>
                      <a:endParaRPr lang="ko-KR" altLang="en-US" sz="1400" dirty="0" smtClean="0">
                        <a:solidFill>
                          <a:schemeClr val="accent6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42593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307071" y="1729960"/>
            <a:ext cx="1253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정렬 완료</a:t>
            </a:r>
            <a:endParaRPr lang="en-US" altLang="ko-KR" sz="1400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26423" y="2186413"/>
            <a:ext cx="615143" cy="508787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626422" y="2863196"/>
            <a:ext cx="615143" cy="508787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629648" y="3530423"/>
            <a:ext cx="615143" cy="508787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626421" y="4207206"/>
            <a:ext cx="615143" cy="508787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626420" y="4869655"/>
            <a:ext cx="615143" cy="508787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69943" y="3753390"/>
            <a:ext cx="65670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65167" y="2126252"/>
            <a:ext cx="0" cy="33722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626300"/>
              </p:ext>
            </p:extLst>
          </p:nvPr>
        </p:nvGraphicFramePr>
        <p:xfrm>
          <a:off x="4292199" y="2177395"/>
          <a:ext cx="779185" cy="1344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85">
                  <a:extLst>
                    <a:ext uri="{9D8B030D-6E8A-4147-A177-3AD203B41FA5}">
                      <a16:colId xmlns:a16="http://schemas.microsoft.com/office/drawing/2014/main" val="774789793"/>
                    </a:ext>
                  </a:extLst>
                </a:gridCol>
              </a:tblGrid>
              <a:tr h="67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11</a:t>
                      </a:r>
                      <a:endParaRPr lang="ko-KR" altLang="en-US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2603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11</a:t>
                      </a:r>
                      <a:endParaRPr lang="ko-KR" altLang="en-US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578259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881917"/>
              </p:ext>
            </p:extLst>
          </p:nvPr>
        </p:nvGraphicFramePr>
        <p:xfrm>
          <a:off x="5437042" y="2177395"/>
          <a:ext cx="779185" cy="1344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85">
                  <a:extLst>
                    <a:ext uri="{9D8B030D-6E8A-4147-A177-3AD203B41FA5}">
                      <a16:colId xmlns:a16="http://schemas.microsoft.com/office/drawing/2014/main" val="774789793"/>
                    </a:ext>
                  </a:extLst>
                </a:gridCol>
              </a:tblGrid>
              <a:tr h="67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</a:t>
                      </a:r>
                      <a:endParaRPr lang="ko-KR" altLang="en-US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2603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</a:t>
                      </a:r>
                      <a:endParaRPr lang="ko-KR" altLang="en-US" sz="1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578259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5519062" y="2306670"/>
            <a:ext cx="615143" cy="1107985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620531"/>
              </p:ext>
            </p:extLst>
          </p:nvPr>
        </p:nvGraphicFramePr>
        <p:xfrm>
          <a:off x="6604105" y="2177395"/>
          <a:ext cx="779185" cy="1344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85">
                  <a:extLst>
                    <a:ext uri="{9D8B030D-6E8A-4147-A177-3AD203B41FA5}">
                      <a16:colId xmlns:a16="http://schemas.microsoft.com/office/drawing/2014/main" val="774789793"/>
                    </a:ext>
                  </a:extLst>
                </a:gridCol>
              </a:tblGrid>
              <a:tr h="67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11</a:t>
                      </a:r>
                      <a:endParaRPr lang="ko-KR" altLang="en-US" sz="1400" dirty="0" smtClean="0">
                        <a:solidFill>
                          <a:schemeClr val="accent6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2603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11</a:t>
                      </a:r>
                      <a:endParaRPr lang="ko-KR" altLang="en-US" sz="1400" dirty="0" smtClean="0">
                        <a:solidFill>
                          <a:schemeClr val="accent6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578259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6686125" y="2302675"/>
            <a:ext cx="615143" cy="1107985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340658" y="1707348"/>
            <a:ext cx="2530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중복 원소가 존재하는 경우</a:t>
            </a:r>
            <a:endParaRPr lang="en-US" altLang="ko-KR" sz="1400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94176" y="1619250"/>
            <a:ext cx="4597400" cy="20939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51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2385" y="382471"/>
            <a:ext cx="4132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시간 복잡도 </a:t>
            </a:r>
            <a:r>
              <a:rPr lang="en-US" altLang="ko-KR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ko-KR" altLang="en-US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최상의 경우</a:t>
            </a:r>
            <a:r>
              <a:rPr lang="en-US" altLang="ko-KR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en-US" altLang="ko-KR" sz="3600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0"/>
            <a:ext cx="382385" cy="3740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원호 4"/>
          <p:cNvSpPr/>
          <p:nvPr/>
        </p:nvSpPr>
        <p:spPr>
          <a:xfrm rot="10800000">
            <a:off x="1629650" y="1601789"/>
            <a:ext cx="1043310" cy="563715"/>
          </a:xfrm>
          <a:prstGeom prst="arc">
            <a:avLst>
              <a:gd name="adj1" fmla="val 10795104"/>
              <a:gd name="adj2" fmla="val 0"/>
            </a:avLst>
          </a:prstGeom>
          <a:ln w="22225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891224"/>
              </p:ext>
            </p:extLst>
          </p:nvPr>
        </p:nvGraphicFramePr>
        <p:xfrm>
          <a:off x="1523989" y="139649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14691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318398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041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045672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891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321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587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669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452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230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501089"/>
                  </a:ext>
                </a:extLst>
              </a:tr>
            </a:tbl>
          </a:graphicData>
        </a:graphic>
      </p:graphicFrame>
      <p:sp>
        <p:nvSpPr>
          <p:cNvPr id="19" name="원호 18"/>
          <p:cNvSpPr/>
          <p:nvPr/>
        </p:nvSpPr>
        <p:spPr>
          <a:xfrm rot="10800000">
            <a:off x="2848850" y="1586549"/>
            <a:ext cx="1043310" cy="563715"/>
          </a:xfrm>
          <a:prstGeom prst="arc">
            <a:avLst>
              <a:gd name="adj1" fmla="val 10795104"/>
              <a:gd name="adj2" fmla="val 0"/>
            </a:avLst>
          </a:prstGeom>
          <a:ln w="22225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/>
          <p:cNvSpPr/>
          <p:nvPr/>
        </p:nvSpPr>
        <p:spPr>
          <a:xfrm rot="10800000">
            <a:off x="4068050" y="1601789"/>
            <a:ext cx="1043310" cy="563715"/>
          </a:xfrm>
          <a:prstGeom prst="arc">
            <a:avLst>
              <a:gd name="adj1" fmla="val 10795104"/>
              <a:gd name="adj2" fmla="val 0"/>
            </a:avLst>
          </a:prstGeom>
          <a:ln w="22225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/>
          <p:cNvSpPr/>
          <p:nvPr/>
        </p:nvSpPr>
        <p:spPr>
          <a:xfrm rot="10800000">
            <a:off x="5287250" y="1581912"/>
            <a:ext cx="1043310" cy="563715"/>
          </a:xfrm>
          <a:prstGeom prst="arc">
            <a:avLst>
              <a:gd name="adj1" fmla="val 10795104"/>
              <a:gd name="adj2" fmla="val 0"/>
            </a:avLst>
          </a:prstGeom>
          <a:ln w="22225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/>
          <p:cNvSpPr/>
          <p:nvPr/>
        </p:nvSpPr>
        <p:spPr>
          <a:xfrm rot="10800000">
            <a:off x="6506450" y="1581911"/>
            <a:ext cx="1043310" cy="563715"/>
          </a:xfrm>
          <a:prstGeom prst="arc">
            <a:avLst>
              <a:gd name="adj1" fmla="val 10795104"/>
              <a:gd name="adj2" fmla="val 0"/>
            </a:avLst>
          </a:prstGeom>
          <a:ln w="22225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65884" y="2895702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sz="20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버킷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70641" y="2331973"/>
                <a:ext cx="7063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641" y="2331973"/>
                <a:ext cx="706347" cy="369332"/>
              </a:xfrm>
              <a:prstGeom prst="rect">
                <a:avLst/>
              </a:prstGeom>
              <a:blipFill>
                <a:blip r:embed="rId2"/>
                <a:stretch>
                  <a:fillRect l="-9483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48787"/>
              </p:ext>
            </p:extLst>
          </p:nvPr>
        </p:nvGraphicFramePr>
        <p:xfrm>
          <a:off x="1541705" y="291481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0169405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305216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964939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212060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534063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247203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069110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04333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0758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5681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90448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4571989" y="2311170"/>
            <a:ext cx="0" cy="47970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84658"/>
              </p:ext>
            </p:extLst>
          </p:nvPr>
        </p:nvGraphicFramePr>
        <p:xfrm>
          <a:off x="1549736" y="417818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14691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318398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041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045672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26891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2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30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3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21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4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52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5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87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6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69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501089"/>
                  </a:ext>
                </a:extLst>
              </a:tr>
            </a:tbl>
          </a:graphicData>
        </a:graphic>
      </p:graphicFrame>
      <p:cxnSp>
        <p:nvCxnSpPr>
          <p:cNvPr id="34" name="직선 화살표 연결선 33"/>
          <p:cNvCxnSpPr/>
          <p:nvPr/>
        </p:nvCxnSpPr>
        <p:spPr>
          <a:xfrm>
            <a:off x="4589705" y="3640958"/>
            <a:ext cx="0" cy="47940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93418" y="3640958"/>
                <a:ext cx="1225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sz="2400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2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418" y="3640958"/>
                <a:ext cx="1225015" cy="369332"/>
              </a:xfrm>
              <a:prstGeom prst="rect">
                <a:avLst/>
              </a:prstGeom>
              <a:blipFill>
                <a:blip r:embed="rId3"/>
                <a:stretch>
                  <a:fillRect l="-5473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483084" y="5859814"/>
                <a:ext cx="14868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dirty="0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l-GR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ko-KR" alt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084" y="5859814"/>
                <a:ext cx="1486817" cy="369332"/>
              </a:xfrm>
              <a:prstGeom prst="rect">
                <a:avLst/>
              </a:prstGeom>
              <a:blipFill>
                <a:blip r:embed="rId4"/>
                <a:stretch>
                  <a:fillRect l="-2459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2772881" y="327803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230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83543" y="327041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320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23814" y="326858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452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13837" y="3270896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587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34708" y="327093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669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843732" y="4109207"/>
            <a:ext cx="615143" cy="508787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075971" y="4109909"/>
            <a:ext cx="615143" cy="508787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290164" y="4120359"/>
            <a:ext cx="615143" cy="508787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501333" y="4109207"/>
            <a:ext cx="615143" cy="508787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728565" y="4107275"/>
            <a:ext cx="615143" cy="508787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65850" y="5866347"/>
            <a:ext cx="359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더 이상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정렬을 진행하지 않으므로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5850" y="5437685"/>
            <a:ext cx="712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최대 유효 숫자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를 기준으로 정렬했을 때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원소가 모두 정렬 되었을 경우 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61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2385" y="382471"/>
            <a:ext cx="4132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시간 복잡도 </a:t>
            </a:r>
            <a:r>
              <a:rPr lang="en-US" altLang="ko-KR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ko-KR" altLang="en-US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최악의 경우</a:t>
            </a:r>
            <a:r>
              <a:rPr lang="en-US" altLang="ko-KR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en-US" altLang="ko-KR" sz="3600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0"/>
            <a:ext cx="382385" cy="3740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34132" y="5817639"/>
            <a:ext cx="717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최대 유효 숫자 </a:t>
            </a:r>
            <a:r>
              <a:rPr lang="ko-KR" altLang="en-US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부터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최소 유효 </a:t>
            </a:r>
            <a:r>
              <a:rPr lang="ko-KR" altLang="en-US" dirty="0" err="1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숫자</a:t>
            </a:r>
            <a:r>
              <a:rPr lang="ko-KR" altLang="en-US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까지를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기준으로 잡고 정렬하는 경우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644847"/>
              </p:ext>
            </p:extLst>
          </p:nvPr>
        </p:nvGraphicFramePr>
        <p:xfrm>
          <a:off x="760919" y="1264305"/>
          <a:ext cx="779185" cy="33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85">
                  <a:extLst>
                    <a:ext uri="{9D8B030D-6E8A-4147-A177-3AD203B41FA5}">
                      <a16:colId xmlns:a16="http://schemas.microsoft.com/office/drawing/2014/main" val="774789793"/>
                    </a:ext>
                  </a:extLst>
                </a:gridCol>
              </a:tblGrid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2603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111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57825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95075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21419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42593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380926"/>
              </p:ext>
            </p:extLst>
          </p:nvPr>
        </p:nvGraphicFramePr>
        <p:xfrm>
          <a:off x="2341615" y="1259366"/>
          <a:ext cx="779185" cy="33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85">
                  <a:extLst>
                    <a:ext uri="{9D8B030D-6E8A-4147-A177-3AD203B41FA5}">
                      <a16:colId xmlns:a16="http://schemas.microsoft.com/office/drawing/2014/main" val="774789793"/>
                    </a:ext>
                  </a:extLst>
                </a:gridCol>
              </a:tblGrid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2603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11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57825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95075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21419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42593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2423635" y="1370921"/>
            <a:ext cx="615143" cy="3142045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123080"/>
              </p:ext>
            </p:extLst>
          </p:nvPr>
        </p:nvGraphicFramePr>
        <p:xfrm>
          <a:off x="3852442" y="1259368"/>
          <a:ext cx="779185" cy="33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85">
                  <a:extLst>
                    <a:ext uri="{9D8B030D-6E8A-4147-A177-3AD203B41FA5}">
                      <a16:colId xmlns:a16="http://schemas.microsoft.com/office/drawing/2014/main" val="774789793"/>
                    </a:ext>
                  </a:extLst>
                </a:gridCol>
              </a:tblGrid>
              <a:tr h="707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11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26034"/>
                  </a:ext>
                </a:extLst>
              </a:tr>
              <a:tr h="6632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11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578259"/>
                  </a:ext>
                </a:extLst>
              </a:tr>
              <a:tr h="663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11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950754"/>
                  </a:ext>
                </a:extLst>
              </a:tr>
              <a:tr h="663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11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214199"/>
                  </a:ext>
                </a:extLst>
              </a:tr>
              <a:tr h="663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11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42593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3934464" y="1377708"/>
            <a:ext cx="615143" cy="3142045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>
            <a:stCxn id="30" idx="3"/>
            <a:endCxn id="36" idx="1"/>
          </p:cNvCxnSpPr>
          <p:nvPr/>
        </p:nvCxnSpPr>
        <p:spPr>
          <a:xfrm flipV="1">
            <a:off x="1540104" y="2939661"/>
            <a:ext cx="801511" cy="49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36" idx="3"/>
            <a:endCxn id="41" idx="1"/>
          </p:cNvCxnSpPr>
          <p:nvPr/>
        </p:nvCxnSpPr>
        <p:spPr>
          <a:xfrm>
            <a:off x="3120800" y="2939661"/>
            <a:ext cx="731642" cy="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1" idx="3"/>
            <a:endCxn id="62" idx="1"/>
          </p:cNvCxnSpPr>
          <p:nvPr/>
        </p:nvCxnSpPr>
        <p:spPr>
          <a:xfrm flipV="1">
            <a:off x="4631627" y="2939661"/>
            <a:ext cx="731642" cy="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호 58"/>
          <p:cNvSpPr/>
          <p:nvPr/>
        </p:nvSpPr>
        <p:spPr>
          <a:xfrm rot="5400000">
            <a:off x="3178010" y="2058649"/>
            <a:ext cx="617220" cy="5182627"/>
          </a:xfrm>
          <a:prstGeom prst="arc">
            <a:avLst>
              <a:gd name="adj1" fmla="val 16265742"/>
              <a:gd name="adj2" fmla="val 537869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358315" y="5094631"/>
                <a:ext cx="25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315" y="5094631"/>
                <a:ext cx="256609" cy="369332"/>
              </a:xfrm>
              <a:prstGeom prst="rect">
                <a:avLst/>
              </a:prstGeom>
              <a:blipFill>
                <a:blip r:embed="rId2"/>
                <a:stretch>
                  <a:fillRect l="-28571" r="-26190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648727" y="2052218"/>
                <a:ext cx="2053767" cy="2066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1</a:t>
                </a:r>
                <a:r>
                  <a:rPr lang="ko-KR" altLang="en-US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개 시행에 대해서 </a:t>
                </a: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𝛩</m:t>
                      </m:r>
                      <m:d>
                        <m:d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dirty="0" smtClean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endParaRPr lang="en-US" altLang="ko-KR" dirty="0" smtClean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ko-KR" altLang="en-US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모든 자릿수에 대해</a:t>
                </a:r>
                <a:endParaRPr lang="en-US" altLang="ko-KR" dirty="0" smtClean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ko-KR" altLang="en-US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시행을 수행</a:t>
                </a: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𝛩</m:t>
                      </m:r>
                      <m:d>
                        <m:d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 smtClean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727" y="2052218"/>
                <a:ext cx="2053767" cy="2066976"/>
              </a:xfrm>
              <a:prstGeom prst="rect">
                <a:avLst/>
              </a:prstGeom>
              <a:blipFill>
                <a:blip r:embed="rId3"/>
                <a:stretch>
                  <a:fillRect l="-2671" t="-1475" r="-1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922732" y="3143654"/>
                <a:ext cx="25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732" y="3143654"/>
                <a:ext cx="256609" cy="369332"/>
              </a:xfrm>
              <a:prstGeom prst="rect">
                <a:avLst/>
              </a:prstGeom>
              <a:blipFill>
                <a:blip r:embed="rId4"/>
                <a:stretch>
                  <a:fillRect l="-28571" r="-26190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177943"/>
              </p:ext>
            </p:extLst>
          </p:nvPr>
        </p:nvGraphicFramePr>
        <p:xfrm>
          <a:off x="5363269" y="1259366"/>
          <a:ext cx="779185" cy="33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85">
                  <a:extLst>
                    <a:ext uri="{9D8B030D-6E8A-4147-A177-3AD203B41FA5}">
                      <a16:colId xmlns:a16="http://schemas.microsoft.com/office/drawing/2014/main" val="774789793"/>
                    </a:ext>
                  </a:extLst>
                </a:gridCol>
              </a:tblGrid>
              <a:tr h="707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111</a:t>
                      </a:r>
                      <a:endParaRPr lang="ko-KR" altLang="en-US" sz="1400" dirty="0">
                        <a:solidFill>
                          <a:schemeClr val="accent6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26034"/>
                  </a:ext>
                </a:extLst>
              </a:tr>
              <a:tr h="6632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111</a:t>
                      </a:r>
                      <a:endParaRPr lang="ko-KR" altLang="en-US" sz="1400" dirty="0" smtClean="0">
                        <a:solidFill>
                          <a:schemeClr val="accent6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578259"/>
                  </a:ext>
                </a:extLst>
              </a:tr>
              <a:tr h="663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111</a:t>
                      </a:r>
                      <a:endParaRPr lang="ko-KR" altLang="en-US" sz="1400" dirty="0">
                        <a:solidFill>
                          <a:schemeClr val="accent6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950754"/>
                  </a:ext>
                </a:extLst>
              </a:tr>
              <a:tr h="663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111</a:t>
                      </a:r>
                      <a:endParaRPr lang="ko-KR" altLang="en-US" sz="1400" dirty="0">
                        <a:solidFill>
                          <a:schemeClr val="accent6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214199"/>
                  </a:ext>
                </a:extLst>
              </a:tr>
              <a:tr h="663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6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111</a:t>
                      </a:r>
                      <a:endParaRPr lang="ko-KR" altLang="en-US" sz="1400" dirty="0">
                        <a:solidFill>
                          <a:schemeClr val="accent6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42593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5445291" y="1377706"/>
            <a:ext cx="615143" cy="3142045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2385" y="374073"/>
            <a:ext cx="1972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공간 복잡도</a:t>
            </a:r>
            <a:endParaRPr lang="en-US" altLang="ko-KR" sz="3600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0"/>
            <a:ext cx="382385" cy="3740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35316" y="5523048"/>
                <a:ext cx="2057807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ko-K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ko-KR" altLang="en-US" sz="28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ko-KR" alt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sz="2800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16" y="5523048"/>
                <a:ext cx="2057807" cy="5412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2385" y="1106491"/>
                <a:ext cx="7947304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MSD </a:t>
                </a:r>
                <a:r>
                  <a:rPr lang="ko-KR" altLang="en-US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기수 정렬은 재귀</a:t>
                </a:r>
                <a:r>
                  <a:rPr lang="en-US" altLang="ko-KR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(Recursion)</a:t>
                </a:r>
                <a:r>
                  <a:rPr lang="ko-KR" altLang="en-US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를 이용하는 알고리즘</a:t>
                </a:r>
                <a:r>
                  <a:rPr lang="en-US" altLang="ko-KR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빈 큐를 담은 배열의 공간 복잡도</a:t>
                </a:r>
                <a:r>
                  <a:rPr lang="en-US" altLang="ko-KR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: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ko-KR" dirty="0" smtClean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재귀적 동작으로 인해 동시에 존재하는 </a:t>
                </a:r>
                <a:r>
                  <a:rPr lang="ko-KR" altLang="en-US" dirty="0" err="1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버킷의</a:t>
                </a:r>
                <a:r>
                  <a:rPr lang="ko-KR" altLang="en-US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수 </a:t>
                </a:r>
                <a:r>
                  <a:rPr lang="en-US" altLang="ko-KR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  </a:t>
                </a:r>
                <a:r>
                  <a:rPr lang="ko-KR" altLang="en-US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최대</a:t>
                </a:r>
                <a:r>
                  <a:rPr lang="en-US" altLang="ko-KR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개 존재 할 수 있음</a:t>
                </a:r>
                <a:r>
                  <a:rPr lang="en-US" altLang="ko-KR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버킷을</a:t>
                </a:r>
                <a:r>
                  <a:rPr lang="ko-KR" altLang="en-US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재사용 하는 경우 공간 복잡도를 줄일 수 있음</a:t>
                </a:r>
                <a:r>
                  <a:rPr lang="en-US" altLang="ko-KR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85" y="1106491"/>
                <a:ext cx="7947304" cy="2031325"/>
              </a:xfrm>
              <a:prstGeom prst="rect">
                <a:avLst/>
              </a:prstGeom>
              <a:blipFill>
                <a:blip r:embed="rId3"/>
                <a:stretch>
                  <a:fillRect l="-537" t="-1502" b="-4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6757181" y="3557979"/>
            <a:ext cx="548640" cy="5252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d=1</a:t>
            </a:r>
            <a:endParaRPr lang="ko-KR" altLang="en-US" sz="1000" dirty="0"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73261" y="4362165"/>
            <a:ext cx="548640" cy="5252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d=2</a:t>
            </a:r>
            <a:endParaRPr lang="ko-KR" altLang="en-US" sz="1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72521" y="4377957"/>
            <a:ext cx="548640" cy="525228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317001" y="5325819"/>
            <a:ext cx="548640" cy="5252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d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=3</a:t>
            </a:r>
            <a:endParaRPr lang="ko-KR" altLang="en-US" sz="1000" dirty="0"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57181" y="5325819"/>
            <a:ext cx="548640" cy="525228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6421901" y="4083207"/>
            <a:ext cx="335280" cy="278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7" idx="0"/>
          </p:cNvCxnSpPr>
          <p:nvPr/>
        </p:nvCxnSpPr>
        <p:spPr>
          <a:xfrm flipH="1">
            <a:off x="5591321" y="4903185"/>
            <a:ext cx="274320" cy="422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5890" y="3486782"/>
                <a:ext cx="1836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예</a:t>
                </a:r>
                <a:r>
                  <a:rPr lang="en-US" altLang="ko-KR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ko-KR" altLang="en-US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일 경우</a:t>
                </a:r>
                <a:endParaRPr lang="ko-KR" altLang="en-US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90" y="3486782"/>
                <a:ext cx="1836657" cy="369332"/>
              </a:xfrm>
              <a:prstGeom prst="rect">
                <a:avLst/>
              </a:prstGeom>
              <a:blipFill>
                <a:blip r:embed="rId4"/>
                <a:stretch>
                  <a:fillRect l="-2649" t="-8197" r="-198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/>
          <p:cNvSpPr/>
          <p:nvPr/>
        </p:nvSpPr>
        <p:spPr>
          <a:xfrm>
            <a:off x="656021" y="4185074"/>
            <a:ext cx="396240" cy="37698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114390" y="4229389"/>
            <a:ext cx="2866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스택</a:t>
            </a:r>
            <a:r>
              <a:rPr lang="en-US" altLang="ko-KR" sz="16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(Stack)</a:t>
            </a:r>
            <a:r>
              <a:rPr lang="ko-KR" altLang="en-US" sz="16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에 적재되지 않음</a:t>
            </a:r>
            <a:endParaRPr lang="ko-KR" altLang="en-US" sz="16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55577" y="4775714"/>
            <a:ext cx="396684" cy="3966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04217" y="4804750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스택</a:t>
            </a:r>
            <a:r>
              <a:rPr lang="en-US" altLang="ko-KR" sz="16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(Stack)</a:t>
            </a:r>
            <a:r>
              <a:rPr lang="ko-KR" altLang="en-US" sz="16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에 적재됨</a:t>
            </a:r>
            <a:endParaRPr lang="ko-KR" altLang="en-US" sz="16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7305821" y="4083207"/>
            <a:ext cx="266700" cy="294750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421901" y="4897865"/>
            <a:ext cx="335280" cy="427954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2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2385" y="374073"/>
            <a:ext cx="4815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MSD </a:t>
            </a:r>
            <a:r>
              <a:rPr lang="ko-KR" altLang="en-US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기수 정렬의 상대적 특성</a:t>
            </a:r>
            <a:endParaRPr lang="en-US" altLang="ko-KR" sz="2800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0"/>
            <a:ext cx="382385" cy="3740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2385" y="3049491"/>
            <a:ext cx="85863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모든 자릿수에 대해 정렬을 하지 않더라도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정렬이 완료되는 경우가 존재함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   (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최상의 경우 포함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재귀를 사용하기 때문에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공간 복잡도가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기수 정렬에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비해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큼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 </a:t>
            </a:r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385" y="2337217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-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특성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81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71809" y="291973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Thank You</a:t>
            </a:r>
            <a:endParaRPr lang="en-US" altLang="ko-KR" sz="3200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6635403" y="5735389"/>
          <a:ext cx="1742900" cy="370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25">
                  <a:extLst>
                    <a:ext uri="{9D8B030D-6E8A-4147-A177-3AD203B41FA5}">
                      <a16:colId xmlns:a16="http://schemas.microsoft.com/office/drawing/2014/main" val="3799243347"/>
                    </a:ext>
                  </a:extLst>
                </a:gridCol>
                <a:gridCol w="435725">
                  <a:extLst>
                    <a:ext uri="{9D8B030D-6E8A-4147-A177-3AD203B41FA5}">
                      <a16:colId xmlns:a16="http://schemas.microsoft.com/office/drawing/2014/main" val="514406472"/>
                    </a:ext>
                  </a:extLst>
                </a:gridCol>
                <a:gridCol w="435725">
                  <a:extLst>
                    <a:ext uri="{9D8B030D-6E8A-4147-A177-3AD203B41FA5}">
                      <a16:colId xmlns:a16="http://schemas.microsoft.com/office/drawing/2014/main" val="354363089"/>
                    </a:ext>
                  </a:extLst>
                </a:gridCol>
                <a:gridCol w="435725">
                  <a:extLst>
                    <a:ext uri="{9D8B030D-6E8A-4147-A177-3AD203B41FA5}">
                      <a16:colId xmlns:a16="http://schemas.microsoft.com/office/drawing/2014/main" val="262867435"/>
                    </a:ext>
                  </a:extLst>
                </a:gridCol>
              </a:tblGrid>
              <a:tr h="3707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998201"/>
                  </a:ext>
                </a:extLst>
              </a:tr>
            </a:tbl>
          </a:graphicData>
        </a:graphic>
      </p:graphicFrame>
      <p:cxnSp>
        <p:nvCxnSpPr>
          <p:cNvPr id="27" name="꺾인 연결선 26"/>
          <p:cNvCxnSpPr/>
          <p:nvPr/>
        </p:nvCxnSpPr>
        <p:spPr>
          <a:xfrm rot="10800000" flipV="1">
            <a:off x="583829" y="482599"/>
            <a:ext cx="619668" cy="511969"/>
          </a:xfrm>
          <a:prstGeom prst="bentConnector3">
            <a:avLst>
              <a:gd name="adj1" fmla="val 94576"/>
            </a:avLst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8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2385" y="374073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기수정렬</a:t>
            </a:r>
            <a:endParaRPr lang="en-US" altLang="ko-KR" sz="3600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0"/>
            <a:ext cx="382385" cy="3740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2111" y="1111844"/>
            <a:ext cx="85912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배열의 원소를 </a:t>
            </a:r>
            <a:r>
              <a:rPr lang="ko-KR" altLang="en-US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기수</a:t>
            </a:r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(Radix)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에 맞는 </a:t>
            </a:r>
            <a:r>
              <a:rPr lang="ko-KR" altLang="en-US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버킷에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나누어 넣고 다시 리스트에 합쳐서 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  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정렬하는 알고리즘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비교 연산을 수행하지 않음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자리 정렬이 </a:t>
            </a:r>
            <a:r>
              <a:rPr lang="ko-KR" altLang="en-US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안정적</a:t>
            </a:r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(Stable).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사전적으로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정렬될 수 있는 데이터에 대해 수행 가능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입력이 가지는 총 </a:t>
            </a:r>
            <a:r>
              <a:rPr lang="ko-KR" altLang="en-US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자릿수</a:t>
            </a:r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(Digit)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ko-KR" altLang="en-US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기수</a:t>
            </a:r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(Radix)</a:t>
            </a:r>
            <a:r>
              <a:rPr lang="ko-KR" altLang="en-US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의 범위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에 대한 정보를 알아야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함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057" y="4188717"/>
            <a:ext cx="4841319" cy="246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0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2385" y="374073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정렬에서의 안정성</a:t>
            </a:r>
            <a:r>
              <a:rPr lang="en-US" altLang="ko-KR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en-US" altLang="ko-KR" sz="28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Stablity</a:t>
            </a:r>
            <a:r>
              <a:rPr lang="en-US" altLang="ko-KR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en-US" altLang="ko-KR" sz="3600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0"/>
            <a:ext cx="382385" cy="3740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2385" y="1271366"/>
            <a:ext cx="836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출력 배열에서의 값이 같은 숫자가 입력 배열에 있던 것과 </a:t>
            </a:r>
            <a:r>
              <a:rPr lang="ko-KR" altLang="en-US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같은 순서로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나타나는 성질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812" y="2010375"/>
            <a:ext cx="6277501" cy="30564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7613" y="5436493"/>
            <a:ext cx="8492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정렬되어 있는 데이터의 부속 데이터가 중요할 때 고려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기수정렬에서는 </a:t>
            </a:r>
            <a:r>
              <a:rPr lang="ko-KR" altLang="en-US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가장 낮은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자릿수부터 먼저 정렬하여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그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순서를 유지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하여 정렬을 수행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1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2385" y="374073"/>
            <a:ext cx="307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기수정렬</a:t>
            </a:r>
            <a:r>
              <a:rPr lang="ko-KR" altLang="en-US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동작 예시</a:t>
            </a:r>
            <a:endParaRPr lang="en-US" altLang="ko-KR" sz="3600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0"/>
            <a:ext cx="382385" cy="3740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575345"/>
              </p:ext>
            </p:extLst>
          </p:nvPr>
        </p:nvGraphicFramePr>
        <p:xfrm>
          <a:off x="706714" y="2686049"/>
          <a:ext cx="779185" cy="33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85">
                  <a:extLst>
                    <a:ext uri="{9D8B030D-6E8A-4147-A177-3AD203B41FA5}">
                      <a16:colId xmlns:a16="http://schemas.microsoft.com/office/drawing/2014/main" val="774789793"/>
                    </a:ext>
                  </a:extLst>
                </a:gridCol>
              </a:tblGrid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547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2603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291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57825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932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95075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244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21419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564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4259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98513" y="1068326"/>
            <a:ext cx="805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n=5, d=3, r=10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n: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원소의 총 개수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d: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자릿수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r: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기수의 범위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743593" y="2652797"/>
            <a:ext cx="0" cy="342380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889000" y="2870200"/>
            <a:ext cx="415925" cy="317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9959" y="194531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d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32011" y="418003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n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093018"/>
              </p:ext>
            </p:extLst>
          </p:nvPr>
        </p:nvGraphicFramePr>
        <p:xfrm>
          <a:off x="4444126" y="2686049"/>
          <a:ext cx="336550" cy="33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4239581548"/>
                    </a:ext>
                  </a:extLst>
                </a:gridCol>
              </a:tblGrid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984757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702119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639721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293723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910544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36433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99908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3050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984230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74286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743593" y="2287686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정렬할 배열</a:t>
            </a:r>
            <a:endParaRPr lang="en-US" altLang="ko-KR" sz="1400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80676" y="2309912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버킷</a:t>
            </a:r>
            <a:endParaRPr lang="en-US" altLang="ko-KR" sz="1400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4177426" y="2660933"/>
            <a:ext cx="0" cy="342380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57601" y="418003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r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80676" y="2686049"/>
            <a:ext cx="42242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각 자리에 올 수 있는 숫자를 인덱스</a:t>
            </a:r>
            <a:r>
              <a:rPr lang="en-US" altLang="ko-KR" sz="16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(index)</a:t>
            </a:r>
          </a:p>
          <a:p>
            <a:r>
              <a:rPr lang="en-US" altLang="ko-KR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en-US" altLang="ko-KR" sz="16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    </a:t>
            </a:r>
            <a:r>
              <a:rPr lang="ko-KR" altLang="en-US" sz="16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로 가지는 큐</a:t>
            </a:r>
            <a:r>
              <a:rPr lang="en-US" altLang="ko-KR" sz="16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(Queue)</a:t>
            </a:r>
            <a:r>
              <a:rPr lang="ko-KR" altLang="en-US" sz="16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들의 배열</a:t>
            </a:r>
            <a:r>
              <a:rPr lang="en-US" altLang="ko-KR" sz="16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endParaRPr lang="en-US" altLang="ko-KR" sz="1600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배열의 길이는 기수의 범위와 같음</a:t>
            </a:r>
            <a:r>
              <a:rPr lang="en-US" altLang="ko-KR" sz="16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</p:txBody>
      </p:sp>
      <p:sp>
        <p:nvSpPr>
          <p:cNvPr id="8" name="자유형 7"/>
          <p:cNvSpPr/>
          <p:nvPr/>
        </p:nvSpPr>
        <p:spPr>
          <a:xfrm>
            <a:off x="615950" y="2046819"/>
            <a:ext cx="469900" cy="836081"/>
          </a:xfrm>
          <a:custGeom>
            <a:avLst/>
            <a:gdLst>
              <a:gd name="connsiteX0" fmla="*/ 0 w 469900"/>
              <a:gd name="connsiteY0" fmla="*/ 105831 h 836081"/>
              <a:gd name="connsiteX1" fmla="*/ 298450 w 469900"/>
              <a:gd name="connsiteY1" fmla="*/ 61381 h 836081"/>
              <a:gd name="connsiteX2" fmla="*/ 469900 w 469900"/>
              <a:gd name="connsiteY2" fmla="*/ 836081 h 83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836081">
                <a:moveTo>
                  <a:pt x="0" y="105831"/>
                </a:moveTo>
                <a:cubicBezTo>
                  <a:pt x="110066" y="22752"/>
                  <a:pt x="220133" y="-60327"/>
                  <a:pt x="298450" y="61381"/>
                </a:cubicBezTo>
                <a:cubicBezTo>
                  <a:pt x="376767" y="183089"/>
                  <a:pt x="423333" y="509585"/>
                  <a:pt x="469900" y="83608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31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2385" y="374073"/>
            <a:ext cx="307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기수정렬</a:t>
            </a:r>
            <a:r>
              <a:rPr lang="ko-KR" altLang="en-US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동작 예시</a:t>
            </a:r>
            <a:endParaRPr lang="en-US" altLang="ko-KR" sz="3600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0"/>
            <a:ext cx="382385" cy="3740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24397"/>
              </p:ext>
            </p:extLst>
          </p:nvPr>
        </p:nvGraphicFramePr>
        <p:xfrm>
          <a:off x="706714" y="2686049"/>
          <a:ext cx="779185" cy="33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85">
                  <a:extLst>
                    <a:ext uri="{9D8B030D-6E8A-4147-A177-3AD203B41FA5}">
                      <a16:colId xmlns:a16="http://schemas.microsoft.com/office/drawing/2014/main" val="774789793"/>
                    </a:ext>
                  </a:extLst>
                </a:gridCol>
              </a:tblGrid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54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7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2603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291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57825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932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95075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244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21419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564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4259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4884" y="1266625"/>
            <a:ext cx="805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버킷에</a:t>
            </a:r>
            <a:r>
              <a:rPr lang="ko-KR" altLang="en-US" dirty="0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집어 넣기</a:t>
            </a:r>
            <a:endParaRPr lang="en-US" altLang="ko-KR" dirty="0" smtClean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4444126" y="2686049"/>
          <a:ext cx="336550" cy="33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4239581548"/>
                    </a:ext>
                  </a:extLst>
                </a:gridCol>
              </a:tblGrid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984757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702119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639721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293723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910544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36433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99908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3050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984230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74286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743593" y="2287686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정렬할 배열</a:t>
            </a:r>
            <a:endParaRPr lang="en-US" altLang="ko-KR" sz="1400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80676" y="2309912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버킷</a:t>
            </a:r>
            <a:endParaRPr lang="en-US" altLang="ko-KR" sz="1400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485899" y="3078480"/>
            <a:ext cx="2958227" cy="21107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34087" y="5056762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547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152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2385" y="374073"/>
            <a:ext cx="307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기수정렬</a:t>
            </a:r>
            <a:r>
              <a:rPr lang="ko-KR" altLang="en-US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동작 예시</a:t>
            </a:r>
            <a:endParaRPr lang="en-US" altLang="ko-KR" sz="3600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0"/>
            <a:ext cx="382385" cy="3740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383120"/>
              </p:ext>
            </p:extLst>
          </p:nvPr>
        </p:nvGraphicFramePr>
        <p:xfrm>
          <a:off x="706714" y="2686049"/>
          <a:ext cx="779185" cy="33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85">
                  <a:extLst>
                    <a:ext uri="{9D8B030D-6E8A-4147-A177-3AD203B41FA5}">
                      <a16:colId xmlns:a16="http://schemas.microsoft.com/office/drawing/2014/main" val="774789793"/>
                    </a:ext>
                  </a:extLst>
                </a:gridCol>
              </a:tblGrid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54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7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2603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29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57825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932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95075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244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21419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564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4259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4884" y="1266625"/>
            <a:ext cx="805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버킷에</a:t>
            </a:r>
            <a:r>
              <a:rPr lang="ko-KR" altLang="en-US" dirty="0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집어 넣기</a:t>
            </a:r>
            <a:endParaRPr lang="en-US" altLang="ko-KR" dirty="0" smtClean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4444126" y="2686049"/>
          <a:ext cx="336550" cy="33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4239581548"/>
                    </a:ext>
                  </a:extLst>
                </a:gridCol>
              </a:tblGrid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984757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702119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639721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293723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910544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36433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99908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3050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984230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74286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743593" y="2287686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정렬할 배열</a:t>
            </a:r>
            <a:endParaRPr lang="en-US" altLang="ko-KR" sz="1400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80676" y="2309912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버킷</a:t>
            </a:r>
            <a:endParaRPr lang="en-US" altLang="ko-KR" sz="1400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485899" y="3078480"/>
            <a:ext cx="2958227" cy="21107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34087" y="5056762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547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485899" y="3200400"/>
            <a:ext cx="2958227" cy="5070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34087" y="302508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291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78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2385" y="374073"/>
            <a:ext cx="307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기수정렬</a:t>
            </a:r>
            <a:r>
              <a:rPr lang="ko-KR" altLang="en-US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동작 예시</a:t>
            </a:r>
            <a:endParaRPr lang="en-US" altLang="ko-KR" sz="3600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0"/>
            <a:ext cx="382385" cy="3740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297817"/>
              </p:ext>
            </p:extLst>
          </p:nvPr>
        </p:nvGraphicFramePr>
        <p:xfrm>
          <a:off x="706714" y="2686049"/>
          <a:ext cx="779185" cy="33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85">
                  <a:extLst>
                    <a:ext uri="{9D8B030D-6E8A-4147-A177-3AD203B41FA5}">
                      <a16:colId xmlns:a16="http://schemas.microsoft.com/office/drawing/2014/main" val="774789793"/>
                    </a:ext>
                  </a:extLst>
                </a:gridCol>
              </a:tblGrid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54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7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2603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29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57825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93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95075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24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21419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56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4259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4884" y="1266625"/>
            <a:ext cx="805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버킷에</a:t>
            </a:r>
            <a:r>
              <a:rPr lang="ko-KR" altLang="en-US" dirty="0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집어 넣기</a:t>
            </a:r>
            <a:endParaRPr lang="en-US" altLang="ko-KR" dirty="0" smtClean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4444126" y="2686049"/>
          <a:ext cx="336550" cy="33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4239581548"/>
                    </a:ext>
                  </a:extLst>
                </a:gridCol>
              </a:tblGrid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984757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702119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639721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293723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910544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36433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99908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3050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984230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74286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743593" y="2287686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정렬할 배열</a:t>
            </a:r>
            <a:endParaRPr lang="en-US" altLang="ko-KR" sz="1400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80676" y="2309912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버킷</a:t>
            </a:r>
            <a:endParaRPr lang="en-US" altLang="ko-KR" sz="1400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485899" y="3078480"/>
            <a:ext cx="2958227" cy="21107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34087" y="5056762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547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485899" y="3200400"/>
            <a:ext cx="2958227" cy="5070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34087" y="302508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291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15" name="직선 화살표 연결선 14"/>
          <p:cNvCxnSpPr>
            <a:stCxn id="5" idx="3"/>
          </p:cNvCxnSpPr>
          <p:nvPr/>
        </p:nvCxnSpPr>
        <p:spPr>
          <a:xfrm flipV="1">
            <a:off x="1485899" y="3507971"/>
            <a:ext cx="2958227" cy="8583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34087" y="3399699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932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2385" y="374073"/>
            <a:ext cx="307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기수정렬</a:t>
            </a:r>
            <a:r>
              <a:rPr lang="ko-KR" altLang="en-US" sz="28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동작 예시</a:t>
            </a:r>
            <a:endParaRPr lang="en-US" altLang="ko-KR" sz="3600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0"/>
            <a:ext cx="382385" cy="3740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06714" y="2686049"/>
          <a:ext cx="779185" cy="33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85">
                  <a:extLst>
                    <a:ext uri="{9D8B030D-6E8A-4147-A177-3AD203B41FA5}">
                      <a16:colId xmlns:a16="http://schemas.microsoft.com/office/drawing/2014/main" val="774789793"/>
                    </a:ext>
                  </a:extLst>
                </a:gridCol>
              </a:tblGrid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54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7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2603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29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57825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93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950754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24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4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214199"/>
                  </a:ext>
                </a:extLst>
              </a:tr>
              <a:tr h="672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56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4259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4884" y="1266625"/>
            <a:ext cx="805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버킷에</a:t>
            </a:r>
            <a:r>
              <a:rPr lang="ko-KR" altLang="en-US" dirty="0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집어 넣기</a:t>
            </a:r>
            <a:endParaRPr lang="en-US" altLang="ko-KR" dirty="0" smtClean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4444126" y="2686049"/>
          <a:ext cx="336550" cy="336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4239581548"/>
                    </a:ext>
                  </a:extLst>
                </a:gridCol>
              </a:tblGrid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984757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702119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639721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293723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910544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36433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99908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3050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984230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74286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743593" y="2287686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정렬할 배열</a:t>
            </a:r>
            <a:endParaRPr lang="en-US" altLang="ko-KR" sz="1400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80676" y="2309912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버킷</a:t>
            </a:r>
            <a:endParaRPr lang="en-US" altLang="ko-KR" sz="1400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485899" y="3078480"/>
            <a:ext cx="2958227" cy="21107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34087" y="5056762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547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485899" y="3200400"/>
            <a:ext cx="2958227" cy="5070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34087" y="302508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291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15" name="직선 화살표 연결선 14"/>
          <p:cNvCxnSpPr>
            <a:stCxn id="5" idx="3"/>
          </p:cNvCxnSpPr>
          <p:nvPr/>
        </p:nvCxnSpPr>
        <p:spPr>
          <a:xfrm flipV="1">
            <a:off x="1485899" y="3507971"/>
            <a:ext cx="2958227" cy="8583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34087" y="3399699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932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1485899" y="4172989"/>
            <a:ext cx="2958227" cy="8837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34087" y="405856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244</a:t>
            </a:r>
            <a:endParaRPr lang="ko-KR" altLang="en-US" sz="1400" dirty="0">
              <a:solidFill>
                <a:srgbClr val="FF0000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7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1285</TotalTime>
  <Words>1061</Words>
  <Application>Microsoft Office PowerPoint</Application>
  <PresentationFormat>화면 슬라이드 쇼(4:3)</PresentationFormat>
  <Paragraphs>533</Paragraphs>
  <Slides>27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맑은 고딕</vt:lpstr>
      <vt:lpstr>나눔스퀘어 ExtraBold</vt:lpstr>
      <vt:lpstr>나눔스퀘어 네오 ExtraBold</vt:lpstr>
      <vt:lpstr>나눔스퀘어 네오 Heavy</vt:lpstr>
      <vt:lpstr>Cambria Math</vt:lpstr>
      <vt:lpstr>Arial</vt:lpstr>
      <vt:lpstr>나눔스퀘어 네오 Bold</vt:lpstr>
      <vt:lpstr>나눔스퀘어_ac Bold</vt:lpstr>
      <vt:lpstr>Calibri Light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</dc:creator>
  <cp:lastModifiedBy>heo</cp:lastModifiedBy>
  <cp:revision>111</cp:revision>
  <dcterms:created xsi:type="dcterms:W3CDTF">2023-01-09T11:37:14Z</dcterms:created>
  <dcterms:modified xsi:type="dcterms:W3CDTF">2023-01-12T03:53:43Z</dcterms:modified>
</cp:coreProperties>
</file>