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6" r:id="rId1"/>
  </p:sldMasterIdLst>
  <p:notesMasterIdLst>
    <p:notesMasterId r:id="rId39"/>
  </p:notesMasterIdLst>
  <p:sldIdLst>
    <p:sldId id="256" r:id="rId2"/>
    <p:sldId id="258" r:id="rId3"/>
    <p:sldId id="259" r:id="rId4"/>
    <p:sldId id="261" r:id="rId5"/>
    <p:sldId id="266" r:id="rId6"/>
    <p:sldId id="262" r:id="rId7"/>
    <p:sldId id="264" r:id="rId8"/>
    <p:sldId id="265" r:id="rId9"/>
    <p:sldId id="267" r:id="rId10"/>
    <p:sldId id="268" r:id="rId11"/>
    <p:sldId id="269" r:id="rId12"/>
    <p:sldId id="284" r:id="rId13"/>
    <p:sldId id="271" r:id="rId14"/>
    <p:sldId id="280" r:id="rId15"/>
    <p:sldId id="279" r:id="rId16"/>
    <p:sldId id="281" r:id="rId17"/>
    <p:sldId id="282" r:id="rId18"/>
    <p:sldId id="283" r:id="rId19"/>
    <p:sldId id="272" r:id="rId20"/>
    <p:sldId id="285" r:id="rId21"/>
    <p:sldId id="286" r:id="rId22"/>
    <p:sldId id="273" r:id="rId23"/>
    <p:sldId id="274" r:id="rId24"/>
    <p:sldId id="287" r:id="rId25"/>
    <p:sldId id="288" r:id="rId26"/>
    <p:sldId id="276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77" r:id="rId35"/>
    <p:sldId id="300" r:id="rId36"/>
    <p:sldId id="298" r:id="rId37"/>
    <p:sldId id="26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5" autoAdjust="0"/>
    <p:restoredTop sz="80488" autoAdjust="0"/>
  </p:normalViewPr>
  <p:slideViewPr>
    <p:cSldViewPr snapToGrid="0">
      <p:cViewPr>
        <p:scale>
          <a:sx n="100" d="100"/>
          <a:sy n="100" d="100"/>
        </p:scale>
        <p:origin x="151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53A66-059F-48AD-ABCC-F7C830DCB789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AB32-564F-4C7C-9736-A46BFC97B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2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목차에 대해서 말씀 드리겠습니다</a:t>
            </a:r>
            <a:r>
              <a:rPr lang="en-US" altLang="ko-KR" dirty="0"/>
              <a:t>. </a:t>
            </a:r>
            <a:r>
              <a:rPr lang="ko-KR" altLang="en-US" dirty="0"/>
              <a:t>다이나믹 프로그래밍에 대한 소개와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기법은 어떤 요소를 가지고 있는지에 대해 설명하고 </a:t>
            </a:r>
            <a:endParaRPr lang="en-US" altLang="ko-KR" dirty="0"/>
          </a:p>
          <a:p>
            <a:r>
              <a:rPr lang="ko-KR" altLang="en-US" dirty="0"/>
              <a:t>이에</a:t>
            </a:r>
            <a:r>
              <a:rPr lang="ko-KR" altLang="en-US" baseline="0" dirty="0"/>
              <a:t> 대한 예제로써</a:t>
            </a:r>
            <a:r>
              <a:rPr lang="en-US" altLang="ko-KR" baseline="0" dirty="0"/>
              <a:t>, </a:t>
            </a:r>
            <a:r>
              <a:rPr lang="ko-KR" altLang="en-US" baseline="0" dirty="0"/>
              <a:t>행렬 체인 곱셈 문제에 대해 </a:t>
            </a:r>
            <a:r>
              <a:rPr lang="ko-KR" altLang="en-US" b="0" i="0" baseline="0" dirty="0"/>
              <a:t>소개하고</a:t>
            </a:r>
            <a:r>
              <a:rPr lang="ko-KR" altLang="en-US" baseline="0" dirty="0"/>
              <a:t> 이를 </a:t>
            </a:r>
            <a:r>
              <a:rPr lang="ko-KR" altLang="en-US" baseline="0" dirty="0" err="1"/>
              <a:t>다이나밍</a:t>
            </a:r>
            <a:r>
              <a:rPr lang="ko-KR" altLang="en-US" baseline="0" dirty="0"/>
              <a:t> 프로그래밍 기법으로 풀어내는 예시를 설명 드릴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마지막으로 이렇게 풀었을 때의 시간 복잡도가 어떻게 되는지에 대해서도 </a:t>
            </a:r>
            <a:r>
              <a:rPr lang="ko-KR" altLang="en-US" baseline="0" dirty="0" smtClean="0"/>
              <a:t>말씀드리겠습니다</a:t>
            </a:r>
            <a:r>
              <a:rPr lang="en-US" altLang="ko-KR" baseline="0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4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</a:t>
            </a:r>
            <a:r>
              <a:rPr lang="ko-KR" altLang="en-US" baseline="0" dirty="0" err="1" smtClean="0"/>
              <a:t>다이나믹</a:t>
            </a:r>
            <a:r>
              <a:rPr lang="ko-KR" altLang="en-US" baseline="0" dirty="0" smtClean="0"/>
              <a:t> 프로그래밍을 활용하는 예시로서 행렬 체인 곱 문제에 대해서 알아보겠습니다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행렬 체인 곱 문제를  간단히 말씀 드리면 행렬들의 순서가 제시되고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주어진 </a:t>
            </a:r>
            <a:r>
              <a:rPr lang="ko-KR" altLang="en-US" baseline="0" dirty="0" err="1" smtClean="0"/>
              <a:t>행렬순서에</a:t>
            </a:r>
            <a:r>
              <a:rPr lang="ko-KR" altLang="en-US" baseline="0" dirty="0" smtClean="0"/>
              <a:t> 맞는 </a:t>
            </a:r>
            <a:r>
              <a:rPr lang="ko-KR" altLang="en-US" baseline="0" dirty="0" err="1" smtClean="0"/>
              <a:t>행렬곱을</a:t>
            </a:r>
            <a:r>
              <a:rPr lang="ko-KR" altLang="en-US" baseline="0" dirty="0" smtClean="0"/>
              <a:t> 구할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최소한의 </a:t>
            </a:r>
            <a:r>
              <a:rPr lang="ko-KR" altLang="en-US" baseline="0" dirty="0" err="1" smtClean="0"/>
              <a:t>스칼라곱</a:t>
            </a:r>
            <a:r>
              <a:rPr lang="ko-KR" altLang="en-US" baseline="0" dirty="0" smtClean="0"/>
              <a:t> 연산을 사용하는 순서를 보여주는 괄호를 치는 것을 통해서 보여주는 것을 목표로 하고 있습니다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아래는 출력 예시입니다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어떤 행렬을 먼저 곱해야 할지 고르기 힘들기 때문에 애매함을 없애기 위해 </a:t>
            </a:r>
            <a:r>
              <a:rPr lang="ko-KR" altLang="en-US" baseline="0" dirty="0" err="1" smtClean="0"/>
              <a:t>행렬곱의</a:t>
            </a:r>
            <a:r>
              <a:rPr lang="ko-KR" altLang="en-US" baseline="0" dirty="0" smtClean="0"/>
              <a:t> 순서는 완전하게 괄호로 묶여야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완전하게 괄호로 묶는 다는 것은 행렬들의 곱이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하나의 행렬로 나타나거나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완전히 괄호로 묶인 두 행렬의 곱으로 나타났을 때 완전하게 괄호로 묶였다고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3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그렇다면 최소의 </a:t>
            </a:r>
            <a:r>
              <a:rPr lang="ko-KR" altLang="en-US" dirty="0" err="1"/>
              <a:t>스칼라곱이</a:t>
            </a:r>
            <a:r>
              <a:rPr lang="ko-KR" altLang="en-US" dirty="0"/>
              <a:t> 일어났음을 어떻게 알 수 있을까요</a:t>
            </a:r>
            <a:r>
              <a:rPr lang="en-US" altLang="ko-KR" dirty="0"/>
              <a:t>? </a:t>
            </a:r>
            <a:r>
              <a:rPr lang="ko-KR" altLang="en-US" dirty="0"/>
              <a:t>그전에 일반적으로 </a:t>
            </a:r>
            <a:r>
              <a:rPr lang="ko-KR" altLang="en-US" dirty="0" err="1"/>
              <a:t>행렬곱</a:t>
            </a:r>
            <a:r>
              <a:rPr lang="ko-KR" altLang="en-US" dirty="0"/>
              <a:t> 연산을 하면서 발생한 스칼라 곱의 개수를 보도록 하겠습니다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최소의 연산횟수를 알기 위해서 우선 </a:t>
            </a:r>
            <a:r>
              <a:rPr lang="ko-KR" altLang="en-US" dirty="0" err="1"/>
              <a:t>행렬곱이</a:t>
            </a:r>
            <a:r>
              <a:rPr lang="ko-KR" altLang="en-US" dirty="0"/>
              <a:t> 어떻게 이루어지는 지 먼저 알아야 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이에 대한 사전 설명</a:t>
            </a:r>
            <a:r>
              <a:rPr lang="en-US" altLang="ko-KR" baseline="0" dirty="0"/>
              <a:t>)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개의 행의 </a:t>
            </a:r>
            <a:r>
              <a:rPr lang="en-US" altLang="ko-KR" dirty="0"/>
              <a:t>Q</a:t>
            </a:r>
            <a:r>
              <a:rPr lang="ko-KR" altLang="en-US" dirty="0"/>
              <a:t>개의 열요소에 대해서 곱셈이 </a:t>
            </a:r>
            <a:r>
              <a:rPr lang="en-US" altLang="ko-KR" dirty="0"/>
              <a:t>r</a:t>
            </a:r>
            <a:r>
              <a:rPr lang="ko-KR" altLang="en-US" dirty="0"/>
              <a:t>번 발생 </a:t>
            </a:r>
            <a:r>
              <a:rPr lang="en-US" altLang="ko-KR" dirty="0"/>
              <a:t>( </a:t>
            </a:r>
            <a:r>
              <a:rPr lang="ko-KR" altLang="en-US" dirty="0"/>
              <a:t>대응하는 열의 </a:t>
            </a:r>
            <a:r>
              <a:rPr lang="en-US" altLang="ko-KR" dirty="0"/>
              <a:t>Q</a:t>
            </a:r>
            <a:r>
              <a:rPr lang="ko-KR" altLang="en-US" dirty="0"/>
              <a:t>개의 행요소에 대해서 곱셈하므로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행에 대해서 이를 반복하므로 </a:t>
            </a:r>
            <a:endParaRPr lang="en-US" altLang="ko-KR" dirty="0"/>
          </a:p>
          <a:p>
            <a:r>
              <a:rPr lang="en-US" altLang="ko-KR" dirty="0"/>
              <a:t>Q * R * P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스칼라곱이</a:t>
            </a:r>
            <a:r>
              <a:rPr lang="ko-KR" altLang="en-US" dirty="0" smtClean="0"/>
              <a:t> 발생합니다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8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최소의 </a:t>
            </a:r>
            <a:r>
              <a:rPr lang="ko-KR" altLang="en-US" dirty="0" err="1"/>
              <a:t>연산횟수를</a:t>
            </a:r>
            <a:r>
              <a:rPr lang="ko-KR" altLang="en-US" dirty="0"/>
              <a:t> 알기 위해서 우선 </a:t>
            </a:r>
            <a:r>
              <a:rPr lang="ko-KR" altLang="en-US" dirty="0" err="1"/>
              <a:t>행렬곱이</a:t>
            </a:r>
            <a:r>
              <a:rPr lang="ko-KR" altLang="en-US" dirty="0"/>
              <a:t> 어떻게 이루어지는 지 먼저 알아야 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이에 대한 사전 설명</a:t>
            </a:r>
            <a:r>
              <a:rPr lang="en-US" altLang="ko-KR" baseline="0" dirty="0"/>
              <a:t>) </a:t>
            </a:r>
            <a:endParaRPr lang="en-US" altLang="ko-KR" baseline="0" dirty="0" smtClean="0"/>
          </a:p>
          <a:p>
            <a:r>
              <a:rPr lang="ko-KR" altLang="en-US" dirty="0" smtClean="0"/>
              <a:t>그렇다면 </a:t>
            </a:r>
            <a:r>
              <a:rPr lang="ko-KR" altLang="en-US" dirty="0" err="1" smtClean="0"/>
              <a:t>행렬곱을</a:t>
            </a:r>
            <a:r>
              <a:rPr lang="ko-KR" altLang="en-US" dirty="0" smtClean="0"/>
              <a:t> 어떤 순서로 하냐에 따라 생기는 </a:t>
            </a:r>
            <a:r>
              <a:rPr lang="ko-KR" altLang="en-US" dirty="0" err="1" smtClean="0"/>
              <a:t>연산량의</a:t>
            </a:r>
            <a:r>
              <a:rPr lang="ko-KR" altLang="en-US" dirty="0" smtClean="0"/>
              <a:t> 변화를 보시겠습니다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주어진 행렬들은 다음과 같고 이번에는 </a:t>
            </a:r>
            <a:r>
              <a:rPr lang="en-US" altLang="ko-KR" dirty="0" smtClean="0"/>
              <a:t>A1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A2</a:t>
            </a:r>
            <a:r>
              <a:rPr lang="ko-KR" altLang="en-US" dirty="0" smtClean="0"/>
              <a:t>를 먼저 곱하겠습니다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7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최소의 </a:t>
            </a:r>
            <a:r>
              <a:rPr lang="ko-KR" altLang="en-US" dirty="0" err="1"/>
              <a:t>연산횟수를</a:t>
            </a:r>
            <a:r>
              <a:rPr lang="ko-KR" altLang="en-US" dirty="0"/>
              <a:t> 알기 위해서 우선 </a:t>
            </a:r>
            <a:r>
              <a:rPr lang="ko-KR" altLang="en-US" dirty="0" err="1"/>
              <a:t>행렬곱이</a:t>
            </a:r>
            <a:r>
              <a:rPr lang="ko-KR" altLang="en-US" dirty="0"/>
              <a:t> 어떻게 이루어지는 지 먼저 알아야 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이에 대한 사전 </a:t>
            </a:r>
            <a:r>
              <a:rPr lang="ko-KR" altLang="en-US" baseline="0" dirty="0" smtClean="0"/>
              <a:t>설명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앞서 말씀드렸던 방법대로 </a:t>
            </a:r>
            <a:r>
              <a:rPr lang="en-US" altLang="ko-KR" baseline="0" dirty="0" smtClean="0"/>
              <a:t>A1A2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연산량을</a:t>
            </a:r>
            <a:r>
              <a:rPr lang="ko-KR" altLang="en-US" baseline="0" dirty="0" smtClean="0"/>
              <a:t> 보시면 다음과 같습니다</a:t>
            </a:r>
            <a:r>
              <a:rPr lang="en-US" altLang="ko-KR" baseline="0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6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최소의 </a:t>
            </a:r>
            <a:r>
              <a:rPr lang="ko-KR" altLang="en-US" dirty="0" err="1"/>
              <a:t>연산횟수를</a:t>
            </a:r>
            <a:r>
              <a:rPr lang="ko-KR" altLang="en-US" dirty="0"/>
              <a:t> 알기 위해서 우선 </a:t>
            </a:r>
            <a:r>
              <a:rPr lang="ko-KR" altLang="en-US" dirty="0" err="1"/>
              <a:t>행렬곱이</a:t>
            </a:r>
            <a:r>
              <a:rPr lang="ko-KR" altLang="en-US" dirty="0"/>
              <a:t> 어떻게 이루어지는 지 먼저 알아야 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이에 대한 사전 설명</a:t>
            </a:r>
            <a:r>
              <a:rPr lang="en-US" altLang="ko-KR" baseline="0" dirty="0"/>
              <a:t>) </a:t>
            </a:r>
            <a:endParaRPr lang="en-US" altLang="ko-KR" baseline="0" dirty="0" smtClean="0"/>
          </a:p>
          <a:p>
            <a:r>
              <a:rPr lang="ko-KR" altLang="en-US" dirty="0" smtClean="0"/>
              <a:t>만들어진 행렬을 가지고 다음 연산을 행하면 다음과 같은데 이를 더하면 총 </a:t>
            </a:r>
            <a:r>
              <a:rPr lang="en-US" altLang="ko-KR" dirty="0" smtClean="0"/>
              <a:t>7500 </a:t>
            </a:r>
            <a:r>
              <a:rPr lang="ko-KR" altLang="en-US" dirty="0" smtClean="0"/>
              <a:t>번의 연산이 발생한 것을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52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최소의 </a:t>
            </a:r>
            <a:r>
              <a:rPr lang="ko-KR" altLang="en-US" dirty="0" err="1"/>
              <a:t>연산횟수를</a:t>
            </a:r>
            <a:r>
              <a:rPr lang="ko-KR" altLang="en-US" dirty="0"/>
              <a:t> 알기 위해서 우선 </a:t>
            </a:r>
            <a:r>
              <a:rPr lang="ko-KR" altLang="en-US" dirty="0" err="1"/>
              <a:t>행렬곱이</a:t>
            </a:r>
            <a:r>
              <a:rPr lang="ko-KR" altLang="en-US" dirty="0"/>
              <a:t> 어떻게 이루어지는 지 먼저 알아야 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이에 대한 사전 설명</a:t>
            </a:r>
            <a:r>
              <a:rPr lang="en-US" altLang="ko-KR" baseline="0" dirty="0"/>
              <a:t>) </a:t>
            </a:r>
            <a:endParaRPr lang="en-US" altLang="ko-KR" baseline="0" dirty="0" smtClean="0"/>
          </a:p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A2A3</a:t>
            </a:r>
            <a:r>
              <a:rPr lang="ko-KR" altLang="en-US" dirty="0" smtClean="0"/>
              <a:t>을 먼저 진행해보겠습니다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03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최소의 </a:t>
            </a:r>
            <a:r>
              <a:rPr lang="ko-KR" altLang="en-US" dirty="0" err="1"/>
              <a:t>연산횟수를</a:t>
            </a:r>
            <a:r>
              <a:rPr lang="ko-KR" altLang="en-US" dirty="0"/>
              <a:t> 알기 위해서 우선 </a:t>
            </a:r>
            <a:r>
              <a:rPr lang="ko-KR" altLang="en-US" dirty="0" err="1"/>
              <a:t>행렬곱이</a:t>
            </a:r>
            <a:r>
              <a:rPr lang="ko-KR" altLang="en-US" dirty="0"/>
              <a:t> 어떻게 이루어지는 지 먼저 알아야 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이에 대한 사전 설명</a:t>
            </a:r>
            <a:r>
              <a:rPr lang="en-US" altLang="ko-KR" baseline="0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5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최소의 </a:t>
            </a:r>
            <a:r>
              <a:rPr lang="ko-KR" altLang="en-US" dirty="0" err="1"/>
              <a:t>연산횟수를</a:t>
            </a:r>
            <a:r>
              <a:rPr lang="ko-KR" altLang="en-US" dirty="0"/>
              <a:t> 알기 위해서 우선 </a:t>
            </a:r>
            <a:r>
              <a:rPr lang="ko-KR" altLang="en-US" dirty="0" err="1"/>
              <a:t>행렬곱이</a:t>
            </a:r>
            <a:r>
              <a:rPr lang="ko-KR" altLang="en-US" dirty="0"/>
              <a:t> 어떻게 이루어지는 지 먼저 알아야 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이에 대한 사전 설명</a:t>
            </a:r>
            <a:r>
              <a:rPr lang="en-US" altLang="ko-KR" baseline="0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35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(DP</a:t>
            </a:r>
            <a:r>
              <a:rPr lang="ko-KR" altLang="en-US" dirty="0"/>
              <a:t>를 이용하지 않고 풀이하는 법 </a:t>
            </a:r>
            <a:r>
              <a:rPr lang="ko-KR" altLang="en-US" baseline="0" dirty="0"/>
              <a:t>설명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그후 이 방법이 왜 유용하지 않은지를 얘기함 </a:t>
            </a:r>
            <a:r>
              <a:rPr lang="en-US" altLang="ko-KR" baseline="0" dirty="0"/>
              <a:t>&lt; </a:t>
            </a:r>
            <a:r>
              <a:rPr lang="ko-KR" altLang="en-US" baseline="0" dirty="0" err="1"/>
              <a:t>시간복잡도</a:t>
            </a:r>
            <a:r>
              <a:rPr lang="ko-KR" altLang="en-US" baseline="0" dirty="0"/>
              <a:t> 이용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모든</a:t>
            </a:r>
            <a:r>
              <a:rPr lang="en-US" altLang="ko-KR" baseline="0" dirty="0"/>
              <a:t> </a:t>
            </a:r>
            <a:r>
              <a:rPr lang="ko-KR" altLang="en-US" baseline="0" dirty="0"/>
              <a:t>경우의 수를 보이는 방법을 통해 이를 풀어내는 과정으로 </a:t>
            </a:r>
            <a:r>
              <a:rPr lang="ko-KR" altLang="en-US" baseline="0" dirty="0" smtClean="0"/>
              <a:t>설명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행렬간의</a:t>
            </a:r>
            <a:r>
              <a:rPr lang="ko-KR" altLang="en-US" baseline="0" dirty="0" smtClean="0"/>
              <a:t> 곱셈을 하는 순서를 바꿀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필요한 </a:t>
            </a:r>
            <a:r>
              <a:rPr lang="ko-KR" altLang="en-US" baseline="0" dirty="0" err="1" smtClean="0"/>
              <a:t>곱연산의</a:t>
            </a:r>
            <a:r>
              <a:rPr lang="ko-KR" altLang="en-US" baseline="0" dirty="0" smtClean="0"/>
              <a:t> 횟수를 줄일 수도 있다는 것을 알았다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간단히 생각해서 가능한 모든 조합을 찾아보는 것도 가능하지 않을까</a:t>
            </a:r>
            <a:r>
              <a:rPr lang="en-US" altLang="ko-KR" baseline="0" dirty="0" smtClean="0"/>
              <a:t>?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 n</a:t>
            </a:r>
            <a:r>
              <a:rPr lang="ko-KR" altLang="en-US" baseline="0" dirty="0" smtClean="0"/>
              <a:t>개의 행렬이 주어졌을 </a:t>
            </a:r>
            <a:r>
              <a:rPr lang="ko-KR" altLang="en-US" baseline="0" dirty="0" smtClean="0"/>
              <a:t>때 </a:t>
            </a:r>
            <a:r>
              <a:rPr lang="ko-KR" altLang="en-US" baseline="0" dirty="0" smtClean="0"/>
              <a:t>가능한 모든 </a:t>
            </a:r>
            <a:r>
              <a:rPr lang="ko-KR" altLang="en-US" baseline="0" dirty="0" err="1" smtClean="0"/>
              <a:t>계산순서를</a:t>
            </a:r>
            <a:r>
              <a:rPr lang="ko-KR" altLang="en-US" baseline="0" dirty="0" smtClean="0"/>
              <a:t> 알아내는 방법을 </a:t>
            </a:r>
            <a:r>
              <a:rPr lang="en-US" altLang="ko-KR" baseline="0" dirty="0" smtClean="0"/>
              <a:t>P(n)</a:t>
            </a:r>
            <a:r>
              <a:rPr lang="ko-KR" altLang="en-US" baseline="0" dirty="0" smtClean="0"/>
              <a:t>이라고 정의하면 다음의 식이 나오게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2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(DP</a:t>
            </a:r>
            <a:r>
              <a:rPr lang="ko-KR" altLang="en-US" dirty="0"/>
              <a:t>를 이용하지 않고 풀이하는 법 </a:t>
            </a:r>
            <a:r>
              <a:rPr lang="ko-KR" altLang="en-US" baseline="0" dirty="0"/>
              <a:t>설명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그후 이 방법이 왜 유용하지 않은지를 얘기함 </a:t>
            </a:r>
            <a:r>
              <a:rPr lang="en-US" altLang="ko-KR" baseline="0" dirty="0"/>
              <a:t>&lt; </a:t>
            </a:r>
            <a:r>
              <a:rPr lang="ko-KR" altLang="en-US" baseline="0" dirty="0" err="1"/>
              <a:t>시간복잡도</a:t>
            </a:r>
            <a:r>
              <a:rPr lang="ko-KR" altLang="en-US" baseline="0" dirty="0"/>
              <a:t> 이용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모든</a:t>
            </a:r>
            <a:r>
              <a:rPr lang="en-US" altLang="ko-KR" baseline="0" dirty="0"/>
              <a:t> </a:t>
            </a:r>
            <a:r>
              <a:rPr lang="ko-KR" altLang="en-US" baseline="0" dirty="0"/>
              <a:t>경우의 수를 보이는 방법을 통해 이를 풀어내는 과정으로 </a:t>
            </a:r>
            <a:r>
              <a:rPr lang="ko-KR" altLang="en-US" baseline="0" dirty="0" smtClean="0"/>
              <a:t>설명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행렬간의</a:t>
            </a:r>
            <a:r>
              <a:rPr lang="ko-KR" altLang="en-US" baseline="0" dirty="0" smtClean="0"/>
              <a:t> 곱셈을 하는 순서를 바꿀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필요한 </a:t>
            </a:r>
            <a:r>
              <a:rPr lang="ko-KR" altLang="en-US" baseline="0" dirty="0" err="1" smtClean="0"/>
              <a:t>곱연산의</a:t>
            </a:r>
            <a:r>
              <a:rPr lang="ko-KR" altLang="en-US" baseline="0" dirty="0" smtClean="0"/>
              <a:t> 횟수를 줄일 수도 있다는 것을 알았다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간단히 생각해서 가능한 모든 조합을 찾아보는 것도 가능하지 않을까</a:t>
            </a:r>
            <a:r>
              <a:rPr lang="en-US" altLang="ko-KR" baseline="0" dirty="0" smtClean="0"/>
              <a:t>?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9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다이나믹</a:t>
            </a:r>
            <a:r>
              <a:rPr lang="ko-KR" altLang="en-US" dirty="0"/>
              <a:t> 프로그래밍은 분할 정복 방법 </a:t>
            </a:r>
            <a:r>
              <a:rPr lang="ko-KR" altLang="en-US" dirty="0" err="1"/>
              <a:t>처럼</a:t>
            </a:r>
            <a:r>
              <a:rPr lang="ko-KR" altLang="en-US" dirty="0"/>
              <a:t> 주어진 문제를 풀기 쉬운 부분 문제로 쪼개고</a:t>
            </a:r>
            <a:r>
              <a:rPr lang="en-US" altLang="ko-KR" dirty="0"/>
              <a:t>, </a:t>
            </a:r>
            <a:r>
              <a:rPr lang="ko-KR" altLang="en-US" dirty="0"/>
              <a:t>그 부분 문제들에 대한 답을 합쳐 나가면서 최적의 답을 도출해 나가는 프로그래밍 방법입니다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분할 정복과는 다르게 이미 풀려 버린 같은 문제를 다시 푸는 것을 방지하기 위해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부분 문제에 대한 정답을 테이블에 저장합니다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1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(DP</a:t>
            </a:r>
            <a:r>
              <a:rPr lang="ko-KR" altLang="en-US" dirty="0"/>
              <a:t>를 이용하지 않고 풀이하는 법 </a:t>
            </a:r>
            <a:r>
              <a:rPr lang="ko-KR" altLang="en-US" baseline="0" dirty="0"/>
              <a:t>설명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그후 이 방법이 왜 유용하지 않은지를 얘기함 </a:t>
            </a:r>
            <a:r>
              <a:rPr lang="en-US" altLang="ko-KR" baseline="0" dirty="0"/>
              <a:t>&lt; </a:t>
            </a:r>
            <a:r>
              <a:rPr lang="ko-KR" altLang="en-US" baseline="0" dirty="0" err="1"/>
              <a:t>시간복잡도</a:t>
            </a:r>
            <a:r>
              <a:rPr lang="ko-KR" altLang="en-US" baseline="0" dirty="0"/>
              <a:t> 이용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 smtClean="0"/>
              <a:t>앞서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보인 </a:t>
            </a:r>
            <a:r>
              <a:rPr lang="ko-KR" altLang="en-US" baseline="0" dirty="0" err="1" smtClean="0"/>
              <a:t>점화식을</a:t>
            </a:r>
            <a:r>
              <a:rPr lang="ko-KR" altLang="en-US" baseline="0" dirty="0" smtClean="0"/>
              <a:t> 풀이하기 위해 대입법을 이용해 그 시간 복잡도를 보이면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0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(DP</a:t>
            </a:r>
            <a:r>
              <a:rPr lang="ko-KR" altLang="en-US" dirty="0"/>
              <a:t>를 이용해서 이 문제를 푸는 과정을 설명한다</a:t>
            </a:r>
            <a:r>
              <a:rPr lang="en-US" altLang="ko-KR" dirty="0"/>
              <a:t>.</a:t>
            </a:r>
            <a:r>
              <a:rPr lang="ko-KR" altLang="en-US" baseline="0" dirty="0"/>
              <a:t> 우선 이 문제의 구조 부터 탐사</a:t>
            </a:r>
            <a:r>
              <a:rPr lang="en-US" altLang="ko-KR" baseline="0" dirty="0"/>
              <a:t>) 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우선 처음으로 돌아가 임의의 행렬 체인에 대해 괄호를 묶고자 할 때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 사이에 있는 어떤 정수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를 기준으로 두개로 나누어 괄호를 쳐야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어떤 값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에 대해서 나뉘어진 두개의 </a:t>
            </a:r>
            <a:r>
              <a:rPr lang="ko-KR" altLang="en-US" baseline="0" dirty="0" err="1" smtClean="0"/>
              <a:t>행렬곱들을</a:t>
            </a:r>
            <a:r>
              <a:rPr lang="ko-KR" altLang="en-US" baseline="0" dirty="0" smtClean="0"/>
              <a:t> 먼저 계산하고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최종 결과를 얻기 위해서는 그 둘을 곱해야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이 방법으로 발생하는 비용은 앞의 두 개의 </a:t>
            </a:r>
            <a:r>
              <a:rPr lang="ko-KR" altLang="en-US" baseline="0" dirty="0" err="1" smtClean="0"/>
              <a:t>행렬곱을</a:t>
            </a:r>
            <a:r>
              <a:rPr lang="ko-KR" altLang="en-US" baseline="0" dirty="0" smtClean="0"/>
              <a:t> 계산하는 비용과 그 둘을 곱하는 비용의 합입니다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3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DP</a:t>
            </a:r>
            <a:r>
              <a:rPr lang="ko-KR" altLang="en-US" dirty="0" smtClean="0"/>
              <a:t>를 이용해서 이 문제를 푸는 과정을 설명한다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우선 이 문제의 구조 부터 탐사</a:t>
            </a:r>
            <a:r>
              <a:rPr lang="en-US" altLang="ko-KR" baseline="0" dirty="0" smtClean="0"/>
              <a:t>) </a:t>
            </a:r>
          </a:p>
          <a:p>
            <a:r>
              <a:rPr lang="ko-KR" altLang="en-US" baseline="0" dirty="0" smtClean="0"/>
              <a:t>그러므로 이 문제의 최적부분구조는 다음과 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마찬가지로 최적으로 묶을 수 있는 어떤 값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에서 이 두개의 </a:t>
            </a:r>
            <a:r>
              <a:rPr lang="ko-KR" altLang="en-US" baseline="0" dirty="0" err="1" smtClean="0"/>
              <a:t>행렬곱을</a:t>
            </a:r>
            <a:r>
              <a:rPr lang="ko-KR" altLang="en-US" baseline="0" dirty="0" smtClean="0"/>
              <a:t> 나누었다고 가정하면 앞과 뒤의 부분 </a:t>
            </a:r>
            <a:r>
              <a:rPr lang="ko-KR" altLang="en-US" baseline="0" dirty="0" err="1" smtClean="0"/>
              <a:t>행렬곱에</a:t>
            </a:r>
            <a:r>
              <a:rPr lang="ko-KR" altLang="en-US" baseline="0" dirty="0" smtClean="0"/>
              <a:t> 대해서도 항상 최적으로 묶여야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증명하기 위해 앞에서 </a:t>
            </a:r>
            <a:r>
              <a:rPr lang="ko-KR" altLang="en-US" baseline="0" dirty="0" err="1" smtClean="0"/>
              <a:t>언급드린</a:t>
            </a:r>
            <a:r>
              <a:rPr lang="ko-KR" altLang="en-US" baseline="0" dirty="0" smtClean="0"/>
              <a:t> 잘라 </a:t>
            </a:r>
            <a:r>
              <a:rPr lang="ko-KR" altLang="en-US" baseline="0" dirty="0" err="1" smtClean="0"/>
              <a:t>붙여넣기</a:t>
            </a:r>
            <a:r>
              <a:rPr lang="ko-KR" altLang="en-US" baseline="0" dirty="0" smtClean="0"/>
              <a:t> 기법을 통해 대우를 통해 증명한다면 </a:t>
            </a:r>
            <a:r>
              <a:rPr lang="ko-KR" altLang="en-US" baseline="0" dirty="0" err="1" smtClean="0"/>
              <a:t>최적값을</a:t>
            </a:r>
            <a:r>
              <a:rPr lang="ko-KR" altLang="en-US" baseline="0" dirty="0" smtClean="0"/>
              <a:t> 포함하지 않는 </a:t>
            </a:r>
            <a:r>
              <a:rPr lang="ko-KR" altLang="en-US" baseline="0" dirty="0" err="1" smtClean="0"/>
              <a:t>최적해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최적해를</a:t>
            </a:r>
            <a:r>
              <a:rPr lang="ko-KR" altLang="en-US" baseline="0" dirty="0" smtClean="0"/>
              <a:t> 모두 포함하는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프라임보다 작을 수가 없게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가정에 모순이 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80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 문제의 </a:t>
            </a:r>
            <a:r>
              <a:rPr lang="ko-KR" altLang="en-US" dirty="0" err="1" smtClean="0"/>
              <a:t>재귀적인</a:t>
            </a:r>
            <a:r>
              <a:rPr lang="ko-KR" altLang="en-US" dirty="0" smtClean="0"/>
              <a:t> 정의를 보인다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 스텝에서는 앞에서 구했던 과정들을 정리하여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9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이문제의 </a:t>
            </a:r>
            <a:r>
              <a:rPr lang="ko-KR" altLang="en-US" dirty="0" err="1"/>
              <a:t>최적비용을</a:t>
            </a:r>
            <a:r>
              <a:rPr lang="ko-KR" altLang="en-US" dirty="0"/>
              <a:t> 계산하는 과정을 보인다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 </a:t>
            </a:r>
            <a:r>
              <a:rPr lang="ko-KR" altLang="en-US" baseline="0" dirty="0" err="1"/>
              <a:t>수도코드를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이용하자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앞서 결정된 문제의 </a:t>
            </a:r>
            <a:r>
              <a:rPr lang="ko-KR" altLang="en-US" baseline="0" dirty="0" err="1" smtClean="0"/>
              <a:t>재귀적인</a:t>
            </a:r>
            <a:r>
              <a:rPr lang="ko-KR" altLang="en-US" baseline="0" dirty="0" smtClean="0"/>
              <a:t> 알고리즘을 그대로 구현하는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예시에서 볼 수 있는 것 처럼 </a:t>
            </a:r>
            <a:r>
              <a:rPr lang="ko-KR" altLang="en-US" baseline="0" dirty="0" err="1" smtClean="0"/>
              <a:t>부분문제의</a:t>
            </a:r>
            <a:r>
              <a:rPr lang="ko-KR" altLang="en-US" baseline="0" dirty="0" smtClean="0"/>
              <a:t> 수가 기하급수적으로 증가해서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브루트</a:t>
            </a:r>
            <a:r>
              <a:rPr lang="ko-KR" altLang="en-US" baseline="0" dirty="0" smtClean="0"/>
              <a:t> 포스 방법을 이용하는 방법 보다 나을 것이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문제에서 보이는 중복되는 부분 문제의 성질을 이용해서 테이블의  </a:t>
            </a:r>
            <a:r>
              <a:rPr lang="ko-KR" altLang="en-US" baseline="0" dirty="0" err="1" smtClean="0"/>
              <a:t>부분문제의</a:t>
            </a:r>
            <a:r>
              <a:rPr lang="ko-KR" altLang="en-US" baseline="0" dirty="0" smtClean="0"/>
              <a:t> 해를 기억해서 최소한의 </a:t>
            </a:r>
            <a:r>
              <a:rPr lang="ko-KR" altLang="en-US" baseline="0" dirty="0" err="1" smtClean="0"/>
              <a:t>연산횟수를</a:t>
            </a:r>
            <a:r>
              <a:rPr lang="ko-KR" altLang="en-US" baseline="0" dirty="0" smtClean="0"/>
              <a:t> 가지도록 해야합니다</a:t>
            </a:r>
            <a:r>
              <a:rPr lang="en-US" altLang="ko-KR" baseline="0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3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이문제의 </a:t>
            </a:r>
            <a:r>
              <a:rPr lang="ko-KR" altLang="en-US" dirty="0" err="1"/>
              <a:t>최적비용을</a:t>
            </a:r>
            <a:r>
              <a:rPr lang="ko-KR" altLang="en-US" dirty="0"/>
              <a:t> 계산하는 과정을 보인다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 </a:t>
            </a:r>
            <a:r>
              <a:rPr lang="ko-KR" altLang="en-US" baseline="0" dirty="0" err="1"/>
              <a:t>수도코드를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이용하자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그렇다면 테이블을 어떻게 활용해서 중복되는 </a:t>
            </a:r>
            <a:r>
              <a:rPr lang="ko-KR" altLang="en-US" baseline="0" dirty="0" err="1" smtClean="0"/>
              <a:t>부분문제에</a:t>
            </a:r>
            <a:r>
              <a:rPr lang="ko-KR" altLang="en-US" baseline="0" dirty="0" smtClean="0"/>
              <a:t> 대한 </a:t>
            </a:r>
            <a:r>
              <a:rPr lang="ko-KR" altLang="en-US" baseline="0" dirty="0" err="1" smtClean="0"/>
              <a:t>재연산을</a:t>
            </a:r>
            <a:r>
              <a:rPr lang="ko-KR" altLang="en-US" baseline="0" dirty="0" smtClean="0"/>
              <a:t> 피할 수 있을지를 보이겠습니다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문제를 풀기 위해서 값을 저장할 테이블로 </a:t>
            </a:r>
            <a:r>
              <a:rPr lang="en-US" altLang="ko-KR" baseline="0" dirty="0" smtClean="0"/>
              <a:t>min,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최적해를</a:t>
            </a:r>
            <a:r>
              <a:rPr lang="ko-KR" altLang="en-US" baseline="0" dirty="0" smtClean="0"/>
              <a:t> 재구성하기 위해서</a:t>
            </a:r>
            <a:r>
              <a:rPr lang="en-US" altLang="ko-KR" baseline="0" dirty="0" smtClean="0"/>
              <a:t> s</a:t>
            </a:r>
            <a:r>
              <a:rPr lang="ko-KR" altLang="en-US" baseline="0" dirty="0" smtClean="0"/>
              <a:t>라는 테이블을 따로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만들어주고 그 값을 저장할 것입니다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2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이문제의 </a:t>
            </a:r>
            <a:r>
              <a:rPr lang="ko-KR" altLang="en-US" dirty="0" err="1"/>
              <a:t>최적비용을</a:t>
            </a:r>
            <a:r>
              <a:rPr lang="ko-KR" altLang="en-US" dirty="0"/>
              <a:t> 계산하는 과정을 보인다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 </a:t>
            </a:r>
            <a:r>
              <a:rPr lang="ko-KR" altLang="en-US" baseline="0" dirty="0" err="1"/>
              <a:t>수도코드를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이용하자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앞서 말씀드린 </a:t>
            </a:r>
            <a:r>
              <a:rPr lang="ko-KR" altLang="en-US" baseline="0" dirty="0" smtClean="0"/>
              <a:t>테이블들을 이용해서 어떻게 도출할 수 있을지를 보이겠습니다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우선 이 프로시저는 행렬 체인이 가진 차원을 순서대로 나열한 수열인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를 입력으로 받습니다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그 수열의 길이는 행렬 체인의 길이보다 하나 더 깁니다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하나의 행렬의 차원은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요소를 가지고 있기 때문이다</a:t>
            </a:r>
            <a:r>
              <a:rPr lang="en-US" altLang="ko-KR" baseline="0" dirty="0" smtClean="0"/>
              <a:t>.)</a:t>
            </a:r>
          </a:p>
          <a:p>
            <a:r>
              <a:rPr lang="ko-KR" altLang="en-US" baseline="0" dirty="0" smtClean="0"/>
              <a:t>따라서 이 수열의 길이에서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을 빼준 것으로 </a:t>
            </a:r>
            <a:r>
              <a:rPr lang="ko-KR" altLang="en-US" baseline="0" dirty="0" smtClean="0"/>
              <a:t>행렬 체인의 </a:t>
            </a:r>
            <a:r>
              <a:rPr lang="ko-KR" altLang="en-US" baseline="0" dirty="0" smtClean="0"/>
              <a:t>길이를 구합니다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86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이문제의 </a:t>
            </a:r>
            <a:r>
              <a:rPr lang="ko-KR" altLang="en-US" dirty="0" err="1"/>
              <a:t>최적비용을</a:t>
            </a:r>
            <a:r>
              <a:rPr lang="ko-KR" altLang="en-US" dirty="0"/>
              <a:t> 계산하는 과정을 보인다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 </a:t>
            </a:r>
            <a:r>
              <a:rPr lang="ko-KR" altLang="en-US" baseline="0" dirty="0" err="1"/>
              <a:t>수도코드를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이용하자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의사 코드를 이용해서 어떤 식으로 테이블을 활용해가면서 계산이 이루어지는지 확인해보겠습니다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우선 베이스 케이스에 해당하는 행렬 체인의 크기가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일때의</a:t>
            </a:r>
            <a:r>
              <a:rPr lang="ko-KR" altLang="en-US" baseline="0" dirty="0" smtClean="0"/>
              <a:t> 문제를 풉니다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된다고 말씀을 드렸기 때문에 해당하는 자리에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집어넣게 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68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이문제의 </a:t>
            </a:r>
            <a:r>
              <a:rPr lang="ko-KR" altLang="en-US" dirty="0" err="1"/>
              <a:t>최적비용을</a:t>
            </a:r>
            <a:r>
              <a:rPr lang="ko-KR" altLang="en-US" dirty="0"/>
              <a:t> 계산하는 과정을 보인다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 </a:t>
            </a:r>
            <a:r>
              <a:rPr lang="ko-KR" altLang="en-US" baseline="0" dirty="0" err="1"/>
              <a:t>수도코드를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이용하자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 내려가면서 길이가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인 행렬 체인에 대해 작은 문제를 풀게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의 좌표를 길이에 맞춰주고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비교를 위해서 해당하는 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를 처음 접근하므로 여기에 무한을 할당하겠습니다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58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이문제의 </a:t>
            </a:r>
            <a:r>
              <a:rPr lang="ko-KR" altLang="en-US" dirty="0" err="1"/>
              <a:t>최적비용을</a:t>
            </a:r>
            <a:r>
              <a:rPr lang="ko-KR" altLang="en-US" dirty="0"/>
              <a:t> 계산하는 과정을 보인다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 </a:t>
            </a:r>
            <a:r>
              <a:rPr lang="ko-KR" altLang="en-US" baseline="0" dirty="0" err="1"/>
              <a:t>수도코드를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이용하자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본격적으로 알고리즘을 이용해 현시점에서 가장 아래 문제에 해당하는 부분을 </a:t>
            </a:r>
            <a:r>
              <a:rPr lang="ko-KR" altLang="en-US" baseline="0" dirty="0" err="1" smtClean="0"/>
              <a:t>풀게됩니다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베이스 케이스에 대해서는 작업을 마쳤으므로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바로 </a:t>
            </a:r>
            <a:r>
              <a:rPr lang="ko-KR" altLang="en-US" baseline="0" dirty="0" err="1" smtClean="0"/>
              <a:t>위문제에</a:t>
            </a:r>
            <a:r>
              <a:rPr lang="ko-KR" altLang="en-US" baseline="0" dirty="0" smtClean="0"/>
              <a:t> 대해서 풀이할 수 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5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예시는 대표적인 </a:t>
            </a:r>
            <a:r>
              <a:rPr lang="ko-KR" altLang="en-US" dirty="0" err="1"/>
              <a:t>분할정복</a:t>
            </a:r>
            <a:r>
              <a:rPr lang="ko-KR" altLang="en-US" baseline="0" dirty="0"/>
              <a:t> 기법을 사용한 피보나치 수열의 풀이 과정을  트리로 나타낸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일반적인 분할 정복 기법으로 이를 구현했을 때</a:t>
            </a:r>
            <a:r>
              <a:rPr lang="en-US" altLang="ko-KR" baseline="0" dirty="0"/>
              <a:t>,  F3</a:t>
            </a:r>
            <a:r>
              <a:rPr lang="ko-KR" altLang="en-US" baseline="0" dirty="0"/>
              <a:t>의 부분 문제에서 </a:t>
            </a:r>
            <a:r>
              <a:rPr lang="en-US" altLang="ko-KR" baseline="0" dirty="0"/>
              <a:t>F2</a:t>
            </a:r>
            <a:r>
              <a:rPr lang="ko-KR" altLang="en-US" baseline="0" dirty="0"/>
              <a:t>에 대한 연산을 다시 하는 모습을 볼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지금 예시와 같이 케이스의 개수가 적으면 괜찮지만</a:t>
            </a:r>
            <a:r>
              <a:rPr lang="en-US" altLang="ko-KR" baseline="0" dirty="0"/>
              <a:t>, n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과 같은 큰 수가 오게 된다면 다시 계산하는 과정은 기하급수적으로 늘어날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4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이문제의 </a:t>
            </a:r>
            <a:r>
              <a:rPr lang="ko-KR" altLang="en-US" dirty="0" err="1"/>
              <a:t>최적비용을</a:t>
            </a:r>
            <a:r>
              <a:rPr lang="ko-KR" altLang="en-US" dirty="0"/>
              <a:t> 계산하는 과정을 보인다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알고리즘 </a:t>
            </a:r>
            <a:r>
              <a:rPr lang="ko-KR" altLang="en-US" baseline="0" dirty="0" err="1"/>
              <a:t>수도코드를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이용하자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초기 케이스가 아닌 중간 과정에서 이를 다시 설명하겠습니다</a:t>
            </a:r>
            <a:r>
              <a:rPr lang="en-US" altLang="ko-KR" baseline="0" dirty="0" smtClean="0"/>
              <a:t>. K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순회를 하게 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순서대로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가 이동하면서 </a:t>
            </a:r>
            <a:r>
              <a:rPr lang="en-US" altLang="ko-KR" baseline="0" dirty="0" smtClean="0"/>
              <a:t>q</a:t>
            </a:r>
            <a:r>
              <a:rPr lang="ko-KR" altLang="en-US" baseline="0" dirty="0" smtClean="0"/>
              <a:t>를 구해주게 되고 이때 이전의 계산결과를 참고하여 쌓아 올립니다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저장된 값보다 새로 계산된 값이 더 작다면 갱신하는 방식으로 작동하고 이 예시의 경우 결과적으로 </a:t>
            </a:r>
            <a:r>
              <a:rPr lang="en-US" altLang="ko-KR" baseline="0" dirty="0" smtClean="0"/>
              <a:t>7125</a:t>
            </a:r>
            <a:r>
              <a:rPr lang="ko-KR" altLang="en-US" baseline="0" dirty="0" smtClean="0"/>
              <a:t>가 저장되는 것을 확인할 수 있습니다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20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ko-KR" altLang="en-US" dirty="0" err="1" smtClean="0"/>
              <a:t>최적해를</a:t>
            </a:r>
            <a:r>
              <a:rPr lang="ko-KR" altLang="en-US" dirty="0" smtClean="0"/>
              <a:t> 구성하는 과정을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6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ko-KR" altLang="en-US" dirty="0" err="1" smtClean="0"/>
              <a:t>최적해를</a:t>
            </a:r>
            <a:r>
              <a:rPr lang="ko-KR" altLang="en-US" dirty="0" smtClean="0"/>
              <a:t> 구성하는 과정을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66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 모든 과정의 시간복잡도를 보인다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이때 나이브하게 구한 타임 </a:t>
            </a:r>
            <a:r>
              <a:rPr lang="ko-KR" altLang="en-US" baseline="0" dirty="0" err="1" smtClean="0"/>
              <a:t>컴플렉시티를</a:t>
            </a:r>
            <a:r>
              <a:rPr lang="ko-KR" altLang="en-US" baseline="0" dirty="0" smtClean="0"/>
              <a:t> 가져와서 비교하자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77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 모든 과정의 시간복잡도를 보인다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이때 나이브하게 구한 타임 </a:t>
            </a:r>
            <a:r>
              <a:rPr lang="ko-KR" altLang="en-US" baseline="0" dirty="0" err="1" smtClean="0"/>
              <a:t>컴플렉시티를</a:t>
            </a:r>
            <a:r>
              <a:rPr lang="ko-KR" altLang="en-US" baseline="0" dirty="0" smtClean="0"/>
              <a:t> 가져와서 비교하자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28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 err="1"/>
              <a:t>다이나믹</a:t>
            </a:r>
            <a:r>
              <a:rPr lang="ko-KR" altLang="en-US" dirty="0"/>
              <a:t> 프로그래밍은 주로 어떤 문제를 풀 때 주로 사용되는 기법인지 말씀 </a:t>
            </a:r>
            <a:r>
              <a:rPr lang="ko-KR" altLang="en-US" dirty="0" err="1"/>
              <a:t>드리고자합니다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ko-KR" altLang="en-US" dirty="0" err="1"/>
              <a:t>다이나믹</a:t>
            </a:r>
            <a:r>
              <a:rPr lang="ko-KR" altLang="en-US" dirty="0"/>
              <a:t> 프로그래밍 기법은</a:t>
            </a:r>
            <a:r>
              <a:rPr lang="ko-KR" altLang="en-US" baseline="0" dirty="0"/>
              <a:t> 일반적으로 최적화 문제를 풀 때 유용하게 사용될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 최적화 문제는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가능한 모든 솔루션 중에서 가장 최적의 값을 가지고 있는 하나의 솔루션을 찾는 문제를 말합니다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최적의 값에 대해서도 여러가지 솔루션이 존재할 수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그렇기 때문에 여기서 최적의 솔루션은 여러 개가 될 수 있습니다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6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</a:t>
            </a:r>
            <a:r>
              <a:rPr lang="ko-KR" altLang="en-US" baseline="0" dirty="0"/>
              <a:t>서 동적 프로그래밍 기법을 사용해서 풀이를 고쳐보면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똑같이 재귀적으로 문제들을 분할하는 것은 같지만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한번 부분 문제를 풀고 나온 답을 별도의 테이블에 저장합니다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이점이 다른 점인데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때 다른 쪽 부분 문제의 풀이에서 이미 풀어버린  </a:t>
            </a:r>
            <a:r>
              <a:rPr lang="ko-KR" altLang="en-US" baseline="0" dirty="0" err="1"/>
              <a:t>부분문제가</a:t>
            </a:r>
            <a:r>
              <a:rPr lang="ko-KR" altLang="en-US" baseline="0" dirty="0"/>
              <a:t> 출현했을 때 다시 계산하지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테이블에서 해당하는 문제의 답을 </a:t>
            </a:r>
            <a:r>
              <a:rPr lang="ko-KR" altLang="en-US" baseline="0" dirty="0" err="1"/>
              <a:t>꺼내올</a:t>
            </a:r>
            <a:r>
              <a:rPr lang="ko-KR" altLang="en-US" baseline="0" dirty="0"/>
              <a:t> 수 있다는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이때 그 부분 문제에 대해서 계산을 하지 않기 때문에 불필요한 계산을 줄일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이점이 다이나믹 프로그래밍의 이점 이자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분할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정복 방법과의 차이점이라고 할 수 있습니다</a:t>
            </a:r>
            <a:r>
              <a:rPr lang="en-US" altLang="ko-KR" baseline="0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4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다이나믹</a:t>
            </a:r>
            <a:r>
              <a:rPr lang="ko-KR" altLang="en-US" dirty="0"/>
              <a:t> 프로그래밍</a:t>
            </a:r>
            <a:r>
              <a:rPr lang="ko-KR" altLang="en-US" baseline="0" dirty="0"/>
              <a:t> 전략을 모든 최적화 문제에 대해서 사용할 수 있는 것은 아닙니다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다이나믹</a:t>
            </a:r>
            <a:r>
              <a:rPr lang="ko-KR" altLang="en-US" baseline="0" dirty="0"/>
              <a:t> 프로그래밍 전략을 적용하기 위해서 문제는 두 가지 요소를 만족해야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슬라이드에 나와 있는 것 처럼 </a:t>
            </a:r>
            <a:r>
              <a:rPr lang="ko-KR" altLang="en-US" baseline="0" dirty="0" err="1"/>
              <a:t>다이나믹</a:t>
            </a:r>
            <a:r>
              <a:rPr lang="ko-KR" altLang="en-US" baseline="0" dirty="0"/>
              <a:t> 프로그래밍 전략은 제시된 문제가 최적 </a:t>
            </a:r>
            <a:r>
              <a:rPr lang="ko-KR" altLang="en-US" baseline="0" dirty="0" err="1"/>
              <a:t>부분구조와</a:t>
            </a:r>
            <a:r>
              <a:rPr lang="ko-KR" altLang="en-US" baseline="0" dirty="0"/>
              <a:t> 중복된 부분 문제들을 가지고 있을  때 적용할 수 있습니다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6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최적부분</a:t>
            </a:r>
            <a:r>
              <a:rPr lang="ko-KR" altLang="en-US" dirty="0"/>
              <a:t> 구조에 대해서 설명 드리겠습니다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dirty="0"/>
              <a:t>최적</a:t>
            </a:r>
            <a:r>
              <a:rPr lang="ko-KR" altLang="en-US" baseline="0" dirty="0"/>
              <a:t> 부분 구조는 원래 문제의 </a:t>
            </a:r>
            <a:r>
              <a:rPr lang="ko-KR" altLang="en-US" baseline="0" dirty="0" err="1"/>
              <a:t>최적해가</a:t>
            </a:r>
            <a:r>
              <a:rPr lang="ko-KR" altLang="en-US" baseline="0" dirty="0"/>
              <a:t> 그 안에 그 부분 문제의 </a:t>
            </a:r>
            <a:r>
              <a:rPr lang="ko-KR" altLang="en-US" baseline="0" dirty="0" err="1"/>
              <a:t>최적해를</a:t>
            </a:r>
            <a:r>
              <a:rPr lang="ko-KR" altLang="en-US" baseline="0" dirty="0"/>
              <a:t> 포함하고 있는 형태로 만들어지는 것을 말합니다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우리가 풀 문제가 최적부분구조를 가진다는 것은 달리 말하면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우리가 구할 해가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부분 문제의 </a:t>
            </a:r>
            <a:r>
              <a:rPr lang="ko-KR" altLang="en-US" baseline="0" dirty="0" err="1"/>
              <a:t>최적해에</a:t>
            </a:r>
            <a:r>
              <a:rPr lang="ko-KR" altLang="en-US" baseline="0" dirty="0"/>
              <a:t> 의존한다는 것을 뜻합니다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이 성질이 만족되어야 우리는 작은 문제들의 해로 부터 문제에서 요구하는 </a:t>
            </a:r>
            <a:r>
              <a:rPr lang="ko-KR" altLang="en-US" baseline="0" dirty="0" err="1"/>
              <a:t>최적해를</a:t>
            </a:r>
            <a:r>
              <a:rPr lang="ko-KR" altLang="en-US" baseline="0" dirty="0"/>
              <a:t> 구할 수 있습니다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그렇다면 우리가 문제를 </a:t>
            </a:r>
            <a:r>
              <a:rPr lang="ko-KR" altLang="en-US" baseline="0" dirty="0" err="1"/>
              <a:t>다이나믹</a:t>
            </a:r>
            <a:r>
              <a:rPr lang="ko-KR" altLang="en-US" baseline="0" dirty="0"/>
              <a:t> 프로그래밍으로 풀기 전에 </a:t>
            </a:r>
            <a:r>
              <a:rPr lang="ko-KR" altLang="en-US" baseline="0" dirty="0" err="1"/>
              <a:t>최적해가</a:t>
            </a:r>
            <a:r>
              <a:rPr lang="ko-KR" altLang="en-US" baseline="0" dirty="0"/>
              <a:t> 최적부분구조를 가진다고 어떻게 알 수 있을까요</a:t>
            </a:r>
            <a:r>
              <a:rPr lang="en-US" altLang="ko-KR" baseline="0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8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한 </a:t>
            </a:r>
            <a:r>
              <a:rPr lang="ko-KR" altLang="en-US" dirty="0" err="1"/>
              <a:t>최적해가</a:t>
            </a:r>
            <a:r>
              <a:rPr lang="ko-KR" altLang="en-US" dirty="0"/>
              <a:t> 최적부분구조를</a:t>
            </a:r>
            <a:r>
              <a:rPr lang="ko-KR" altLang="en-US" baseline="0" dirty="0"/>
              <a:t> 가지고 있음을 확인하기</a:t>
            </a:r>
            <a:r>
              <a:rPr lang="ko-KR" altLang="en-US" dirty="0"/>
              <a:t> 위해서</a:t>
            </a:r>
            <a:r>
              <a:rPr lang="en-US" altLang="ko-KR" dirty="0"/>
              <a:t>, </a:t>
            </a:r>
            <a:r>
              <a:rPr lang="ko-KR" altLang="en-US" dirty="0"/>
              <a:t> 잘라</a:t>
            </a:r>
            <a:r>
              <a:rPr lang="ko-KR" altLang="en-US" baseline="0" dirty="0"/>
              <a:t> 붙이기</a:t>
            </a:r>
            <a:r>
              <a:rPr lang="en-US" altLang="ko-KR" baseline="0" dirty="0"/>
              <a:t>(Cut and paste) </a:t>
            </a:r>
            <a:r>
              <a:rPr lang="ko-KR" altLang="en-US" baseline="0" dirty="0"/>
              <a:t> 방법을 이용할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슬라이드는 그 예시입니다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한 개의 </a:t>
            </a:r>
            <a:r>
              <a:rPr lang="ko-KR" altLang="en-US" baseline="0" dirty="0" err="1"/>
              <a:t>최적해의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A</a:t>
            </a:r>
            <a:r>
              <a:rPr lang="ko-KR" altLang="en-US" baseline="0" dirty="0"/>
              <a:t>가 두 서브 솔루션의 합으로 이루어 </a:t>
            </a:r>
            <a:r>
              <a:rPr lang="ko-KR" altLang="en-US" baseline="0" dirty="0" err="1"/>
              <a:t>져있다고</a:t>
            </a:r>
            <a:r>
              <a:rPr lang="ko-KR" altLang="en-US" baseline="0" dirty="0"/>
              <a:t> 가정하고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여기서 </a:t>
            </a:r>
            <a:r>
              <a:rPr lang="ko-KR" altLang="en-US" baseline="0" dirty="0" err="1"/>
              <a:t>최적해의</a:t>
            </a:r>
            <a:r>
              <a:rPr lang="ko-KR" altLang="en-US" baseline="0" dirty="0"/>
              <a:t> 의미는 최소값을 가지는 해라고 가정하겠습니다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여기서 </a:t>
            </a:r>
            <a:r>
              <a:rPr lang="en-US" altLang="ko-KR" baseline="0" dirty="0"/>
              <a:t>A</a:t>
            </a:r>
            <a:r>
              <a:rPr lang="ko-KR" altLang="en-US" baseline="0" dirty="0"/>
              <a:t>를 구성하는 </a:t>
            </a:r>
            <a:r>
              <a:rPr lang="ko-KR" altLang="en-US" baseline="0" dirty="0" err="1"/>
              <a:t>부분문제의</a:t>
            </a:r>
            <a:r>
              <a:rPr lang="ko-KR" altLang="en-US" baseline="0" dirty="0"/>
              <a:t> 해 중에 하나가 최적이 아님에도 </a:t>
            </a:r>
            <a:r>
              <a:rPr lang="en-US" altLang="ko-KR" baseline="0" dirty="0"/>
              <a:t>A</a:t>
            </a:r>
            <a:r>
              <a:rPr lang="ko-KR" altLang="en-US" baseline="0" dirty="0"/>
              <a:t>가 최적의 해를 가진다고 가정하겠습니다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또다른 솔루션인 </a:t>
            </a:r>
            <a:r>
              <a:rPr lang="en-US" altLang="ko-KR" baseline="0" dirty="0"/>
              <a:t>A</a:t>
            </a:r>
            <a:r>
              <a:rPr lang="ko-KR" altLang="en-US" baseline="0" dirty="0"/>
              <a:t>프라임을 구성하는 모든 부분 문제가 </a:t>
            </a:r>
            <a:r>
              <a:rPr lang="ko-KR" altLang="en-US" baseline="0" dirty="0" err="1"/>
              <a:t>최적해로</a:t>
            </a:r>
            <a:r>
              <a:rPr lang="ko-KR" altLang="en-US" baseline="0" dirty="0"/>
              <a:t> 이루어진다고 하겠습니다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이후에 </a:t>
            </a:r>
            <a:r>
              <a:rPr lang="en-US" altLang="ko-KR" baseline="0" dirty="0"/>
              <a:t>A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</a:t>
            </a:r>
            <a:r>
              <a:rPr lang="ko-KR" altLang="en-US" baseline="0" dirty="0"/>
              <a:t>프라임을 비교해보면 </a:t>
            </a:r>
            <a:r>
              <a:rPr lang="en-US" altLang="ko-KR" baseline="0" dirty="0"/>
              <a:t>A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A</a:t>
            </a:r>
            <a:r>
              <a:rPr lang="ko-KR" altLang="en-US" baseline="0" dirty="0"/>
              <a:t>프라임보다 더 큰 값을 가질 수 밖에 없음을  알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그런데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우리가 정한 </a:t>
            </a:r>
            <a:r>
              <a:rPr lang="ko-KR" altLang="en-US" baseline="0" dirty="0" err="1"/>
              <a:t>최적해는</a:t>
            </a:r>
            <a:r>
              <a:rPr lang="ko-KR" altLang="en-US" baseline="0" dirty="0"/>
              <a:t> 최소값을 가지는 솔루션이기 때문에</a:t>
            </a:r>
            <a:r>
              <a:rPr lang="en-US" altLang="ko-KR" baseline="0" dirty="0"/>
              <a:t>, A</a:t>
            </a:r>
            <a:r>
              <a:rPr lang="ko-KR" altLang="en-US" baseline="0" dirty="0"/>
              <a:t>가 최적해인데도 </a:t>
            </a:r>
            <a:r>
              <a:rPr lang="en-US" altLang="ko-KR" baseline="0" dirty="0"/>
              <a:t>A</a:t>
            </a:r>
            <a:r>
              <a:rPr lang="ko-KR" altLang="en-US" baseline="0" dirty="0"/>
              <a:t>가 최소값을 가지지 못하는 모순이 생깁니다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</a:t>
            </a:r>
            <a:r>
              <a:rPr lang="en-US" altLang="ko-KR" baseline="0" dirty="0"/>
              <a:t>, A</a:t>
            </a:r>
            <a:r>
              <a:rPr lang="ko-KR" altLang="en-US" baseline="0" dirty="0"/>
              <a:t>는 최적 </a:t>
            </a:r>
            <a:r>
              <a:rPr lang="ko-KR" altLang="en-US" baseline="0" dirty="0" err="1"/>
              <a:t>부분구조를</a:t>
            </a:r>
            <a:r>
              <a:rPr lang="ko-KR" altLang="en-US" baseline="0" dirty="0"/>
              <a:t> 가져야 함을 증명할 수 있습니다</a:t>
            </a:r>
            <a:r>
              <a:rPr lang="en-US" altLang="ko-KR" baseline="0" dirty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말씀 드릴 부분은 중복되는 부분 문제들입니다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이는 재귀하면서 부분 문제를 만들어낼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이전에 풀었던 부분 문제가 반복적으로 나타나는 것을 뜻합니다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성질 이 있기 때문에 우리는 이미 풀었던 부분 문제의 답을 재활용 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앞서 </a:t>
            </a:r>
            <a:r>
              <a:rPr lang="ko-KR" altLang="en-US" baseline="0" dirty="0" err="1"/>
              <a:t>다이나믹</a:t>
            </a:r>
            <a:r>
              <a:rPr lang="ko-KR" altLang="en-US" baseline="0" dirty="0"/>
              <a:t> 프로그래밍과 분할 정복 간의 차이점으로 보여드린 피보나치 수열을 구하는 알고리즘을 다시 예시로 들 수 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두 </a:t>
            </a:r>
            <a:r>
              <a:rPr lang="en-US" altLang="ko-KR" baseline="0" dirty="0"/>
              <a:t>F2</a:t>
            </a:r>
            <a:r>
              <a:rPr lang="ko-KR" altLang="en-US" baseline="0" dirty="0"/>
              <a:t>는  </a:t>
            </a:r>
            <a:r>
              <a:rPr lang="en-US" altLang="ko-KR" baseline="0" dirty="0"/>
              <a:t>F3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F4</a:t>
            </a:r>
            <a:r>
              <a:rPr lang="ko-KR" altLang="en-US" baseline="0" dirty="0"/>
              <a:t>라는 각각 다른 문제의  부분 문제지만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어떤 </a:t>
            </a:r>
            <a:r>
              <a:rPr lang="en-US" altLang="ko-KR" baseline="0" dirty="0"/>
              <a:t>F2</a:t>
            </a:r>
            <a:r>
              <a:rPr lang="ko-KR" altLang="en-US" baseline="0" dirty="0"/>
              <a:t>던 그 자리에 구해야 할 답은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그렇기 때문에 이 문제에서 </a:t>
            </a:r>
            <a:r>
              <a:rPr lang="en-US" altLang="ko-KR" baseline="0" dirty="0"/>
              <a:t>F2</a:t>
            </a:r>
            <a:r>
              <a:rPr lang="ko-KR" altLang="en-US" baseline="0" dirty="0"/>
              <a:t>에 해당하는 부분을 다시 재활용 할 수 있는 것입니다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8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이제 다이나믹 프로그래밍을 어떤 순서로 사용하고 이를 어떻게 발전시켜야 할지에 대한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가지 과정에 대해 말씀 드리겠습니다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첫번째로 할 일은 최적해의 구조를 확인하는 것입니다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여기서 이 문제가 다이나믹 프로그래밍을 사용할 수 있는 문제인지 아닌지를 확인해야 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두번째로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최적해의 값을 앞서 말씀드린 최적 부분구조를 만족시키는 형태로 재귀적으로 정의합니다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이에 대한 정의가 끝났다면 세번째로 넘어갑니다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세번째로는 실제로 </a:t>
            </a:r>
            <a:r>
              <a:rPr lang="ko-KR" altLang="en-US" baseline="0" dirty="0" err="1"/>
              <a:t>최적해가</a:t>
            </a:r>
            <a:r>
              <a:rPr lang="ko-KR" altLang="en-US" baseline="0" dirty="0"/>
              <a:t> 가지는 값을 구하는 과정입니다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때 테이블을 이용해 나오는 모든 값을 기록하는 과정을 거칩니다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그리고 마지막 스텝으로 넘어가 전 과정에서 계산한 정보들을 토대로 최적해를 재구성합니다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 네가지 스텝을 거쳐서 다이나믹 프로그래밍 알고리즘을 개발할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AB32-564F-4C7C-9736-A46BFC97BC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1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3FB81B-30C5-4CDC-B584-AEB6496E83FB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1054-6E2B-4522-AFFB-2DF2BAEABFFA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112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2738-0718-48DE-90F5-CB9C46E71227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39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FA9A-EEB3-4068-9D10-6A0F44CE1299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0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FED5-0D34-4E15-A153-ABBECF45BB00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2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1054-6E2B-4522-AFFB-2DF2BAEABFFA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388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1054-6E2B-4522-AFFB-2DF2BAEABFFA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052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CF017F-D4CC-4859-9C74-729A39EE66B7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CCEBC6-E719-49AA-B417-305D83A8B21B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891C-B8F8-4EB0-95C8-C4F46EBBD303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1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443E-F986-4C79-B27B-AC5A39318E6D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2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B79B-F8E2-440F-9E07-EFDF47A78A89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39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DA13-A9A4-4320-BF2D-89E3E24F2B46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868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D10-065E-4F51-87E8-AD6F2430B102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4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7CAA-A44F-4EAC-95B1-9E43261EC8DF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B3D-1CA2-4230-B948-B9D5F3E69C41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E3B-A8C5-4BDA-B29C-EE8ED4335253}" type="datetime1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fld id="{51451054-6E2B-4522-AFFB-2DF2BAEABFFA}" type="datetime1">
              <a:rPr lang="ko-KR" altLang="en-US" smtClean="0"/>
              <a:pPr/>
              <a:t>2023-01-19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5BBFEEEB-0934-4EB8-B37E-C7E3A86216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5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  <p:sldLayoutId id="2147484239" r:id="rId13"/>
    <p:sldLayoutId id="2147484240" r:id="rId14"/>
    <p:sldLayoutId id="2147484241" r:id="rId15"/>
    <p:sldLayoutId id="2147484242" r:id="rId16"/>
    <p:sldLayoutId id="214748424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Arial" panose="020B0604020202020204" pitchFamily="34" charset="0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95.jp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7.png"/><Relationship Id="rId4" Type="http://schemas.openxmlformats.org/officeDocument/2006/relationships/image" Target="../media/image11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95.jp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2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9.png"/><Relationship Id="rId5" Type="http://schemas.openxmlformats.org/officeDocument/2006/relationships/image" Target="../media/image144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3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95.jp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2967648"/>
            <a:ext cx="8825658" cy="8620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3829733"/>
            <a:ext cx="8825658" cy="1204320"/>
          </a:xfrm>
        </p:spPr>
        <p:txBody>
          <a:bodyPr>
            <a:normAutofit/>
          </a:bodyPr>
          <a:lstStyle/>
          <a:p>
            <a:r>
              <a:rPr lang="en-US" altLang="ko-KR" dirty="0"/>
              <a:t>Matrix Chain multiplication </a:t>
            </a:r>
          </a:p>
          <a:p>
            <a:r>
              <a:rPr lang="en-US" altLang="ko-K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Introduction to Algorithm 3</a:t>
            </a:r>
            <a:r>
              <a:rPr lang="en-US" altLang="ko-KR" sz="16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rd</a:t>
            </a:r>
            <a:r>
              <a:rPr lang="en-US" altLang="ko-K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Edition 15.2</a:t>
            </a:r>
          </a:p>
          <a:p>
            <a:r>
              <a:rPr lang="en-US" altLang="ko-K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2023.01.19.</a:t>
            </a:r>
          </a:p>
          <a:p>
            <a:endParaRPr lang="ko-KR" alt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4955" y="5034053"/>
            <a:ext cx="204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Heo </a:t>
            </a:r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</a:rPr>
              <a:t>Dae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-Hyun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391" y="681134"/>
            <a:ext cx="8761413" cy="1008828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Dynamic Programming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700" dirty="0"/>
              <a:t>Developing Dynamic Programing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108" y="2553072"/>
            <a:ext cx="10676262" cy="3860427"/>
          </a:xfrm>
        </p:spPr>
        <p:txBody>
          <a:bodyPr>
            <a:noAutofit/>
          </a:bodyPr>
          <a:lstStyle/>
          <a:p>
            <a:pPr lvl="1"/>
            <a:r>
              <a:rPr lang="en-US" altLang="ko-KR" sz="2400" b="1" dirty="0"/>
              <a:t>Step 1) Characterize the structure of optimal solution.</a:t>
            </a:r>
          </a:p>
          <a:p>
            <a:pPr lvl="1"/>
            <a:endParaRPr lang="en-US" altLang="ko-KR" sz="2200" b="1" i="1" dirty="0"/>
          </a:p>
          <a:p>
            <a:pPr lvl="1"/>
            <a:r>
              <a:rPr lang="en-US" altLang="ko-KR" sz="2400" b="1" dirty="0"/>
              <a:t>Step 2) Recursively define the value of an optimal solution.</a:t>
            </a:r>
          </a:p>
          <a:p>
            <a:pPr marL="457200" lvl="1" indent="0">
              <a:buNone/>
            </a:pPr>
            <a:r>
              <a:rPr lang="en-US" altLang="ko-KR" sz="2400" b="1" dirty="0"/>
              <a:t> </a:t>
            </a:r>
          </a:p>
          <a:p>
            <a:pPr lvl="1"/>
            <a:r>
              <a:rPr lang="en-US" altLang="ko-KR" sz="2400" b="1" dirty="0"/>
              <a:t>Step 3) Compute the value of an optimal solution.</a:t>
            </a:r>
          </a:p>
          <a:p>
            <a:pPr marL="457200" lvl="1" indent="0">
              <a:buNone/>
            </a:pPr>
            <a:r>
              <a:rPr lang="en-US" altLang="ko-KR" sz="2400" b="1" dirty="0"/>
              <a:t>	</a:t>
            </a:r>
          </a:p>
          <a:p>
            <a:pPr lvl="1"/>
            <a:r>
              <a:rPr lang="en-US" altLang="ko-KR" sz="2400" b="1" dirty="0"/>
              <a:t>Step 4) Construct an optimal solution from computed information.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39716" y="2289108"/>
                <a:ext cx="11392301" cy="4273163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22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b="1" dirty="0"/>
                  <a:t>Input: </a:t>
                </a:r>
                <a:r>
                  <a:rPr lang="en-US" altLang="ko-KR" sz="2200" dirty="0"/>
                  <a:t>Matrix chain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b="1" dirty="0"/>
                  <a:t>Output: </a:t>
                </a:r>
                <a:r>
                  <a:rPr lang="en-US" altLang="ko-KR" sz="2200" dirty="0"/>
                  <a:t>Show a </a:t>
                </a:r>
                <a:r>
                  <a:rPr lang="en-US" altLang="ko-KR" sz="2200" b="1" dirty="0"/>
                  <a:t>matrix</a:t>
                </a:r>
                <a:r>
                  <a:rPr lang="ko-KR" altLang="en-US" sz="2200" b="1" dirty="0"/>
                  <a:t> </a:t>
                </a:r>
                <a:r>
                  <a:rPr lang="en-US" altLang="ko-KR" sz="2200" b="1" dirty="0"/>
                  <a:t>multiplication order </a:t>
                </a:r>
                <a:r>
                  <a:rPr lang="en-US" altLang="ko-KR" sz="2200" dirty="0"/>
                  <a:t>that </a:t>
                </a:r>
                <a:r>
                  <a:rPr lang="en-US" altLang="ko-KR" sz="2200" b="1" dirty="0">
                    <a:solidFill>
                      <a:schemeClr val="accent2"/>
                    </a:solidFill>
                  </a:rPr>
                  <a:t>minimizes the number </a:t>
                </a:r>
                <a:r>
                  <a:rPr lang="en-US" altLang="ko-KR" sz="2200" dirty="0">
                    <a:solidFill>
                      <a:schemeClr val="accent2"/>
                    </a:solidFill>
                  </a:rPr>
                  <a:t>of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2200" dirty="0">
                    <a:solidFill>
                      <a:schemeClr val="accent2"/>
                    </a:solidFill>
                  </a:rPr>
                  <a:t>scalar multiplication </a:t>
                </a:r>
                <a:r>
                  <a:rPr lang="en-US" altLang="ko-KR" sz="2200" dirty="0"/>
                  <a:t>by </a:t>
                </a:r>
                <a:r>
                  <a:rPr lang="en-US" altLang="ko-KR" sz="2200" b="1" dirty="0">
                    <a:solidFill>
                      <a:schemeClr val="accent2"/>
                    </a:solidFill>
                  </a:rPr>
                  <a:t>parenthesizing</a:t>
                </a:r>
                <a:r>
                  <a:rPr lang="en-US" altLang="ko-KR" sz="2200" dirty="0">
                    <a:solidFill>
                      <a:schemeClr val="accent2"/>
                    </a:solidFill>
                  </a:rPr>
                  <a:t> the matrix product.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2200" dirty="0">
                  <a:solidFill>
                    <a:schemeClr val="accent2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(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</a:rPr>
                  <a:t> : to remove ambiguity, </a:t>
                </a:r>
                <a:r>
                  <a:rPr lang="en-US" altLang="ko-KR" sz="2200" dirty="0" smtClean="0">
                    <a:solidFill>
                      <a:schemeClr val="tx1"/>
                    </a:solidFill>
                  </a:rPr>
                  <a:t>it</a:t>
                </a:r>
                <a:r>
                  <a:rPr lang="ko-KR" alt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dirty="0" smtClean="0">
                    <a:solidFill>
                      <a:schemeClr val="tx1"/>
                    </a:solidFill>
                  </a:rPr>
                  <a:t>should 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be fully parenthesized</a:t>
                </a:r>
                <a:r>
                  <a:rPr lang="en-US" altLang="ko-KR" sz="22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16" y="2289108"/>
                <a:ext cx="11392301" cy="427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 : Scalar Multiplications in Matrix product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D75711A-81B2-9B1A-BCF0-D9D1A5439803}"/>
                  </a:ext>
                </a:extLst>
              </p:cNvPr>
              <p:cNvSpPr/>
              <p:nvPr/>
            </p:nvSpPr>
            <p:spPr>
              <a:xfrm>
                <a:off x="1078587" y="3767844"/>
                <a:ext cx="2083982" cy="1168312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D75711A-81B2-9B1A-BCF0-D9D1A5439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87" y="3767844"/>
                <a:ext cx="2083982" cy="1168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AFEA-A8F6-AF84-3E04-DBF0901B68AA}"/>
              </a:ext>
            </a:extLst>
          </p:cNvPr>
          <p:cNvCxnSpPr/>
          <p:nvPr/>
        </p:nvCxnSpPr>
        <p:spPr>
          <a:xfrm>
            <a:off x="1078587" y="5116905"/>
            <a:ext cx="2083982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D65DF7-2831-59F7-809B-0A6BAB84F78E}"/>
              </a:ext>
            </a:extLst>
          </p:cNvPr>
          <p:cNvCxnSpPr>
            <a:cxnSpLocks/>
          </p:cNvCxnSpPr>
          <p:nvPr/>
        </p:nvCxnSpPr>
        <p:spPr>
          <a:xfrm>
            <a:off x="3353955" y="3767844"/>
            <a:ext cx="0" cy="1168312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12D4D00-59AE-43BB-D727-D8AED07F21B9}"/>
                  </a:ext>
                </a:extLst>
              </p:cNvPr>
              <p:cNvSpPr/>
              <p:nvPr/>
            </p:nvSpPr>
            <p:spPr>
              <a:xfrm>
                <a:off x="4827894" y="2797880"/>
                <a:ext cx="1408798" cy="213827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12D4D00-59AE-43BB-D727-D8AED07F2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94" y="2797880"/>
                <a:ext cx="1408798" cy="2138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AAAC08-A5ED-32AF-0E81-E3CE70EB5219}"/>
              </a:ext>
            </a:extLst>
          </p:cNvPr>
          <p:cNvCxnSpPr>
            <a:cxnSpLocks/>
          </p:cNvCxnSpPr>
          <p:nvPr/>
        </p:nvCxnSpPr>
        <p:spPr>
          <a:xfrm>
            <a:off x="4827894" y="5116905"/>
            <a:ext cx="1408798" cy="862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DB8F7F-6750-10E4-8489-CE7D61A873C9}"/>
              </a:ext>
            </a:extLst>
          </p:cNvPr>
          <p:cNvCxnSpPr>
            <a:cxnSpLocks/>
          </p:cNvCxnSpPr>
          <p:nvPr/>
        </p:nvCxnSpPr>
        <p:spPr>
          <a:xfrm>
            <a:off x="6417450" y="2797880"/>
            <a:ext cx="0" cy="2138276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8BB293-E44A-8A8C-9B2C-58CA9F3D7E79}"/>
              </a:ext>
            </a:extLst>
          </p:cNvPr>
          <p:cNvSpPr/>
          <p:nvPr/>
        </p:nvSpPr>
        <p:spPr>
          <a:xfrm>
            <a:off x="1078587" y="3778134"/>
            <a:ext cx="2083982" cy="167713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351F3-0D91-6278-FB2E-72D4D7B3CEDE}"/>
              </a:ext>
            </a:extLst>
          </p:cNvPr>
          <p:cNvSpPr/>
          <p:nvPr/>
        </p:nvSpPr>
        <p:spPr>
          <a:xfrm>
            <a:off x="4827894" y="2797880"/>
            <a:ext cx="191367" cy="2138276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531E44-3528-C38D-A572-268084828AB6}"/>
                  </a:ext>
                </a:extLst>
              </p:cNvPr>
              <p:cNvSpPr txBox="1"/>
              <p:nvPr/>
            </p:nvSpPr>
            <p:spPr>
              <a:xfrm>
                <a:off x="3436642" y="4186227"/>
                <a:ext cx="1961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531E44-3528-C38D-A572-268084828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42" y="4186227"/>
                <a:ext cx="196143" cy="276999"/>
              </a:xfrm>
              <a:prstGeom prst="rect">
                <a:avLst/>
              </a:prstGeom>
              <a:blipFill>
                <a:blip r:embed="rId5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541A34-2AD5-7B06-0A38-9ABFB626D8B4}"/>
                  </a:ext>
                </a:extLst>
              </p:cNvPr>
              <p:cNvSpPr txBox="1"/>
              <p:nvPr/>
            </p:nvSpPr>
            <p:spPr>
              <a:xfrm>
                <a:off x="2022506" y="515915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541A34-2AD5-7B06-0A38-9ABFB626D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06" y="5159155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69CC80-2C53-BC6E-D27C-C0E097377F92}"/>
                  </a:ext>
                </a:extLst>
              </p:cNvPr>
              <p:cNvSpPr txBox="1"/>
              <p:nvPr/>
            </p:nvSpPr>
            <p:spPr>
              <a:xfrm>
                <a:off x="6520838" y="377813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69CC80-2C53-BC6E-D27C-C0E097377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38" y="3778134"/>
                <a:ext cx="183320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CA632-4B67-2EFB-FF06-78B8EBF05303}"/>
                  </a:ext>
                </a:extLst>
              </p:cNvPr>
              <p:cNvSpPr txBox="1"/>
              <p:nvPr/>
            </p:nvSpPr>
            <p:spPr>
              <a:xfrm>
                <a:off x="5443198" y="5159155"/>
                <a:ext cx="165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CA632-4B67-2EFB-FF06-78B8EBF0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98" y="5159155"/>
                <a:ext cx="165366" cy="276999"/>
              </a:xfrm>
              <a:prstGeom prst="rect">
                <a:avLst/>
              </a:prstGeom>
              <a:blipFill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473B8-28D0-EAAF-57E3-5815B1D49A0C}"/>
                  </a:ext>
                </a:extLst>
              </p:cNvPr>
              <p:cNvSpPr txBox="1"/>
              <p:nvPr/>
            </p:nvSpPr>
            <p:spPr>
              <a:xfrm>
                <a:off x="3932410" y="3832284"/>
                <a:ext cx="3831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9473B8-28D0-EAAF-57E3-5815B1D49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410" y="3832284"/>
                <a:ext cx="38311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14BB64-06CD-93AF-820E-E9CF87E1A331}"/>
              </a:ext>
            </a:extLst>
          </p:cNvPr>
          <p:cNvSpPr/>
          <p:nvPr/>
        </p:nvSpPr>
        <p:spPr>
          <a:xfrm>
            <a:off x="5104335" y="2797880"/>
            <a:ext cx="191367" cy="2138276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B8DEAC-792E-055E-EB14-3D3B13789375}"/>
              </a:ext>
            </a:extLst>
          </p:cNvPr>
          <p:cNvSpPr/>
          <p:nvPr/>
        </p:nvSpPr>
        <p:spPr>
          <a:xfrm>
            <a:off x="1108500" y="4036360"/>
            <a:ext cx="2083982" cy="167713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360AEA-4093-DC45-8A41-762C436E1E40}"/>
              </a:ext>
            </a:extLst>
          </p:cNvPr>
          <p:cNvSpPr/>
          <p:nvPr/>
        </p:nvSpPr>
        <p:spPr>
          <a:xfrm>
            <a:off x="1093544" y="4767622"/>
            <a:ext cx="2083982" cy="167713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37F9A4-E3BF-6690-3030-90DABFE7D339}"/>
              </a:ext>
            </a:extLst>
          </p:cNvPr>
          <p:cNvSpPr/>
          <p:nvPr/>
        </p:nvSpPr>
        <p:spPr>
          <a:xfrm>
            <a:off x="6050536" y="2797880"/>
            <a:ext cx="191367" cy="2138276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D593A-AFBC-82EA-0529-4CDB7F4A514D}"/>
              </a:ext>
            </a:extLst>
          </p:cNvPr>
          <p:cNvSpPr txBox="1"/>
          <p:nvPr/>
        </p:nvSpPr>
        <p:spPr>
          <a:xfrm>
            <a:off x="5629827" y="286935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…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64667-08AE-C186-C8FB-5993056C08F1}"/>
              </a:ext>
            </a:extLst>
          </p:cNvPr>
          <p:cNvSpPr txBox="1"/>
          <p:nvPr/>
        </p:nvSpPr>
        <p:spPr>
          <a:xfrm>
            <a:off x="2608255" y="4223239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…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5522FC-769D-D6C4-3441-DBFC79A14318}"/>
                  </a:ext>
                </a:extLst>
              </p:cNvPr>
              <p:cNvSpPr txBox="1"/>
              <p:nvPr/>
            </p:nvSpPr>
            <p:spPr>
              <a:xfrm>
                <a:off x="9814305" y="4605256"/>
                <a:ext cx="11185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𝑝𝑞𝑟</m:t>
                      </m:r>
                    </m:oMath>
                  </m:oMathPara>
                </a14:m>
                <a:endParaRPr lang="ko-KR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5522FC-769D-D6C4-3441-DBFC79A14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305" y="4605256"/>
                <a:ext cx="1118511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092C7AB-34B3-74EF-B9A5-6AA1EEB5DE91}"/>
              </a:ext>
            </a:extLst>
          </p:cNvPr>
          <p:cNvSpPr txBox="1"/>
          <p:nvPr/>
        </p:nvSpPr>
        <p:spPr>
          <a:xfrm>
            <a:off x="6991526" y="3454968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One row’s elements are </a:t>
            </a:r>
            <a:r>
              <a:rPr lang="en-US" altLang="ko-KR" dirty="0" smtClean="0">
                <a:latin typeface="Cambria Math" panose="02040503050406030204" pitchFamily="18" charset="0"/>
              </a:rPr>
              <a:t>multiplied to </a:t>
            </a:r>
          </a:p>
          <a:p>
            <a:r>
              <a:rPr lang="en-US" altLang="ko-KR" dirty="0" smtClean="0">
                <a:latin typeface="Cambria Math" panose="02040503050406030204" pitchFamily="18" charset="0"/>
              </a:rPr>
              <a:t>elements of t</a:t>
            </a:r>
            <a:r>
              <a:rPr lang="en-US" altLang="ko-KR" dirty="0" smtClean="0">
                <a:latin typeface="Cambria Math" panose="02040503050406030204" pitchFamily="18" charset="0"/>
              </a:rPr>
              <a:t>he other’s column q </a:t>
            </a:r>
            <a:r>
              <a:rPr lang="en-US" altLang="ko-KR" dirty="0">
                <a:latin typeface="Cambria Math" panose="02040503050406030204" pitchFamily="18" charset="0"/>
              </a:rPr>
              <a:t>times.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It repeats multiplications r times.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And it repeats for each row. (p times)</a:t>
            </a:r>
          </a:p>
        </p:txBody>
      </p:sp>
    </p:spTree>
    <p:extLst>
      <p:ext uri="{BB962C8B-B14F-4D97-AF65-F5344CB8AC3E}">
        <p14:creationId xmlns:p14="http://schemas.microsoft.com/office/powerpoint/2010/main" val="12895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 : Difference depends on Multiplication Order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/>
              <p:nvPr/>
            </p:nvSpPr>
            <p:spPr>
              <a:xfrm>
                <a:off x="709356" y="2640360"/>
                <a:ext cx="16613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((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6" y="2640360"/>
                <a:ext cx="1661338" cy="400110"/>
              </a:xfrm>
              <a:prstGeom prst="rect">
                <a:avLst/>
              </a:prstGeom>
              <a:blipFill>
                <a:blip r:embed="rId3"/>
                <a:stretch>
                  <a:fillRect r="-13919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/>
              <p:nvPr/>
            </p:nvSpPr>
            <p:spPr>
              <a:xfrm>
                <a:off x="1540025" y="3917366"/>
                <a:ext cx="2083982" cy="98364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25" y="3917366"/>
                <a:ext cx="2083982" cy="983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/>
              <p:nvPr/>
            </p:nvSpPr>
            <p:spPr>
              <a:xfrm>
                <a:off x="5773097" y="2762736"/>
                <a:ext cx="620233" cy="213827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097" y="2762736"/>
                <a:ext cx="620233" cy="2138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C2DFA7-5FBD-A387-3DDE-776FDAA9B856}"/>
                  </a:ext>
                </a:extLst>
              </p:cNvPr>
              <p:cNvSpPr/>
              <p:nvPr/>
            </p:nvSpPr>
            <p:spPr>
              <a:xfrm>
                <a:off x="9267652" y="4351784"/>
                <a:ext cx="1116419" cy="518493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C2DFA7-5FBD-A387-3DDE-776FDAA9B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652" y="4351784"/>
                <a:ext cx="1116419" cy="518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E2B94-A8B0-60EE-EE3C-39949CA36A14}"/>
              </a:ext>
            </a:extLst>
          </p:cNvPr>
          <p:cNvCxnSpPr/>
          <p:nvPr/>
        </p:nvCxnSpPr>
        <p:spPr>
          <a:xfrm>
            <a:off x="1540025" y="5081761"/>
            <a:ext cx="2083982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E7888-0B43-FBA0-70F8-2B522FACF49B}"/>
              </a:ext>
            </a:extLst>
          </p:cNvPr>
          <p:cNvCxnSpPr>
            <a:cxnSpLocks/>
          </p:cNvCxnSpPr>
          <p:nvPr/>
        </p:nvCxnSpPr>
        <p:spPr>
          <a:xfrm>
            <a:off x="5773097" y="5082623"/>
            <a:ext cx="620233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3406EC-DD88-19CC-9326-7F985DA5B2FC}"/>
              </a:ext>
            </a:extLst>
          </p:cNvPr>
          <p:cNvCxnSpPr>
            <a:cxnSpLocks/>
          </p:cNvCxnSpPr>
          <p:nvPr/>
        </p:nvCxnSpPr>
        <p:spPr>
          <a:xfrm>
            <a:off x="9267652" y="5049767"/>
            <a:ext cx="1116419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3E8BFD-84CA-C26F-1E18-C52CC4C295B7}"/>
              </a:ext>
            </a:extLst>
          </p:cNvPr>
          <p:cNvCxnSpPr/>
          <p:nvPr/>
        </p:nvCxnSpPr>
        <p:spPr>
          <a:xfrm>
            <a:off x="3815393" y="3917366"/>
            <a:ext cx="0" cy="983646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85E428-FF29-4605-F779-231E5563DCB2}"/>
              </a:ext>
            </a:extLst>
          </p:cNvPr>
          <p:cNvCxnSpPr>
            <a:cxnSpLocks/>
          </p:cNvCxnSpPr>
          <p:nvPr/>
        </p:nvCxnSpPr>
        <p:spPr>
          <a:xfrm>
            <a:off x="6574088" y="2762736"/>
            <a:ext cx="0" cy="2138276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B2F2F2-66D2-05A9-3189-6D0B2792A794}"/>
              </a:ext>
            </a:extLst>
          </p:cNvPr>
          <p:cNvCxnSpPr>
            <a:cxnSpLocks/>
          </p:cNvCxnSpPr>
          <p:nvPr/>
        </p:nvCxnSpPr>
        <p:spPr>
          <a:xfrm>
            <a:off x="10586094" y="4351784"/>
            <a:ext cx="2215" cy="518493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9692A6-BDA8-E4CF-54F4-D4E7F3283954}"/>
              </a:ext>
            </a:extLst>
          </p:cNvPr>
          <p:cNvSpPr txBox="1"/>
          <p:nvPr/>
        </p:nvSpPr>
        <p:spPr>
          <a:xfrm>
            <a:off x="2297322" y="52024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5EB71-6227-0C79-AD63-8B570A255A2E}"/>
              </a:ext>
            </a:extLst>
          </p:cNvPr>
          <p:cNvSpPr txBox="1"/>
          <p:nvPr/>
        </p:nvSpPr>
        <p:spPr>
          <a:xfrm>
            <a:off x="3880525" y="42245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F1B52-2CBD-791F-CC0A-E2897429EE6B}"/>
              </a:ext>
            </a:extLst>
          </p:cNvPr>
          <p:cNvSpPr txBox="1"/>
          <p:nvPr/>
        </p:nvSpPr>
        <p:spPr>
          <a:xfrm>
            <a:off x="5926760" y="5202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DCF93A-B794-AA8E-33BC-1089C493F93A}"/>
              </a:ext>
            </a:extLst>
          </p:cNvPr>
          <p:cNvSpPr txBox="1"/>
          <p:nvPr/>
        </p:nvSpPr>
        <p:spPr>
          <a:xfrm>
            <a:off x="6585264" y="37327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1DF097-BE3A-82C3-5967-1ACDD58E4EE7}"/>
              </a:ext>
            </a:extLst>
          </p:cNvPr>
          <p:cNvSpPr txBox="1"/>
          <p:nvPr/>
        </p:nvSpPr>
        <p:spPr>
          <a:xfrm>
            <a:off x="10598764" y="4409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7B7CD-3220-E5B3-E3EC-78A378750629}"/>
              </a:ext>
            </a:extLst>
          </p:cNvPr>
          <p:cNvSpPr txBox="1"/>
          <p:nvPr/>
        </p:nvSpPr>
        <p:spPr>
          <a:xfrm>
            <a:off x="9605288" y="50817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E73D-4480-7A2F-06A1-62CB56D7C39B}"/>
              </a:ext>
            </a:extLst>
          </p:cNvPr>
          <p:cNvSpPr txBox="1"/>
          <p:nvPr/>
        </p:nvSpPr>
        <p:spPr>
          <a:xfrm>
            <a:off x="2098177" y="563770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 * 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00739-1758-E4C6-DB48-EF141C482F14}"/>
              </a:ext>
            </a:extLst>
          </p:cNvPr>
          <p:cNvSpPr txBox="1"/>
          <p:nvPr/>
        </p:nvSpPr>
        <p:spPr>
          <a:xfrm>
            <a:off x="5643693" y="56377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 * 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9FC4A9-13E7-5B62-A751-5441860EAF8C}"/>
              </a:ext>
            </a:extLst>
          </p:cNvPr>
          <p:cNvSpPr txBox="1"/>
          <p:nvPr/>
        </p:nvSpPr>
        <p:spPr>
          <a:xfrm>
            <a:off x="9470263" y="555002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 * 50</a:t>
            </a:r>
            <a:endParaRPr lang="ko-KR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 : Difference depends on Multiplication Order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/>
              <p:nvPr/>
            </p:nvSpPr>
            <p:spPr>
              <a:xfrm>
                <a:off x="709356" y="2739222"/>
                <a:ext cx="16613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((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6" y="2739222"/>
                <a:ext cx="1661338" cy="400110"/>
              </a:xfrm>
              <a:prstGeom prst="rect">
                <a:avLst/>
              </a:prstGeom>
              <a:blipFill>
                <a:blip r:embed="rId3"/>
                <a:stretch>
                  <a:fillRect r="-13919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/>
              <p:nvPr/>
            </p:nvSpPr>
            <p:spPr>
              <a:xfrm>
                <a:off x="1574490" y="4101720"/>
                <a:ext cx="2083982" cy="98364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90" y="4101720"/>
                <a:ext cx="2083982" cy="983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/>
              <p:nvPr/>
            </p:nvSpPr>
            <p:spPr>
              <a:xfrm>
                <a:off x="5139674" y="2947090"/>
                <a:ext cx="620233" cy="213827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74" y="2947090"/>
                <a:ext cx="620233" cy="2138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E2B94-A8B0-60EE-EE3C-39949CA36A14}"/>
              </a:ext>
            </a:extLst>
          </p:cNvPr>
          <p:cNvCxnSpPr/>
          <p:nvPr/>
        </p:nvCxnSpPr>
        <p:spPr>
          <a:xfrm>
            <a:off x="1574490" y="5266115"/>
            <a:ext cx="2083982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E7888-0B43-FBA0-70F8-2B522FACF49B}"/>
              </a:ext>
            </a:extLst>
          </p:cNvPr>
          <p:cNvCxnSpPr>
            <a:cxnSpLocks/>
          </p:cNvCxnSpPr>
          <p:nvPr/>
        </p:nvCxnSpPr>
        <p:spPr>
          <a:xfrm>
            <a:off x="5139674" y="5266977"/>
            <a:ext cx="620233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3E8BFD-84CA-C26F-1E18-C52CC4C295B7}"/>
              </a:ext>
            </a:extLst>
          </p:cNvPr>
          <p:cNvCxnSpPr/>
          <p:nvPr/>
        </p:nvCxnSpPr>
        <p:spPr>
          <a:xfrm>
            <a:off x="3849858" y="4101720"/>
            <a:ext cx="0" cy="983646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85E428-FF29-4605-F779-231E5563DCB2}"/>
              </a:ext>
            </a:extLst>
          </p:cNvPr>
          <p:cNvCxnSpPr>
            <a:cxnSpLocks/>
          </p:cNvCxnSpPr>
          <p:nvPr/>
        </p:nvCxnSpPr>
        <p:spPr>
          <a:xfrm>
            <a:off x="5940665" y="2947090"/>
            <a:ext cx="0" cy="2138276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9692A6-BDA8-E4CF-54F4-D4E7F3283954}"/>
              </a:ext>
            </a:extLst>
          </p:cNvPr>
          <p:cNvSpPr txBox="1"/>
          <p:nvPr/>
        </p:nvSpPr>
        <p:spPr>
          <a:xfrm>
            <a:off x="2331787" y="53868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5EB71-6227-0C79-AD63-8B570A255A2E}"/>
              </a:ext>
            </a:extLst>
          </p:cNvPr>
          <p:cNvSpPr txBox="1"/>
          <p:nvPr/>
        </p:nvSpPr>
        <p:spPr>
          <a:xfrm>
            <a:off x="3914990" y="4408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F1B52-2CBD-791F-CC0A-E2897429EE6B}"/>
              </a:ext>
            </a:extLst>
          </p:cNvPr>
          <p:cNvSpPr txBox="1"/>
          <p:nvPr/>
        </p:nvSpPr>
        <p:spPr>
          <a:xfrm>
            <a:off x="5293337" y="5386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DCF93A-B794-AA8E-33BC-1089C493F93A}"/>
              </a:ext>
            </a:extLst>
          </p:cNvPr>
          <p:cNvSpPr txBox="1"/>
          <p:nvPr/>
        </p:nvSpPr>
        <p:spPr>
          <a:xfrm>
            <a:off x="5951841" y="39170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93AC19-DEAC-1B4E-CB56-2F177CB359C6}"/>
              </a:ext>
            </a:extLst>
          </p:cNvPr>
          <p:cNvSpPr/>
          <p:nvPr/>
        </p:nvSpPr>
        <p:spPr>
          <a:xfrm>
            <a:off x="1585119" y="4101720"/>
            <a:ext cx="2083981" cy="184666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BC3E4-7A8C-3047-A274-71E80164E848}"/>
              </a:ext>
            </a:extLst>
          </p:cNvPr>
          <p:cNvSpPr/>
          <p:nvPr/>
        </p:nvSpPr>
        <p:spPr>
          <a:xfrm>
            <a:off x="5139674" y="2947090"/>
            <a:ext cx="180754" cy="2138276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96497B-1150-E386-7CB9-3C89938FCBD7}"/>
              </a:ext>
            </a:extLst>
          </p:cNvPr>
          <p:cNvCxnSpPr/>
          <p:nvPr/>
        </p:nvCxnSpPr>
        <p:spPr>
          <a:xfrm>
            <a:off x="6889531" y="2947090"/>
            <a:ext cx="0" cy="23190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/>
              <p:nvPr/>
            </p:nvSpPr>
            <p:spPr>
              <a:xfrm>
                <a:off x="7049986" y="3732388"/>
                <a:ext cx="38819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𝑚𝑢𝑙𝑡𝑖𝑝𝑙𝑖𝑐𝑎𝑡𝑖𝑜𝑛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86" y="3732388"/>
                <a:ext cx="3881959" cy="369332"/>
              </a:xfrm>
              <a:prstGeom prst="rect">
                <a:avLst/>
              </a:prstGeom>
              <a:blipFill>
                <a:blip r:embed="rId6"/>
                <a:stretch>
                  <a:fillRect r="-1413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04E198-2CBD-C0E6-2625-B70A6958B33A}"/>
                  </a:ext>
                </a:extLst>
              </p:cNvPr>
              <p:cNvSpPr txBox="1"/>
              <p:nvPr/>
            </p:nvSpPr>
            <p:spPr>
              <a:xfrm>
                <a:off x="7093144" y="4101720"/>
                <a:ext cx="2161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 ∗100 ∗5 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04E198-2CBD-C0E6-2625-B70A6958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144" y="4101720"/>
                <a:ext cx="2161810" cy="276999"/>
              </a:xfrm>
              <a:prstGeom prst="rect">
                <a:avLst/>
              </a:prstGeom>
              <a:blipFill>
                <a:blip r:embed="rId7"/>
                <a:stretch>
                  <a:fillRect l="-847" r="-2260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8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 : Difference depends on Multiplication Order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/>
              <p:nvPr/>
            </p:nvSpPr>
            <p:spPr>
              <a:xfrm>
                <a:off x="656804" y="2833815"/>
                <a:ext cx="16613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((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4" y="2833815"/>
                <a:ext cx="1661338" cy="400110"/>
              </a:xfrm>
              <a:prstGeom prst="rect">
                <a:avLst/>
              </a:prstGeom>
              <a:blipFill>
                <a:blip r:embed="rId3"/>
                <a:stretch>
                  <a:fillRect r="-14338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/>
              <p:nvPr/>
            </p:nvSpPr>
            <p:spPr>
              <a:xfrm>
                <a:off x="1603486" y="3589126"/>
                <a:ext cx="714656" cy="1060555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486" y="3589126"/>
                <a:ext cx="714656" cy="1060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E2B94-A8B0-60EE-EE3C-39949CA36A14}"/>
              </a:ext>
            </a:extLst>
          </p:cNvPr>
          <p:cNvCxnSpPr>
            <a:cxnSpLocks/>
          </p:cNvCxnSpPr>
          <p:nvPr/>
        </p:nvCxnSpPr>
        <p:spPr>
          <a:xfrm>
            <a:off x="1603486" y="4830430"/>
            <a:ext cx="714656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3E8BFD-84CA-C26F-1E18-C52CC4C295B7}"/>
              </a:ext>
            </a:extLst>
          </p:cNvPr>
          <p:cNvCxnSpPr/>
          <p:nvPr/>
        </p:nvCxnSpPr>
        <p:spPr>
          <a:xfrm>
            <a:off x="2509528" y="3666035"/>
            <a:ext cx="0" cy="983646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9692A6-BDA8-E4CF-54F4-D4E7F3283954}"/>
              </a:ext>
            </a:extLst>
          </p:cNvPr>
          <p:cNvSpPr txBox="1"/>
          <p:nvPr/>
        </p:nvSpPr>
        <p:spPr>
          <a:xfrm>
            <a:off x="1804361" y="49000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5EB71-6227-0C79-AD63-8B570A255A2E}"/>
              </a:ext>
            </a:extLst>
          </p:cNvPr>
          <p:cNvSpPr txBox="1"/>
          <p:nvPr/>
        </p:nvSpPr>
        <p:spPr>
          <a:xfrm>
            <a:off x="2574660" y="39731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93AC19-DEAC-1B4E-CB56-2F177CB359C6}"/>
              </a:ext>
            </a:extLst>
          </p:cNvPr>
          <p:cNvSpPr/>
          <p:nvPr/>
        </p:nvSpPr>
        <p:spPr>
          <a:xfrm>
            <a:off x="1603486" y="3601853"/>
            <a:ext cx="725285" cy="177768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96497B-1150-E386-7CB9-3C89938FCBD7}"/>
              </a:ext>
            </a:extLst>
          </p:cNvPr>
          <p:cNvCxnSpPr/>
          <p:nvPr/>
        </p:nvCxnSpPr>
        <p:spPr>
          <a:xfrm>
            <a:off x="6836979" y="3041683"/>
            <a:ext cx="0" cy="23190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/>
              <p:nvPr/>
            </p:nvSpPr>
            <p:spPr>
              <a:xfrm>
                <a:off x="7037854" y="3506071"/>
                <a:ext cx="38819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𝑚𝑢𝑙𝑡𝑖𝑝𝑙𝑖𝑐𝑎𝑡𝑖𝑜𝑛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54" y="3506071"/>
                <a:ext cx="3881959" cy="369332"/>
              </a:xfrm>
              <a:prstGeom prst="rect">
                <a:avLst/>
              </a:prstGeom>
              <a:blipFill>
                <a:blip r:embed="rId5"/>
                <a:stretch>
                  <a:fillRect r="-157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13642D-1B64-E4DA-6B4B-F6B2C047D26E}"/>
                  </a:ext>
                </a:extLst>
              </p:cNvPr>
              <p:cNvSpPr/>
              <p:nvPr/>
            </p:nvSpPr>
            <p:spPr>
              <a:xfrm>
                <a:off x="3691374" y="3930934"/>
                <a:ext cx="2265799" cy="706964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13642D-1B64-E4DA-6B4B-F6B2C047D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74" y="3930934"/>
                <a:ext cx="2265799" cy="706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65E2423-FE77-C0BC-4FC1-8A439CB1DB55}"/>
              </a:ext>
            </a:extLst>
          </p:cNvPr>
          <p:cNvCxnSpPr>
            <a:cxnSpLocks/>
          </p:cNvCxnSpPr>
          <p:nvPr/>
        </p:nvCxnSpPr>
        <p:spPr>
          <a:xfrm>
            <a:off x="3691374" y="4817387"/>
            <a:ext cx="2265799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B3F8FA-D39F-0FE2-98E8-BBE29B02843D}"/>
              </a:ext>
            </a:extLst>
          </p:cNvPr>
          <p:cNvCxnSpPr>
            <a:cxnSpLocks/>
          </p:cNvCxnSpPr>
          <p:nvPr/>
        </p:nvCxnSpPr>
        <p:spPr>
          <a:xfrm>
            <a:off x="6159196" y="4119404"/>
            <a:ext cx="2215" cy="518493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E059CF-0BE6-AA79-B616-4517B3ADDE7A}"/>
              </a:ext>
            </a:extLst>
          </p:cNvPr>
          <p:cNvSpPr txBox="1"/>
          <p:nvPr/>
        </p:nvSpPr>
        <p:spPr>
          <a:xfrm>
            <a:off x="6171866" y="4176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8D5E9B-930E-1047-0785-30DA231B5D83}"/>
              </a:ext>
            </a:extLst>
          </p:cNvPr>
          <p:cNvSpPr txBox="1"/>
          <p:nvPr/>
        </p:nvSpPr>
        <p:spPr>
          <a:xfrm>
            <a:off x="4603700" y="48493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44D07B-4741-0550-1134-A3B6C6851A89}"/>
              </a:ext>
            </a:extLst>
          </p:cNvPr>
          <p:cNvSpPr/>
          <p:nvPr/>
        </p:nvSpPr>
        <p:spPr>
          <a:xfrm>
            <a:off x="3691375" y="3941634"/>
            <a:ext cx="197596" cy="70695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EDD17A-00B1-AC21-AE13-8FD9862D96E8}"/>
                  </a:ext>
                </a:extLst>
              </p:cNvPr>
              <p:cNvSpPr txBox="1"/>
              <p:nvPr/>
            </p:nvSpPr>
            <p:spPr>
              <a:xfrm>
                <a:off x="7538274" y="3970703"/>
                <a:ext cx="3085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 ∗100 ∗5                    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EDD17A-00B1-AC21-AE13-8FD9862D9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74" y="3970703"/>
                <a:ext cx="3085140" cy="276999"/>
              </a:xfrm>
              <a:prstGeom prst="rect">
                <a:avLst/>
              </a:prstGeom>
              <a:blipFill>
                <a:blip r:embed="rId7"/>
                <a:stretch>
                  <a:fillRect l="-1186" r="-2174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D16A17-97A7-404C-9959-101F6E971C23}"/>
                  </a:ext>
                </a:extLst>
              </p:cNvPr>
              <p:cNvSpPr txBox="1"/>
              <p:nvPr/>
            </p:nvSpPr>
            <p:spPr>
              <a:xfrm>
                <a:off x="7524014" y="4232994"/>
                <a:ext cx="3158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 ∗5 ∗ 50                  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D16A17-97A7-404C-9959-101F6E97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14" y="4232994"/>
                <a:ext cx="3158813" cy="276999"/>
              </a:xfrm>
              <a:prstGeom prst="rect">
                <a:avLst/>
              </a:prstGeom>
              <a:blipFill>
                <a:blip r:embed="rId8"/>
                <a:stretch>
                  <a:fillRect l="-965" r="-386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57F5CE-8C9F-5C6C-D58C-1CA164112C49}"/>
                  </a:ext>
                </a:extLst>
              </p:cNvPr>
              <p:cNvSpPr txBox="1"/>
              <p:nvPr/>
            </p:nvSpPr>
            <p:spPr>
              <a:xfrm>
                <a:off x="7213096" y="4228652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57F5CE-8C9F-5C6C-D58C-1CA164112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096" y="4228652"/>
                <a:ext cx="224420" cy="276999"/>
              </a:xfrm>
              <a:prstGeom prst="rect">
                <a:avLst/>
              </a:prstGeom>
              <a:blipFill>
                <a:blip r:embed="rId9"/>
                <a:stretch>
                  <a:fillRect l="-21622" r="-21622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7E6BF0E-BE07-E141-501D-10F2626459D8}"/>
              </a:ext>
            </a:extLst>
          </p:cNvPr>
          <p:cNvCxnSpPr/>
          <p:nvPr/>
        </p:nvCxnSpPr>
        <p:spPr>
          <a:xfrm>
            <a:off x="7213096" y="4546141"/>
            <a:ext cx="2633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724DD0-9A03-5FCF-6EE2-CC3D72588CCA}"/>
                  </a:ext>
                </a:extLst>
              </p:cNvPr>
              <p:cNvSpPr txBox="1"/>
              <p:nvPr/>
            </p:nvSpPr>
            <p:spPr>
              <a:xfrm>
                <a:off x="7099943" y="5130877"/>
                <a:ext cx="4544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5000+2500=7500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𝑚𝑢𝑙𝑡𝑖𝑝𝑙𝑖𝑐𝑎𝑡𝑖𝑜𝑛𝑠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724DD0-9A03-5FCF-6EE2-CC3D7258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943" y="5130877"/>
                <a:ext cx="4544706" cy="276999"/>
              </a:xfrm>
              <a:prstGeom prst="rect">
                <a:avLst/>
              </a:prstGeom>
              <a:blipFill>
                <a:blip r:embed="rId10"/>
                <a:stretch>
                  <a:fillRect l="-671" t="-2222" r="-134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 : Difference depends on Multiplication Order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/>
              <p:nvPr/>
            </p:nvSpPr>
            <p:spPr>
              <a:xfrm>
                <a:off x="638566" y="2713932"/>
                <a:ext cx="16613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" y="2713932"/>
                <a:ext cx="1661338" cy="400110"/>
              </a:xfrm>
              <a:prstGeom prst="rect">
                <a:avLst/>
              </a:prstGeom>
              <a:blipFill>
                <a:blip r:embed="rId3"/>
                <a:stretch>
                  <a:fillRect r="-14338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/>
              <p:nvPr/>
            </p:nvSpPr>
            <p:spPr>
              <a:xfrm>
                <a:off x="1508494" y="3990938"/>
                <a:ext cx="2083982" cy="98364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D538D7-BCF5-3AA4-C1E7-3AACA0FA3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94" y="3990938"/>
                <a:ext cx="2083982" cy="983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/>
              <p:nvPr/>
            </p:nvSpPr>
            <p:spPr>
              <a:xfrm>
                <a:off x="5741566" y="2836308"/>
                <a:ext cx="620233" cy="213827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66" y="2836308"/>
                <a:ext cx="620233" cy="2138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C2DFA7-5FBD-A387-3DDE-776FDAA9B856}"/>
                  </a:ext>
                </a:extLst>
              </p:cNvPr>
              <p:cNvSpPr/>
              <p:nvPr/>
            </p:nvSpPr>
            <p:spPr>
              <a:xfrm>
                <a:off x="9236121" y="4425356"/>
                <a:ext cx="1116419" cy="518493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C2DFA7-5FBD-A387-3DDE-776FDAA9B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21" y="4425356"/>
                <a:ext cx="1116419" cy="518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E2B94-A8B0-60EE-EE3C-39949CA36A14}"/>
              </a:ext>
            </a:extLst>
          </p:cNvPr>
          <p:cNvCxnSpPr/>
          <p:nvPr/>
        </p:nvCxnSpPr>
        <p:spPr>
          <a:xfrm>
            <a:off x="1508494" y="5155333"/>
            <a:ext cx="2083982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E7888-0B43-FBA0-70F8-2B522FACF49B}"/>
              </a:ext>
            </a:extLst>
          </p:cNvPr>
          <p:cNvCxnSpPr>
            <a:cxnSpLocks/>
          </p:cNvCxnSpPr>
          <p:nvPr/>
        </p:nvCxnSpPr>
        <p:spPr>
          <a:xfrm>
            <a:off x="5741566" y="5156195"/>
            <a:ext cx="620233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3406EC-DD88-19CC-9326-7F985DA5B2FC}"/>
              </a:ext>
            </a:extLst>
          </p:cNvPr>
          <p:cNvCxnSpPr>
            <a:cxnSpLocks/>
          </p:cNvCxnSpPr>
          <p:nvPr/>
        </p:nvCxnSpPr>
        <p:spPr>
          <a:xfrm>
            <a:off x="9236121" y="5123339"/>
            <a:ext cx="1116419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3E8BFD-84CA-C26F-1E18-C52CC4C295B7}"/>
              </a:ext>
            </a:extLst>
          </p:cNvPr>
          <p:cNvCxnSpPr/>
          <p:nvPr/>
        </p:nvCxnSpPr>
        <p:spPr>
          <a:xfrm>
            <a:off x="3783862" y="3990938"/>
            <a:ext cx="0" cy="983646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85E428-FF29-4605-F779-231E5563DCB2}"/>
              </a:ext>
            </a:extLst>
          </p:cNvPr>
          <p:cNvCxnSpPr>
            <a:cxnSpLocks/>
          </p:cNvCxnSpPr>
          <p:nvPr/>
        </p:nvCxnSpPr>
        <p:spPr>
          <a:xfrm>
            <a:off x="6542557" y="2836308"/>
            <a:ext cx="0" cy="2138276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B2F2F2-66D2-05A9-3189-6D0B2792A794}"/>
              </a:ext>
            </a:extLst>
          </p:cNvPr>
          <p:cNvCxnSpPr>
            <a:cxnSpLocks/>
          </p:cNvCxnSpPr>
          <p:nvPr/>
        </p:nvCxnSpPr>
        <p:spPr>
          <a:xfrm>
            <a:off x="10554563" y="4425356"/>
            <a:ext cx="2215" cy="518493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9692A6-BDA8-E4CF-54F4-D4E7F3283954}"/>
              </a:ext>
            </a:extLst>
          </p:cNvPr>
          <p:cNvSpPr txBox="1"/>
          <p:nvPr/>
        </p:nvSpPr>
        <p:spPr>
          <a:xfrm>
            <a:off x="2265791" y="52760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5EB71-6227-0C79-AD63-8B570A255A2E}"/>
              </a:ext>
            </a:extLst>
          </p:cNvPr>
          <p:cNvSpPr txBox="1"/>
          <p:nvPr/>
        </p:nvSpPr>
        <p:spPr>
          <a:xfrm>
            <a:off x="3848994" y="42980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F1B52-2CBD-791F-CC0A-E2897429EE6B}"/>
              </a:ext>
            </a:extLst>
          </p:cNvPr>
          <p:cNvSpPr txBox="1"/>
          <p:nvPr/>
        </p:nvSpPr>
        <p:spPr>
          <a:xfrm>
            <a:off x="5895229" y="5276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DCF93A-B794-AA8E-33BC-1089C493F93A}"/>
              </a:ext>
            </a:extLst>
          </p:cNvPr>
          <p:cNvSpPr txBox="1"/>
          <p:nvPr/>
        </p:nvSpPr>
        <p:spPr>
          <a:xfrm>
            <a:off x="6553733" y="38062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1DF097-BE3A-82C3-5967-1ACDD58E4EE7}"/>
              </a:ext>
            </a:extLst>
          </p:cNvPr>
          <p:cNvSpPr txBox="1"/>
          <p:nvPr/>
        </p:nvSpPr>
        <p:spPr>
          <a:xfrm>
            <a:off x="10567233" y="4482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7B7CD-3220-E5B3-E3EC-78A378750629}"/>
              </a:ext>
            </a:extLst>
          </p:cNvPr>
          <p:cNvSpPr txBox="1"/>
          <p:nvPr/>
        </p:nvSpPr>
        <p:spPr>
          <a:xfrm>
            <a:off x="9573757" y="51553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E73D-4480-7A2F-06A1-62CB56D7C39B}"/>
              </a:ext>
            </a:extLst>
          </p:cNvPr>
          <p:cNvSpPr txBox="1"/>
          <p:nvPr/>
        </p:nvSpPr>
        <p:spPr>
          <a:xfrm>
            <a:off x="2066646" y="571127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 * 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00739-1758-E4C6-DB48-EF141C482F14}"/>
              </a:ext>
            </a:extLst>
          </p:cNvPr>
          <p:cNvSpPr txBox="1"/>
          <p:nvPr/>
        </p:nvSpPr>
        <p:spPr>
          <a:xfrm>
            <a:off x="5612162" y="57112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 * 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9FC4A9-13E7-5B62-A751-5441860EAF8C}"/>
              </a:ext>
            </a:extLst>
          </p:cNvPr>
          <p:cNvSpPr txBox="1"/>
          <p:nvPr/>
        </p:nvSpPr>
        <p:spPr>
          <a:xfrm>
            <a:off x="9438732" y="562359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 * 50</a:t>
            </a:r>
            <a:endParaRPr lang="ko-KR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 : Difference depends on Multiplication Order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/>
              <p:nvPr/>
            </p:nvSpPr>
            <p:spPr>
              <a:xfrm>
                <a:off x="2979089" y="3031173"/>
                <a:ext cx="620233" cy="2138276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0148B1-E5B3-13A1-97BE-D86030D25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89" y="3031173"/>
                <a:ext cx="620233" cy="2138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E7888-0B43-FBA0-70F8-2B522FACF49B}"/>
              </a:ext>
            </a:extLst>
          </p:cNvPr>
          <p:cNvCxnSpPr>
            <a:cxnSpLocks/>
          </p:cNvCxnSpPr>
          <p:nvPr/>
        </p:nvCxnSpPr>
        <p:spPr>
          <a:xfrm>
            <a:off x="2979089" y="5351060"/>
            <a:ext cx="620233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85E428-FF29-4605-F779-231E5563DCB2}"/>
              </a:ext>
            </a:extLst>
          </p:cNvPr>
          <p:cNvCxnSpPr>
            <a:cxnSpLocks/>
          </p:cNvCxnSpPr>
          <p:nvPr/>
        </p:nvCxnSpPr>
        <p:spPr>
          <a:xfrm>
            <a:off x="3780080" y="3031173"/>
            <a:ext cx="0" cy="2138276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5F1B52-2CBD-791F-CC0A-E2897429EE6B}"/>
              </a:ext>
            </a:extLst>
          </p:cNvPr>
          <p:cNvSpPr txBox="1"/>
          <p:nvPr/>
        </p:nvSpPr>
        <p:spPr>
          <a:xfrm>
            <a:off x="3132752" y="5470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DCF93A-B794-AA8E-33BC-1089C493F93A}"/>
              </a:ext>
            </a:extLst>
          </p:cNvPr>
          <p:cNvSpPr txBox="1"/>
          <p:nvPr/>
        </p:nvSpPr>
        <p:spPr>
          <a:xfrm>
            <a:off x="3791256" y="40011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BC3E4-7A8C-3047-A274-71E80164E848}"/>
              </a:ext>
            </a:extLst>
          </p:cNvPr>
          <p:cNvSpPr/>
          <p:nvPr/>
        </p:nvSpPr>
        <p:spPr>
          <a:xfrm>
            <a:off x="2979088" y="3031173"/>
            <a:ext cx="620233" cy="14426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96497B-1150-E386-7CB9-3C89938FCBD7}"/>
              </a:ext>
            </a:extLst>
          </p:cNvPr>
          <p:cNvCxnSpPr/>
          <p:nvPr/>
        </p:nvCxnSpPr>
        <p:spPr>
          <a:xfrm>
            <a:off x="6868511" y="3031173"/>
            <a:ext cx="0" cy="23190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/>
              <p:nvPr/>
            </p:nvSpPr>
            <p:spPr>
              <a:xfrm>
                <a:off x="7028966" y="3816471"/>
                <a:ext cx="38819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𝑚𝑢𝑙𝑡𝑖𝑝𝑙𝑖𝑐𝑎𝑡𝑖𝑜𝑛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966" y="3816471"/>
                <a:ext cx="3881959" cy="369332"/>
              </a:xfrm>
              <a:prstGeom prst="rect">
                <a:avLst/>
              </a:prstGeom>
              <a:blipFill>
                <a:blip r:embed="rId4"/>
                <a:stretch>
                  <a:fillRect r="-1413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04E198-2CBD-C0E6-2625-B70A6958B33A}"/>
                  </a:ext>
                </a:extLst>
              </p:cNvPr>
              <p:cNvSpPr txBox="1"/>
              <p:nvPr/>
            </p:nvSpPr>
            <p:spPr>
              <a:xfrm>
                <a:off x="7072124" y="4185803"/>
                <a:ext cx="21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∗5 ∗50 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04E198-2CBD-C0E6-2625-B70A6958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24" y="4185803"/>
                <a:ext cx="2110514" cy="276999"/>
              </a:xfrm>
              <a:prstGeom prst="rect">
                <a:avLst/>
              </a:prstGeom>
              <a:blipFill>
                <a:blip r:embed="rId5"/>
                <a:stretch>
                  <a:fillRect l="-1734" t="-2222" r="-3468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CB73C6-E953-525D-D2E8-03CBFC84BC2F}"/>
                  </a:ext>
                </a:extLst>
              </p:cNvPr>
              <p:cNvSpPr txBox="1"/>
              <p:nvPr/>
            </p:nvSpPr>
            <p:spPr>
              <a:xfrm>
                <a:off x="631392" y="2936427"/>
                <a:ext cx="16613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CB73C6-E953-525D-D2E8-03CBFC84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92" y="2936427"/>
                <a:ext cx="1661338" cy="400110"/>
              </a:xfrm>
              <a:prstGeom prst="rect">
                <a:avLst/>
              </a:prstGeom>
              <a:blipFill>
                <a:blip r:embed="rId6"/>
                <a:stretch>
                  <a:fillRect r="-14338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B0BC83F-A38D-E242-9B5B-9012A6DF6A40}"/>
                  </a:ext>
                </a:extLst>
              </p:cNvPr>
              <p:cNvSpPr/>
              <p:nvPr/>
            </p:nvSpPr>
            <p:spPr>
              <a:xfrm>
                <a:off x="4890070" y="4650956"/>
                <a:ext cx="1116419" cy="518493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B0BC83F-A38D-E242-9B5B-9012A6DF6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70" y="4650956"/>
                <a:ext cx="1116419" cy="5184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AA71E-2300-B54B-250D-225F84484D96}"/>
              </a:ext>
            </a:extLst>
          </p:cNvPr>
          <p:cNvCxnSpPr>
            <a:cxnSpLocks/>
          </p:cNvCxnSpPr>
          <p:nvPr/>
        </p:nvCxnSpPr>
        <p:spPr>
          <a:xfrm>
            <a:off x="4890070" y="5348939"/>
            <a:ext cx="1116419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E9EDD5-209B-1C4F-D00C-9A407829E3DB}"/>
              </a:ext>
            </a:extLst>
          </p:cNvPr>
          <p:cNvCxnSpPr>
            <a:cxnSpLocks/>
          </p:cNvCxnSpPr>
          <p:nvPr/>
        </p:nvCxnSpPr>
        <p:spPr>
          <a:xfrm>
            <a:off x="6208512" y="4650956"/>
            <a:ext cx="2215" cy="518493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DBAE6B-0C83-C5AA-84F2-10C037710ACF}"/>
              </a:ext>
            </a:extLst>
          </p:cNvPr>
          <p:cNvSpPr txBox="1"/>
          <p:nvPr/>
        </p:nvSpPr>
        <p:spPr>
          <a:xfrm>
            <a:off x="6221182" y="4708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88A46-2FA0-81B3-BDFD-09B1C3E8D1A2}"/>
              </a:ext>
            </a:extLst>
          </p:cNvPr>
          <p:cNvSpPr txBox="1"/>
          <p:nvPr/>
        </p:nvSpPr>
        <p:spPr>
          <a:xfrm>
            <a:off x="5227706" y="53809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50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7D1818-EF73-ECC3-2B5B-CA5D822A2686}"/>
              </a:ext>
            </a:extLst>
          </p:cNvPr>
          <p:cNvSpPr/>
          <p:nvPr/>
        </p:nvSpPr>
        <p:spPr>
          <a:xfrm>
            <a:off x="4882480" y="4636230"/>
            <a:ext cx="160114" cy="533217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Problem Definition : Difference depends on Multiplication Order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96497B-1150-E386-7CB9-3C89938FCBD7}"/>
              </a:ext>
            </a:extLst>
          </p:cNvPr>
          <p:cNvCxnSpPr/>
          <p:nvPr/>
        </p:nvCxnSpPr>
        <p:spPr>
          <a:xfrm>
            <a:off x="6619737" y="2859380"/>
            <a:ext cx="0" cy="23190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/>
              <p:nvPr/>
            </p:nvSpPr>
            <p:spPr>
              <a:xfrm>
                <a:off x="6819278" y="3311052"/>
                <a:ext cx="38819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𝑚𝑢𝑙𝑡𝑖𝑝𝑙𝑖𝑐𝑎𝑡𝑖𝑜𝑛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407FC-2FA5-97A6-0B66-CF4E9611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78" y="3311052"/>
                <a:ext cx="3881959" cy="369332"/>
              </a:xfrm>
              <a:prstGeom prst="rect">
                <a:avLst/>
              </a:prstGeom>
              <a:blipFill>
                <a:blip r:embed="rId3"/>
                <a:stretch>
                  <a:fillRect r="-157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EDD17A-00B1-AC21-AE13-8FD9862D96E8}"/>
                  </a:ext>
                </a:extLst>
              </p:cNvPr>
              <p:cNvSpPr txBox="1"/>
              <p:nvPr/>
            </p:nvSpPr>
            <p:spPr>
              <a:xfrm>
                <a:off x="7114476" y="3787555"/>
                <a:ext cx="33614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 ∗5 ∗50                    (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EDD17A-00B1-AC21-AE13-8FD9862D9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476" y="3787555"/>
                <a:ext cx="3361422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D16A17-97A7-404C-9959-101F6E971C23}"/>
                  </a:ext>
                </a:extLst>
              </p:cNvPr>
              <p:cNvSpPr txBox="1"/>
              <p:nvPr/>
            </p:nvSpPr>
            <p:spPr>
              <a:xfrm>
                <a:off x="7306772" y="4050691"/>
                <a:ext cx="3261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∗100 ∗ 50              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D16A17-97A7-404C-9959-101F6E97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772" y="4050691"/>
                <a:ext cx="3261406" cy="276999"/>
              </a:xfrm>
              <a:prstGeom prst="rect">
                <a:avLst/>
              </a:prstGeom>
              <a:blipFill>
                <a:blip r:embed="rId5"/>
                <a:stretch>
                  <a:fillRect l="-1121" r="-2056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57F5CE-8C9F-5C6C-D58C-1CA164112C49}"/>
                  </a:ext>
                </a:extLst>
              </p:cNvPr>
              <p:cNvSpPr txBox="1"/>
              <p:nvPr/>
            </p:nvSpPr>
            <p:spPr>
              <a:xfrm>
                <a:off x="6995854" y="4046349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57F5CE-8C9F-5C6C-D58C-1CA164112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854" y="4046349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7E6BF0E-BE07-E141-501D-10F2626459D8}"/>
              </a:ext>
            </a:extLst>
          </p:cNvPr>
          <p:cNvCxnSpPr/>
          <p:nvPr/>
        </p:nvCxnSpPr>
        <p:spPr>
          <a:xfrm>
            <a:off x="6995854" y="4363838"/>
            <a:ext cx="2633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724DD0-9A03-5FCF-6EE2-CC3D72588CCA}"/>
                  </a:ext>
                </a:extLst>
              </p:cNvPr>
              <p:cNvSpPr txBox="1"/>
              <p:nvPr/>
            </p:nvSpPr>
            <p:spPr>
              <a:xfrm>
                <a:off x="6819278" y="4866501"/>
                <a:ext cx="5025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5,000+50,000=72,500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𝑚𝑢𝑙𝑡𝑖𝑝𝑙𝑖𝑐𝑎𝑡𝑖𝑜𝑛𝑠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724DD0-9A03-5FCF-6EE2-CC3D7258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78" y="4866501"/>
                <a:ext cx="5025607" cy="276999"/>
              </a:xfrm>
              <a:prstGeom prst="rect">
                <a:avLst/>
              </a:prstGeom>
              <a:blipFill>
                <a:blip r:embed="rId7"/>
                <a:stretch>
                  <a:fillRect l="-1092" r="-1578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A05D3-8CFA-9C44-2AAA-2807AADC1C8C}"/>
                  </a:ext>
                </a:extLst>
              </p:cNvPr>
              <p:cNvSpPr txBox="1"/>
              <p:nvPr/>
            </p:nvSpPr>
            <p:spPr>
              <a:xfrm>
                <a:off x="620881" y="2840520"/>
                <a:ext cx="16613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A05D3-8CFA-9C44-2AAA-2807AADC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1" y="2840520"/>
                <a:ext cx="1661338" cy="400110"/>
              </a:xfrm>
              <a:prstGeom prst="rect">
                <a:avLst/>
              </a:prstGeom>
              <a:blipFill>
                <a:blip r:embed="rId8"/>
                <a:stretch>
                  <a:fillRect r="-1433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4103528-76FA-FF0B-33E3-52D7F6AD6E55}"/>
                  </a:ext>
                </a:extLst>
              </p:cNvPr>
              <p:cNvSpPr/>
              <p:nvPr/>
            </p:nvSpPr>
            <p:spPr>
              <a:xfrm>
                <a:off x="770936" y="4452889"/>
                <a:ext cx="2083982" cy="491823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4103528-76FA-FF0B-33E3-52D7F6AD6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36" y="4452889"/>
                <a:ext cx="2083982" cy="491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CA6270-66F0-73F5-8D54-638C1C0EEA04}"/>
              </a:ext>
            </a:extLst>
          </p:cNvPr>
          <p:cNvCxnSpPr/>
          <p:nvPr/>
        </p:nvCxnSpPr>
        <p:spPr>
          <a:xfrm>
            <a:off x="770936" y="5125462"/>
            <a:ext cx="2083982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3CA55D-D7A8-DE9A-4C5C-8D4261A23B47}"/>
              </a:ext>
            </a:extLst>
          </p:cNvPr>
          <p:cNvCxnSpPr>
            <a:cxnSpLocks/>
          </p:cNvCxnSpPr>
          <p:nvPr/>
        </p:nvCxnSpPr>
        <p:spPr>
          <a:xfrm>
            <a:off x="3046304" y="4452889"/>
            <a:ext cx="0" cy="49182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C6474-D03D-D3AC-8F8B-7AC900570AEB}"/>
              </a:ext>
            </a:extLst>
          </p:cNvPr>
          <p:cNvSpPr txBox="1"/>
          <p:nvPr/>
        </p:nvSpPr>
        <p:spPr>
          <a:xfrm>
            <a:off x="1528233" y="524618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53A0C-2B0A-1A57-0F3F-E055AD1FA2E4}"/>
              </a:ext>
            </a:extLst>
          </p:cNvPr>
          <p:cNvSpPr txBox="1"/>
          <p:nvPr/>
        </p:nvSpPr>
        <p:spPr>
          <a:xfrm>
            <a:off x="3115066" y="4514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52CBE4E-F650-2DF9-C3AD-896C983FB3CD}"/>
                  </a:ext>
                </a:extLst>
              </p:cNvPr>
              <p:cNvSpPr/>
              <p:nvPr/>
            </p:nvSpPr>
            <p:spPr>
              <a:xfrm>
                <a:off x="4009932" y="2730500"/>
                <a:ext cx="1198443" cy="2211891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52CBE4E-F650-2DF9-C3AD-896C983F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932" y="2730500"/>
                <a:ext cx="1198443" cy="22118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EE7F34-B5FC-549B-D945-B3B7F5BD4383}"/>
              </a:ext>
            </a:extLst>
          </p:cNvPr>
          <p:cNvCxnSpPr/>
          <p:nvPr/>
        </p:nvCxnSpPr>
        <p:spPr>
          <a:xfrm flipV="1">
            <a:off x="4007422" y="5143500"/>
            <a:ext cx="1200953" cy="5482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20C1F6-D95F-11CF-5B02-4E1403D937AD}"/>
              </a:ext>
            </a:extLst>
          </p:cNvPr>
          <p:cNvSpPr txBox="1"/>
          <p:nvPr/>
        </p:nvSpPr>
        <p:spPr>
          <a:xfrm>
            <a:off x="4415313" y="52461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</a:rPr>
              <a:t>50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24788E-90E1-D827-7A50-93B76F8F7F2B}"/>
              </a:ext>
            </a:extLst>
          </p:cNvPr>
          <p:cNvCxnSpPr>
            <a:cxnSpLocks/>
          </p:cNvCxnSpPr>
          <p:nvPr/>
        </p:nvCxnSpPr>
        <p:spPr>
          <a:xfrm>
            <a:off x="5445163" y="2755900"/>
            <a:ext cx="7857" cy="2186487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C62C74-0702-8885-FA54-EA21060E28A4}"/>
              </a:ext>
            </a:extLst>
          </p:cNvPr>
          <p:cNvSpPr txBox="1"/>
          <p:nvPr/>
        </p:nvSpPr>
        <p:spPr>
          <a:xfrm>
            <a:off x="5511843" y="374558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</a:rPr>
              <a:t>100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2D4864-5539-70EC-1B08-EC9779D2910B}"/>
              </a:ext>
            </a:extLst>
          </p:cNvPr>
          <p:cNvSpPr/>
          <p:nvPr/>
        </p:nvSpPr>
        <p:spPr>
          <a:xfrm>
            <a:off x="800391" y="4452889"/>
            <a:ext cx="2054526" cy="13159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CE5A7C-014E-7A51-53D5-6A5320179897}"/>
              </a:ext>
            </a:extLst>
          </p:cNvPr>
          <p:cNvSpPr/>
          <p:nvPr/>
        </p:nvSpPr>
        <p:spPr>
          <a:xfrm>
            <a:off x="4007422" y="2730500"/>
            <a:ext cx="193894" cy="2211887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Solving problem </a:t>
            </a:r>
            <a:r>
              <a:rPr lang="en-US" altLang="ko-KR" sz="2400" dirty="0"/>
              <a:t>with brute force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88082" y="2335107"/>
                <a:ext cx="11159672" cy="4273163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200" b="1" dirty="0" smtClean="0"/>
                  <a:t>Therefore, We should find a </a:t>
                </a:r>
                <a:r>
                  <a:rPr lang="en-US" altLang="ko-KR" sz="2200" b="1" dirty="0" err="1" smtClean="0"/>
                  <a:t>parenthesization</a:t>
                </a:r>
                <a:r>
                  <a:rPr lang="en-US" altLang="ko-KR" sz="2200" b="1" dirty="0" smtClean="0"/>
                  <a:t> that minimize calculations </a:t>
                </a:r>
                <a:r>
                  <a:rPr lang="en-US" altLang="ko-KR" sz="2200" b="1" dirty="0" smtClean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dirty="0" smtClean="0"/>
                  <a:t>Before </a:t>
                </a:r>
                <a:r>
                  <a:rPr lang="en-US" altLang="ko-KR" sz="2200" dirty="0" smtClean="0"/>
                  <a:t>Solving the problem by Dynamic Programming</a:t>
                </a:r>
                <a:endParaRPr lang="en-US" altLang="ko-KR" sz="22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dirty="0" smtClean="0"/>
                  <a:t> Prove that </a:t>
                </a:r>
                <a:r>
                  <a:rPr lang="en-US" altLang="ko-KR" sz="2200" b="1" dirty="0" smtClean="0"/>
                  <a:t>checking all possible </a:t>
                </a:r>
                <a:r>
                  <a:rPr lang="en-US" altLang="ko-KR" sz="2200" b="1" dirty="0" err="1" smtClean="0"/>
                  <a:t>parenthesizations</a:t>
                </a:r>
                <a:r>
                  <a:rPr lang="en-US" altLang="ko-KR" sz="2200" b="1" dirty="0"/>
                  <a:t> </a:t>
                </a:r>
                <a:r>
                  <a:rPr lang="en-US" altLang="ko-KR" sz="2200" b="1" dirty="0" smtClean="0">
                    <a:solidFill>
                      <a:srgbClr val="FF0000"/>
                    </a:solidFill>
                  </a:rPr>
                  <a:t>isn’t </a:t>
                </a:r>
                <a:r>
                  <a:rPr lang="en-US" altLang="ko-KR" sz="2200" b="1" dirty="0" smtClean="0"/>
                  <a:t>efficient</a:t>
                </a:r>
                <a:r>
                  <a:rPr lang="en-US" altLang="ko-KR" sz="2200" dirty="0" smtClean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22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200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alternative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parenthesizations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matrices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200" b="1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2200" b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082" y="2335107"/>
                <a:ext cx="11159672" cy="427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6766" y="2133600"/>
            <a:ext cx="2793158" cy="1600200"/>
          </a:xfrm>
        </p:spPr>
        <p:txBody>
          <a:bodyPr/>
          <a:lstStyle/>
          <a:p>
            <a:r>
              <a:rPr lang="en-US" altLang="ko-KR" sz="4000" dirty="0"/>
              <a:t>Contents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3442" y="821264"/>
            <a:ext cx="6418444" cy="5394960"/>
          </a:xfrm>
        </p:spPr>
        <p:txBody>
          <a:bodyPr anchor="ctr" anchorCtr="0">
            <a:norm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Dynamic Programming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Introduction 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Elements of Dynamic Programming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Developing Dynamic Programming Algorithm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Matrix-Chain Multiplication 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Problem Definition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Solving Problem with Dynamic programming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Time Complexity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Solving problem </a:t>
            </a:r>
            <a:r>
              <a:rPr lang="en-US" altLang="ko-KR" sz="2400" dirty="0"/>
              <a:t>with brute force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49728" y="2324834"/>
                <a:ext cx="11159672" cy="1589942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200" b="1" dirty="0" smtClean="0"/>
                  <a:t> If </a:t>
                </a:r>
                <a:r>
                  <a:rPr lang="en-US" altLang="ko-KR" sz="2200" dirty="0"/>
                  <a:t>t</a:t>
                </a:r>
                <a:r>
                  <a:rPr lang="en-US" altLang="ko-KR" sz="2200" dirty="0" smtClean="0"/>
                  <a:t>here is only one matrix 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200" dirty="0" smtClean="0"/>
                  <a:t>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2200" dirty="0" smtClean="0"/>
                  <a:t>- There should be just one way to </a:t>
                </a:r>
                <a:r>
                  <a:rPr lang="en-US" altLang="ko-KR" sz="2200" b="1" dirty="0" smtClean="0"/>
                  <a:t>parenthesize matrix-chain.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728" y="2324834"/>
                <a:ext cx="11159672" cy="15899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D75711A-81B2-9B1A-BCF0-D9D1A5439803}"/>
                  </a:ext>
                </a:extLst>
              </p:cNvPr>
              <p:cNvSpPr/>
              <p:nvPr/>
            </p:nvSpPr>
            <p:spPr>
              <a:xfrm>
                <a:off x="10029815" y="2529594"/>
                <a:ext cx="1160924" cy="1156581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D75711A-81B2-9B1A-BCF0-D9D1A5439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815" y="2529594"/>
                <a:ext cx="1160924" cy="1156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49728" y="3919512"/>
                <a:ext cx="11159672" cy="579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742950" indent="-28575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1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en-US" altLang="ko-KR" sz="2200" b="1" dirty="0" smtClean="0"/>
                  <a:t> If </a:t>
                </a:r>
                <a:r>
                  <a:rPr lang="en-US" altLang="ko-KR" sz="2200" dirty="0"/>
                  <a:t>t</a:t>
                </a:r>
                <a:r>
                  <a:rPr lang="en-US" altLang="ko-KR" sz="2200" dirty="0" smtClean="0"/>
                  <a:t>here are more than two matrices 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ko-KR" sz="2200" dirty="0" smtClean="0"/>
                  <a:t>)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" y="3919512"/>
                <a:ext cx="11159672" cy="579451"/>
              </a:xfrm>
              <a:prstGeom prst="rect">
                <a:avLst/>
              </a:prstGeom>
              <a:blipFill>
                <a:blip r:embed="rId5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00214" y="4941324"/>
                <a:ext cx="30521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14" y="4941324"/>
                <a:ext cx="305218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3221618" y="4941323"/>
            <a:ext cx="0" cy="5847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692" y="5471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k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7" name="왼쪽 중괄호 16"/>
          <p:cNvSpPr/>
          <p:nvPr/>
        </p:nvSpPr>
        <p:spPr>
          <a:xfrm rot="16200000">
            <a:off x="2098001" y="4799277"/>
            <a:ext cx="163874" cy="17595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8" name="왼쪽 중괄호 17"/>
          <p:cNvSpPr/>
          <p:nvPr/>
        </p:nvSpPr>
        <p:spPr>
          <a:xfrm rot="16200000">
            <a:off x="3580004" y="5402846"/>
            <a:ext cx="137893" cy="57835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5083" y="577747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</a:rPr>
              <a:t>P(k)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3649" y="577747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</a:rPr>
              <a:t>P(n - k)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38746" y="517619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k</a:t>
            </a:r>
            <a:r>
              <a:rPr lang="en-US" altLang="ko-KR" dirty="0" smtClean="0">
                <a:latin typeface="Cambria Math" panose="02040503050406030204" pitchFamily="18" charset="0"/>
              </a:rPr>
              <a:t> can divide </a:t>
            </a:r>
          </a:p>
          <a:p>
            <a:r>
              <a:rPr lang="en-US" altLang="ko-KR" dirty="0" smtClean="0">
                <a:latin typeface="Cambria Math" panose="02040503050406030204" pitchFamily="18" charset="0"/>
              </a:rPr>
              <a:t>n-1 </a:t>
            </a:r>
            <a:r>
              <a:rPr lang="en-US" altLang="ko-KR" dirty="0" smtClean="0">
                <a:latin typeface="Cambria Math" panose="02040503050406030204" pitchFamily="18" charset="0"/>
              </a:rPr>
              <a:t>sections.</a:t>
            </a:r>
            <a:endParaRPr lang="en-US" altLang="ko-KR" dirty="0" smtClean="0">
              <a:latin typeface="Cambria Math" panose="020405030504060302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521" y="4734021"/>
            <a:ext cx="4933261" cy="14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Solving problem </a:t>
            </a:r>
            <a:r>
              <a:rPr lang="en-US" altLang="ko-KR" sz="2400" dirty="0"/>
              <a:t>with brute </a:t>
            </a:r>
            <a:r>
              <a:rPr lang="en-US" altLang="ko-KR" sz="2400" dirty="0" smtClean="0"/>
              <a:t>force: time complexity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9366071" y="5566392"/>
                <a:ext cx="12247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l-GR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071" y="5566392"/>
                <a:ext cx="1224791" cy="584775"/>
              </a:xfrm>
              <a:prstGeom prst="rect">
                <a:avLst/>
              </a:prstGeom>
              <a:blipFill>
                <a:blip r:embed="rId3"/>
                <a:stretch>
                  <a:fillRect r="-19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0391" y="2587337"/>
                <a:ext cx="5850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𝑐𝑜𝑛𝑠𝑡𝑎𝑛𝑡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</m:oMathPara>
                </a14:m>
                <a:endParaRPr lang="en-US" altLang="ko-KR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1" y="2587337"/>
                <a:ext cx="5850384" cy="307777"/>
              </a:xfrm>
              <a:prstGeom prst="rect">
                <a:avLst/>
              </a:prstGeom>
              <a:blipFill>
                <a:blip r:embed="rId4"/>
                <a:stretch>
                  <a:fillRect l="-521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60162" y="3953497"/>
                <a:ext cx="9445045" cy="566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62" y="3953497"/>
                <a:ext cx="9445045" cy="566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Solving problem with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728" y="2324833"/>
            <a:ext cx="10165897" cy="49456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/>
              <a:t>Step 1) Characterize the structure of optimal solution.</a:t>
            </a:r>
          </a:p>
          <a:p>
            <a:pPr lvl="1">
              <a:lnSpc>
                <a:spcPct val="150000"/>
              </a:lnSpc>
            </a:pPr>
            <a:endParaRPr lang="en-US" altLang="ko-KR" sz="2200" b="1" u="sng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3950" y="2926716"/>
                <a:ext cx="5616281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2926716"/>
                <a:ext cx="5616281" cy="404341"/>
              </a:xfrm>
              <a:prstGeom prst="rect">
                <a:avLst/>
              </a:prstGeom>
              <a:blipFill>
                <a:blip r:embed="rId3"/>
                <a:stretch>
                  <a:fillRect l="-759" r="-217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1804" y="3425037"/>
                <a:ext cx="1546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04" y="3425037"/>
                <a:ext cx="1546321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100813" y="5065236"/>
                <a:ext cx="8016297" cy="895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𝒐𝒇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Cambria Math" panose="02040503050406030204" pitchFamily="18" charset="0"/>
                  </a:rPr>
                  <a:t> </a:t>
                </a:r>
                <a:endParaRPr lang="en-US" altLang="ko-KR" sz="2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13" y="5065236"/>
                <a:ext cx="8016297" cy="895758"/>
              </a:xfrm>
              <a:prstGeom prst="rect">
                <a:avLst/>
              </a:prstGeom>
              <a:blipFill>
                <a:blip r:embed="rId5"/>
                <a:stretch>
                  <a:fillRect l="-76" b="-5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3950" y="3425037"/>
                <a:ext cx="8379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𝒔𝒑𝒍𝒊𝒕𝒔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ko-KR" alt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3425037"/>
                <a:ext cx="8379665" cy="369332"/>
              </a:xfrm>
              <a:prstGeom prst="rect">
                <a:avLst/>
              </a:prstGeom>
              <a:blipFill>
                <a:blip r:embed="rId6"/>
                <a:stretch>
                  <a:fillRect l="-36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7106698" y="4266870"/>
                <a:ext cx="4509696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98" y="4266870"/>
                <a:ext cx="4509696" cy="624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/>
          <p:cNvCxnSpPr/>
          <p:nvPr/>
        </p:nvCxnSpPr>
        <p:spPr>
          <a:xfrm>
            <a:off x="10311444" y="4261857"/>
            <a:ext cx="0" cy="5847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58197" y="4806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k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138" y="4483494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</a:rPr>
              <a:t>* Cost means the number of scalar multiplications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Solving problem with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3667" y="2127983"/>
            <a:ext cx="11159672" cy="42731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200" b="1" dirty="0" smtClean="0"/>
              <a:t>Optimal substructure</a:t>
            </a:r>
          </a:p>
          <a:p>
            <a:pPr lvl="1">
              <a:lnSpc>
                <a:spcPct val="150000"/>
              </a:lnSpc>
            </a:pPr>
            <a:endParaRPr lang="en-US" altLang="ko-KR" sz="2200" b="1" dirty="0"/>
          </a:p>
          <a:p>
            <a:pPr lvl="1">
              <a:lnSpc>
                <a:spcPct val="150000"/>
              </a:lnSpc>
            </a:pPr>
            <a:endParaRPr lang="en-US" altLang="ko-KR" sz="22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200" b="1" dirty="0" smtClean="0"/>
              <a:t>Proof </a:t>
            </a:r>
            <a:endParaRPr lang="en-US" altLang="ko-KR" sz="2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814160" y="2696779"/>
                <a:ext cx="7693645" cy="1294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𝒎𝒊𝒏𝒊𝒎𝒖𝒎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𝒐𝒇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Cambria Math" panose="02040503050406030204" pitchFamily="18" charset="0"/>
                  </a:rPr>
                  <a:t> </a:t>
                </a:r>
                <a:endParaRPr lang="en-US" altLang="ko-KR" sz="2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24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160" y="2696779"/>
                <a:ext cx="7693645" cy="1294842"/>
              </a:xfrm>
              <a:prstGeom prst="rect">
                <a:avLst/>
              </a:prstGeom>
              <a:blipFill>
                <a:blip r:embed="rId3"/>
                <a:stretch>
                  <a:fillRect l="-238" b="-3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992701" y="4560417"/>
                <a:ext cx="10395346" cy="1599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𝒎𝒊𝒏𝒊𝒎𝒖𝒎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𝒐𝒇</m:t>
                    </m:r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𝒅𝒐𝒆𝒔</m:t>
                    </m:r>
                    <m:sSup>
                      <m:s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𝒄𝒐𝒏𝒕𝒂𝒊𝒏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𝒎𝒊𝒏𝒊𝒎𝒖𝒎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altLang="ko-KR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ko-KR" sz="22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2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01" y="4560417"/>
                <a:ext cx="10395346" cy="1599605"/>
              </a:xfrm>
              <a:prstGeom prst="rect">
                <a:avLst/>
              </a:prstGeom>
              <a:blipFill>
                <a:blip r:embed="rId4"/>
                <a:stretch>
                  <a:fillRect l="-411" b="-2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Solving problem with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728" y="2324833"/>
            <a:ext cx="10165897" cy="49456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/>
              <a:t>Step </a:t>
            </a:r>
            <a:r>
              <a:rPr lang="en-US" altLang="ko-KR" sz="2000" b="1" dirty="0" smtClean="0"/>
              <a:t>2) </a:t>
            </a:r>
            <a:r>
              <a:rPr lang="en-US" altLang="ko-KR" sz="2000" b="1" dirty="0"/>
              <a:t>Recursively define the value of an optimal solution</a:t>
            </a:r>
            <a:endParaRPr lang="en-US" altLang="ko-KR" sz="2200" b="1" u="sng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981366" y="2938072"/>
                <a:ext cx="5387436" cy="45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..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66" y="2938072"/>
                <a:ext cx="5387436" cy="458011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2403086" y="3514755"/>
                <a:ext cx="40267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86" y="3514755"/>
                <a:ext cx="4026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2227575" y="4483723"/>
                <a:ext cx="4775858" cy="45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75" y="4483723"/>
                <a:ext cx="4775858" cy="458011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/>
          <p:cNvSpPr/>
          <p:nvPr/>
        </p:nvSpPr>
        <p:spPr>
          <a:xfrm>
            <a:off x="1910572" y="3706304"/>
            <a:ext cx="317003" cy="1068322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32769" y="3576309"/>
                <a:ext cx="7910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69" y="3576309"/>
                <a:ext cx="791049" cy="307777"/>
              </a:xfrm>
              <a:prstGeom prst="rect">
                <a:avLst/>
              </a:prstGeom>
              <a:blipFill>
                <a:blip r:embed="rId6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06412" y="4558449"/>
                <a:ext cx="7910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12" y="4558449"/>
                <a:ext cx="791050" cy="307777"/>
              </a:xfrm>
              <a:prstGeom prst="rect">
                <a:avLst/>
              </a:prstGeom>
              <a:blipFill>
                <a:blip r:embed="rId7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21790" y="3567804"/>
                <a:ext cx="63692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𝑗𝑢𝑠𝑡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790" y="3567804"/>
                <a:ext cx="6369244" cy="307777"/>
              </a:xfrm>
              <a:prstGeom prst="rect">
                <a:avLst/>
              </a:prstGeom>
              <a:blipFill>
                <a:blip r:embed="rId8"/>
                <a:stretch>
                  <a:fillRect l="-383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385840" y="5580652"/>
                <a:ext cx="32411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40" y="5580652"/>
                <a:ext cx="3241144" cy="400110"/>
              </a:xfrm>
              <a:prstGeom prst="rect">
                <a:avLst/>
              </a:prstGeom>
              <a:blipFill>
                <a:blip r:embed="rId9"/>
                <a:stretch>
                  <a:fillRect l="-2072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8626984" y="5580652"/>
                <a:ext cx="32590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984" y="5580652"/>
                <a:ext cx="3259097" cy="400110"/>
              </a:xfrm>
              <a:prstGeom prst="rect">
                <a:avLst/>
              </a:prstGeom>
              <a:blipFill>
                <a:blip r:embed="rId10"/>
                <a:stretch>
                  <a:fillRect l="-1869" t="-12121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1257" y="4866226"/>
                <a:ext cx="6463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7" y="4866226"/>
                <a:ext cx="646331" cy="184666"/>
              </a:xfrm>
              <a:prstGeom prst="rect">
                <a:avLst/>
              </a:prstGeom>
              <a:blipFill>
                <a:blip r:embed="rId11"/>
                <a:stretch>
                  <a:fillRect l="-3774" r="-5660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2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728" y="2324834"/>
            <a:ext cx="11159672" cy="285676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/>
              <a:t>Step 3) Compute the value of an optimal solution</a:t>
            </a:r>
            <a:r>
              <a:rPr lang="en-US" altLang="ko-KR" sz="20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Recursive Algorithm may encounter</a:t>
            </a:r>
            <a:r>
              <a:rPr lang="en-US" altLang="ko-KR" sz="2000" b="1" dirty="0" smtClean="0"/>
              <a:t> each </a:t>
            </a:r>
            <a:r>
              <a:rPr lang="en-US" altLang="ko-KR" sz="2000" b="1" dirty="0" err="1" smtClean="0"/>
              <a:t>subproblem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>
                <a:solidFill>
                  <a:srgbClr val="C00000"/>
                </a:solidFill>
              </a:rPr>
              <a:t>multiple times </a:t>
            </a:r>
            <a:r>
              <a:rPr lang="en-US" altLang="ko-KR" sz="2000" dirty="0" smtClean="0"/>
              <a:t>in different branches of its recursion tree.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So, we use tables instead of computing the solution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/>
              <a:t>    to recurrence.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4626" y="3915578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[1,3]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626" y="3915578"/>
                <a:ext cx="11282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2311" y="4883223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[1,2]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11" y="4883223"/>
                <a:ext cx="112825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59872" y="4873445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[3,3]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72" y="4873445"/>
                <a:ext cx="112825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52311" y="5795392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[1,1]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11" y="5795392"/>
                <a:ext cx="112825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35344" y="5795392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[2,2]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44" y="5795392"/>
                <a:ext cx="112825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>
            <a:stCxn id="6" idx="2"/>
            <a:endCxn id="7" idx="0"/>
          </p:cNvCxnSpPr>
          <p:nvPr/>
        </p:nvCxnSpPr>
        <p:spPr>
          <a:xfrm flipH="1">
            <a:off x="6716440" y="4346465"/>
            <a:ext cx="2172315" cy="53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0" idx="0"/>
          </p:cNvCxnSpPr>
          <p:nvPr/>
        </p:nvCxnSpPr>
        <p:spPr>
          <a:xfrm flipH="1">
            <a:off x="8124001" y="4346465"/>
            <a:ext cx="764754" cy="52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3" idx="0"/>
          </p:cNvCxnSpPr>
          <p:nvPr/>
        </p:nvCxnSpPr>
        <p:spPr>
          <a:xfrm>
            <a:off x="6716440" y="5314110"/>
            <a:ext cx="0" cy="48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2"/>
            <a:endCxn id="14" idx="0"/>
          </p:cNvCxnSpPr>
          <p:nvPr/>
        </p:nvCxnSpPr>
        <p:spPr>
          <a:xfrm>
            <a:off x="6716440" y="5314110"/>
            <a:ext cx="1483033" cy="48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173581" y="4855485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[1,1]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581" y="4855485"/>
                <a:ext cx="112825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581142" y="4855485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[2,3]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142" y="4855485"/>
                <a:ext cx="112825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577268" y="5795391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[3,3]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268" y="5795391"/>
                <a:ext cx="112825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202759" y="5795391"/>
                <a:ext cx="1128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[2,2]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759" y="5795391"/>
                <a:ext cx="112825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>
            <a:stCxn id="6" idx="2"/>
            <a:endCxn id="43" idx="0"/>
          </p:cNvCxnSpPr>
          <p:nvPr/>
        </p:nvCxnSpPr>
        <p:spPr>
          <a:xfrm>
            <a:off x="8888755" y="4346465"/>
            <a:ext cx="848955" cy="50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2"/>
          </p:cNvCxnSpPr>
          <p:nvPr/>
        </p:nvCxnSpPr>
        <p:spPr>
          <a:xfrm>
            <a:off x="8888755" y="4346465"/>
            <a:ext cx="2243170" cy="50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2"/>
            <a:endCxn id="45" idx="0"/>
          </p:cNvCxnSpPr>
          <p:nvPr/>
        </p:nvCxnSpPr>
        <p:spPr>
          <a:xfrm flipH="1">
            <a:off x="11141397" y="5286372"/>
            <a:ext cx="3874" cy="50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4" idx="2"/>
            <a:endCxn id="46" idx="0"/>
          </p:cNvCxnSpPr>
          <p:nvPr/>
        </p:nvCxnSpPr>
        <p:spPr>
          <a:xfrm flipH="1">
            <a:off x="9766888" y="5286372"/>
            <a:ext cx="1378383" cy="50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2428" y="2832834"/>
            <a:ext cx="11159672" cy="318696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2000" dirty="0" smtClean="0"/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m[1…n, 1…n] : saves </a:t>
            </a:r>
            <a:r>
              <a:rPr lang="en-US" altLang="ko-KR" sz="2000" b="1" dirty="0" smtClean="0"/>
              <a:t>the minimum number of the scalar multiplications.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s[1…n-1, 2…n] : saves </a:t>
            </a:r>
            <a:r>
              <a:rPr lang="en-US" altLang="ko-KR" sz="2000" b="1" dirty="0" smtClean="0"/>
              <a:t>the index of k achieved the optimal cost </a:t>
            </a:r>
            <a:r>
              <a:rPr lang="en-US" altLang="ko-KR" sz="2000" dirty="0" smtClean="0"/>
              <a:t>in computing m[</a:t>
            </a:r>
            <a:r>
              <a:rPr lang="en-US" altLang="ko-KR" sz="2000" dirty="0" err="1"/>
              <a:t>i</a:t>
            </a:r>
            <a:r>
              <a:rPr lang="en-US" altLang="ko-KR" sz="2000" dirty="0" err="1" smtClean="0"/>
              <a:t>,j</a:t>
            </a:r>
            <a:r>
              <a:rPr lang="en-US" altLang="ko-KR" sz="2000" dirty="0" smtClean="0"/>
              <a:t>].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2447924"/>
            <a:ext cx="5586984" cy="4030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0" y="3314445"/>
                <a:ext cx="5581650" cy="2297151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𝒊𝒏𝒑𝒖𝒕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sz="24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𝒍𝒆𝒏𝒈𝒕𝒉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𝑎𝑡𝑟𝑖𝑥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𝑐h𝑎𝑖𝑛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0" y="3314445"/>
                <a:ext cx="5581650" cy="229715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2447924"/>
            <a:ext cx="5586984" cy="4030195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15407"/>
              </p:ext>
            </p:extLst>
          </p:nvPr>
        </p:nvGraphicFramePr>
        <p:xfrm>
          <a:off x="8839199" y="3581399"/>
          <a:ext cx="2457455" cy="26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65">
                  <a:extLst>
                    <a:ext uri="{9D8B030D-6E8A-4147-A177-3AD203B41FA5}">
                      <a16:colId xmlns:a16="http://schemas.microsoft.com/office/drawing/2014/main" val="3170413502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2974188396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2134341181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979426634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1889012766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1136641549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3322994420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23327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60487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95038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44639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7045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92589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0220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04901" y="3295650"/>
            <a:ext cx="1562100" cy="523875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980729" y="4895824"/>
                <a:ext cx="48923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29" y="4895824"/>
                <a:ext cx="48923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7244271" y="2864763"/>
                <a:ext cx="14142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71" y="2864763"/>
                <a:ext cx="1414297" cy="430887"/>
              </a:xfrm>
              <a:prstGeom prst="rect">
                <a:avLst/>
              </a:prstGeom>
              <a:blipFill>
                <a:blip r:embed="rId5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9750916" y="3212067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16" y="3212067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11296654" y="4790268"/>
                <a:ext cx="323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654" y="4790268"/>
                <a:ext cx="323294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2447924"/>
            <a:ext cx="5586984" cy="4030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426228"/>
                  </p:ext>
                </p:extLst>
              </p:nvPr>
            </p:nvGraphicFramePr>
            <p:xfrm>
              <a:off x="8839199" y="3581399"/>
              <a:ext cx="2457455" cy="262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065">
                      <a:extLst>
                        <a:ext uri="{9D8B030D-6E8A-4147-A177-3AD203B41FA5}">
                          <a16:colId xmlns:a16="http://schemas.microsoft.com/office/drawing/2014/main" val="3170413502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2974188396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2134341181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979426634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1889012766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1136641549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3322994420"/>
                        </a:ext>
                      </a:extLst>
                    </a:gridCol>
                  </a:tblGrid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023327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660487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895038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244639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045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192589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502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426228"/>
                  </p:ext>
                </p:extLst>
              </p:nvPr>
            </p:nvGraphicFramePr>
            <p:xfrm>
              <a:off x="8839199" y="3581399"/>
              <a:ext cx="2457455" cy="262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065">
                      <a:extLst>
                        <a:ext uri="{9D8B030D-6E8A-4147-A177-3AD203B41FA5}">
                          <a16:colId xmlns:a16="http://schemas.microsoft.com/office/drawing/2014/main" val="3170413502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2974188396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2134341181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979426634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1889012766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1136641549"/>
                        </a:ext>
                      </a:extLst>
                    </a:gridCol>
                    <a:gridCol w="351065">
                      <a:extLst>
                        <a:ext uri="{9D8B030D-6E8A-4147-A177-3AD203B41FA5}">
                          <a16:colId xmlns:a16="http://schemas.microsoft.com/office/drawing/2014/main" val="3322994420"/>
                        </a:ext>
                      </a:extLst>
                    </a:gridCol>
                  </a:tblGrid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023327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660487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895038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244639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045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724" t="-506557" r="-59827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192589"/>
                      </a:ext>
                    </a:extLst>
                  </a:tr>
                  <a:tr h="3755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502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직사각형 9"/>
          <p:cNvSpPr/>
          <p:nvPr/>
        </p:nvSpPr>
        <p:spPr>
          <a:xfrm>
            <a:off x="1847851" y="4315383"/>
            <a:ext cx="1543049" cy="580441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980729" y="4895824"/>
                <a:ext cx="48923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29" y="4895824"/>
                <a:ext cx="48923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7244271" y="2864763"/>
                <a:ext cx="359829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71" y="2864763"/>
                <a:ext cx="3598293" cy="430887"/>
              </a:xfrm>
              <a:prstGeom prst="rect">
                <a:avLst/>
              </a:prstGeom>
              <a:blipFill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9750916" y="3212067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16" y="3212067"/>
                <a:ext cx="317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1296654" y="4790268"/>
                <a:ext cx="323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654" y="4790268"/>
                <a:ext cx="323294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>
            <a:stCxn id="10" idx="3"/>
          </p:cNvCxnSpPr>
          <p:nvPr/>
        </p:nvCxnSpPr>
        <p:spPr>
          <a:xfrm>
            <a:off x="3390900" y="4605604"/>
            <a:ext cx="5448299" cy="103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4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Dynamic Programming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0554" y="2439133"/>
            <a:ext cx="10221911" cy="42731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200" b="1" dirty="0"/>
              <a:t>Divide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the given problem into</a:t>
            </a:r>
            <a:r>
              <a:rPr lang="en-US" altLang="ko-KR" sz="2200" dirty="0"/>
              <a:t> </a:t>
            </a:r>
            <a:r>
              <a:rPr lang="en-US" altLang="ko-KR" sz="2200" b="1" dirty="0"/>
              <a:t>sub-problems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that can be </a:t>
            </a:r>
            <a:r>
              <a:rPr lang="en-US" altLang="ko-KR" sz="2200" b="1" dirty="0"/>
              <a:t>easily solvable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200" b="1" dirty="0"/>
              <a:t>Combine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their solutions to the original problems </a:t>
            </a:r>
            <a:r>
              <a:rPr lang="en-US" altLang="ko-KR" sz="2200" b="1" dirty="0"/>
              <a:t>like “Divide and Conquer”.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tx1">
                    <a:lumMod val="85000"/>
                  </a:schemeClr>
                </a:solidFill>
              </a:rPr>
              <a:t>Unlike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 “Divide and Conquer”</a:t>
            </a:r>
          </a:p>
          <a:p>
            <a:pPr lvl="1">
              <a:lnSpc>
                <a:spcPct val="150000"/>
              </a:lnSpc>
            </a:pPr>
            <a:r>
              <a:rPr lang="en-US" altLang="ko-KR" sz="2200" b="1" dirty="0"/>
              <a:t> To Avoid </a:t>
            </a:r>
            <a:r>
              <a:rPr lang="en-US" altLang="ko-KR" sz="2200" b="1" dirty="0" err="1"/>
              <a:t>Recomputation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of </a:t>
            </a:r>
            <a:r>
              <a:rPr lang="en-US" altLang="ko-KR" sz="2200" dirty="0" err="1">
                <a:solidFill>
                  <a:schemeClr val="tx1">
                    <a:lumMod val="85000"/>
                  </a:schemeClr>
                </a:solidFill>
              </a:rPr>
              <a:t>subproblems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 that already solved,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200" b="1" dirty="0"/>
              <a:t>Save their answers into the table.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2447924"/>
            <a:ext cx="5586984" cy="40301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86001" y="5111267"/>
            <a:ext cx="3702049" cy="109898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0282403" y="6286423"/>
                <a:ext cx="48923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403" y="6286423"/>
                <a:ext cx="48923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382681" y="2377317"/>
                <a:ext cx="324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6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681" y="2377317"/>
                <a:ext cx="32497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0398616" y="3275567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616" y="3275567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1868706" y="4847418"/>
                <a:ext cx="323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706" y="4847418"/>
                <a:ext cx="32329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60589"/>
              </p:ext>
            </p:extLst>
          </p:nvPr>
        </p:nvGraphicFramePr>
        <p:xfrm>
          <a:off x="6496626" y="3956949"/>
          <a:ext cx="2106390" cy="225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65">
                  <a:extLst>
                    <a:ext uri="{9D8B030D-6E8A-4147-A177-3AD203B41FA5}">
                      <a16:colId xmlns:a16="http://schemas.microsoft.com/office/drawing/2014/main" val="3170413502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2974188396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2134341181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979426634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1889012766"/>
                    </a:ext>
                  </a:extLst>
                </a:gridCol>
                <a:gridCol w="351065">
                  <a:extLst>
                    <a:ext uri="{9D8B030D-6E8A-4147-A177-3AD203B41FA5}">
                      <a16:colId xmlns:a16="http://schemas.microsoft.com/office/drawing/2014/main" val="1136641549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60487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95038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44639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7045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92589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0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167024" y="6210249"/>
                <a:ext cx="3827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24" y="6210249"/>
                <a:ext cx="38279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6436021" y="2841831"/>
                <a:ext cx="2423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1600" b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b="1" dirty="0" smtClean="0">
                    <a:latin typeface="Cambria Math" panose="020405030504060302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21" y="2841831"/>
                <a:ext cx="2423805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19" idx="2"/>
          </p:cNvCxnSpPr>
          <p:nvPr/>
        </p:nvCxnSpPr>
        <p:spPr>
          <a:xfrm>
            <a:off x="7647924" y="3211163"/>
            <a:ext cx="1886033" cy="260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232811" y="3638548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811" y="3638548"/>
                <a:ext cx="3170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8515693" y="4920881"/>
                <a:ext cx="323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693" y="4920881"/>
                <a:ext cx="32329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6438900" y="3167133"/>
            <a:ext cx="240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5400000">
            <a:off x="6211130" y="3181766"/>
            <a:ext cx="3494378" cy="2562588"/>
          </a:xfrm>
          <a:prstGeom prst="bentConnector3">
            <a:avLst>
              <a:gd name="adj1" fmla="val 113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11868706" y="4853768"/>
                <a:ext cx="323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706" y="4853768"/>
                <a:ext cx="323294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4548212"/>
                  </p:ext>
                </p:extLst>
              </p:nvPr>
            </p:nvGraphicFramePr>
            <p:xfrm>
              <a:off x="9509354" y="3858762"/>
              <a:ext cx="2314046" cy="24888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578">
                      <a:extLst>
                        <a:ext uri="{9D8B030D-6E8A-4147-A177-3AD203B41FA5}">
                          <a16:colId xmlns:a16="http://schemas.microsoft.com/office/drawing/2014/main" val="3170413502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2974188396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2134341181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979426634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1889012766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1136641549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3322994420"/>
                        </a:ext>
                      </a:extLst>
                    </a:gridCol>
                  </a:tblGrid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023327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660487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895038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244639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045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192589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5022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4548212"/>
                  </p:ext>
                </p:extLst>
              </p:nvPr>
            </p:nvGraphicFramePr>
            <p:xfrm>
              <a:off x="9509354" y="3858762"/>
              <a:ext cx="2314046" cy="24888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578">
                      <a:extLst>
                        <a:ext uri="{9D8B030D-6E8A-4147-A177-3AD203B41FA5}">
                          <a16:colId xmlns:a16="http://schemas.microsoft.com/office/drawing/2014/main" val="3170413502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2974188396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2134341181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979426634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1889012766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1136641549"/>
                        </a:ext>
                      </a:extLst>
                    </a:gridCol>
                    <a:gridCol w="330578">
                      <a:extLst>
                        <a:ext uri="{9D8B030D-6E8A-4147-A177-3AD203B41FA5}">
                          <a16:colId xmlns:a16="http://schemas.microsoft.com/office/drawing/2014/main" val="3322994420"/>
                        </a:ext>
                      </a:extLst>
                    </a:gridCol>
                  </a:tblGrid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023327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660487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895038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244639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045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852" t="-505172" r="-605556" b="-1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192589"/>
                      </a:ext>
                    </a:extLst>
                  </a:tr>
                  <a:tr h="3555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05022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10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17" y="2443292"/>
            <a:ext cx="4777194" cy="356265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33" y="5531198"/>
            <a:ext cx="5607708" cy="4747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22" y="2525682"/>
            <a:ext cx="7160905" cy="1173725"/>
          </a:xfrm>
          <a:prstGeom prst="rect">
            <a:avLst/>
          </a:prstGeom>
        </p:spPr>
      </p:pic>
      <p:sp>
        <p:nvSpPr>
          <p:cNvPr id="7" name="다이아몬드 6"/>
          <p:cNvSpPr/>
          <p:nvPr/>
        </p:nvSpPr>
        <p:spPr>
          <a:xfrm>
            <a:off x="8961120" y="3617440"/>
            <a:ext cx="746760" cy="7183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28900" y="5531198"/>
            <a:ext cx="3009900" cy="54956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9" name="다이아몬드 48"/>
          <p:cNvSpPr/>
          <p:nvPr/>
        </p:nvSpPr>
        <p:spPr>
          <a:xfrm>
            <a:off x="9329737" y="3976530"/>
            <a:ext cx="719138" cy="714056"/>
          </a:xfrm>
          <a:prstGeom prst="diamond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0" name="다이아몬드 49"/>
          <p:cNvSpPr/>
          <p:nvPr/>
        </p:nvSpPr>
        <p:spPr>
          <a:xfrm>
            <a:off x="7881937" y="4726782"/>
            <a:ext cx="697707" cy="711994"/>
          </a:xfrm>
          <a:prstGeom prst="diamond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1" name="다이아몬드 50"/>
          <p:cNvSpPr/>
          <p:nvPr/>
        </p:nvSpPr>
        <p:spPr>
          <a:xfrm>
            <a:off x="8250554" y="4358558"/>
            <a:ext cx="719138" cy="712473"/>
          </a:xfrm>
          <a:prstGeom prst="diamond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2" name="다이아몬드 51"/>
          <p:cNvSpPr/>
          <p:nvPr/>
        </p:nvSpPr>
        <p:spPr>
          <a:xfrm>
            <a:off x="9707880" y="4358558"/>
            <a:ext cx="719138" cy="712473"/>
          </a:xfrm>
          <a:prstGeom prst="diamond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8610599" y="3990813"/>
            <a:ext cx="719138" cy="712473"/>
          </a:xfrm>
          <a:prstGeom prst="diamond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10090309" y="4756783"/>
            <a:ext cx="719138" cy="712473"/>
          </a:xfrm>
          <a:prstGeom prst="diamond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02719" y="5765006"/>
            <a:ext cx="240030" cy="259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85261" y="5755481"/>
            <a:ext cx="240030" cy="259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67197" y="5755481"/>
            <a:ext cx="240030" cy="259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66" y="3985130"/>
            <a:ext cx="3631746" cy="1180952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>
            <a:off x="2015052" y="3552969"/>
            <a:ext cx="6881298" cy="43216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114550" y="3086100"/>
            <a:ext cx="529590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479969" y="4904695"/>
                <a:ext cx="19715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altLang="ko-KR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ko-KR" altLang="en-US" sz="140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9" y="4904695"/>
                <a:ext cx="1971565" cy="215444"/>
              </a:xfrm>
              <a:prstGeom prst="rect">
                <a:avLst/>
              </a:prstGeom>
              <a:blipFill>
                <a:blip r:embed="rId7"/>
                <a:stretch>
                  <a:fillRect l="-2786" r="-619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728" y="2324834"/>
            <a:ext cx="11159672" cy="405691"/>
          </a:xfrm>
        </p:spPr>
        <p:txBody>
          <a:bodyPr>
            <a:noAutofit/>
          </a:bodyPr>
          <a:lstStyle/>
          <a:p>
            <a:pPr lvl="1"/>
            <a:r>
              <a:rPr lang="en-US" altLang="ko-KR" sz="2000" b="1" dirty="0"/>
              <a:t>Step </a:t>
            </a:r>
            <a:r>
              <a:rPr lang="en-US" altLang="ko-KR" sz="2000" b="1" dirty="0" smtClean="0"/>
              <a:t>4) </a:t>
            </a:r>
            <a:r>
              <a:rPr lang="en-US" altLang="ko-KR" sz="2000" b="1" dirty="0"/>
              <a:t>Construct an optimal solution from computed information.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2618"/>
              </p:ext>
            </p:extLst>
          </p:nvPr>
        </p:nvGraphicFramePr>
        <p:xfrm>
          <a:off x="8637061" y="3219450"/>
          <a:ext cx="2914074" cy="278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79">
                  <a:extLst>
                    <a:ext uri="{9D8B030D-6E8A-4147-A177-3AD203B41FA5}">
                      <a16:colId xmlns:a16="http://schemas.microsoft.com/office/drawing/2014/main" val="3170413502"/>
                    </a:ext>
                  </a:extLst>
                </a:gridCol>
                <a:gridCol w="485679">
                  <a:extLst>
                    <a:ext uri="{9D8B030D-6E8A-4147-A177-3AD203B41FA5}">
                      <a16:colId xmlns:a16="http://schemas.microsoft.com/office/drawing/2014/main" val="2974188396"/>
                    </a:ext>
                  </a:extLst>
                </a:gridCol>
                <a:gridCol w="485679">
                  <a:extLst>
                    <a:ext uri="{9D8B030D-6E8A-4147-A177-3AD203B41FA5}">
                      <a16:colId xmlns:a16="http://schemas.microsoft.com/office/drawing/2014/main" val="2134341181"/>
                    </a:ext>
                  </a:extLst>
                </a:gridCol>
                <a:gridCol w="485679">
                  <a:extLst>
                    <a:ext uri="{9D8B030D-6E8A-4147-A177-3AD203B41FA5}">
                      <a16:colId xmlns:a16="http://schemas.microsoft.com/office/drawing/2014/main" val="979426634"/>
                    </a:ext>
                  </a:extLst>
                </a:gridCol>
                <a:gridCol w="485679">
                  <a:extLst>
                    <a:ext uri="{9D8B030D-6E8A-4147-A177-3AD203B41FA5}">
                      <a16:colId xmlns:a16="http://schemas.microsoft.com/office/drawing/2014/main" val="1889012766"/>
                    </a:ext>
                  </a:extLst>
                </a:gridCol>
                <a:gridCol w="485679">
                  <a:extLst>
                    <a:ext uri="{9D8B030D-6E8A-4147-A177-3AD203B41FA5}">
                      <a16:colId xmlns:a16="http://schemas.microsoft.com/office/drawing/2014/main" val="1136641549"/>
                    </a:ext>
                  </a:extLst>
                </a:gridCol>
              </a:tblGrid>
              <a:tr h="4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60487"/>
                  </a:ext>
                </a:extLst>
              </a:tr>
              <a:tr h="4635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95038"/>
                  </a:ext>
                </a:extLst>
              </a:tr>
              <a:tr h="4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44639"/>
                  </a:ext>
                </a:extLst>
              </a:tr>
              <a:tr h="4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7045"/>
                  </a:ext>
                </a:extLst>
              </a:tr>
              <a:tr h="4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92589"/>
                  </a:ext>
                </a:extLst>
              </a:tr>
              <a:tr h="46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0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9631309" y="6105474"/>
                <a:ext cx="3827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309" y="6105474"/>
                <a:ext cx="3827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9697096" y="2850118"/>
                <a:ext cx="3306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6" y="2850118"/>
                <a:ext cx="33066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1551135" y="4480868"/>
                <a:ext cx="3381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135" y="4480868"/>
                <a:ext cx="338105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91" y="3553872"/>
            <a:ext cx="5008966" cy="21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Solving problem with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728" y="2324834"/>
            <a:ext cx="11159672" cy="405691"/>
          </a:xfrm>
        </p:spPr>
        <p:txBody>
          <a:bodyPr>
            <a:noAutofit/>
          </a:bodyPr>
          <a:lstStyle/>
          <a:p>
            <a:pPr lvl="1"/>
            <a:r>
              <a:rPr lang="en-US" altLang="ko-KR" sz="2000" b="1" dirty="0"/>
              <a:t>Step </a:t>
            </a:r>
            <a:r>
              <a:rPr lang="en-US" altLang="ko-KR" sz="2000" b="1" dirty="0" smtClean="0"/>
              <a:t>4) </a:t>
            </a:r>
            <a:r>
              <a:rPr lang="en-US" altLang="ko-KR" sz="2000" b="1" dirty="0"/>
              <a:t>Construct an optimal solution from computed information.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29908"/>
              </p:ext>
            </p:extLst>
          </p:nvPr>
        </p:nvGraphicFramePr>
        <p:xfrm>
          <a:off x="9378128" y="3118555"/>
          <a:ext cx="2288112" cy="240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52">
                  <a:extLst>
                    <a:ext uri="{9D8B030D-6E8A-4147-A177-3AD203B41FA5}">
                      <a16:colId xmlns:a16="http://schemas.microsoft.com/office/drawing/2014/main" val="3170413502"/>
                    </a:ext>
                  </a:extLst>
                </a:gridCol>
                <a:gridCol w="381352">
                  <a:extLst>
                    <a:ext uri="{9D8B030D-6E8A-4147-A177-3AD203B41FA5}">
                      <a16:colId xmlns:a16="http://schemas.microsoft.com/office/drawing/2014/main" val="2974188396"/>
                    </a:ext>
                  </a:extLst>
                </a:gridCol>
                <a:gridCol w="381352">
                  <a:extLst>
                    <a:ext uri="{9D8B030D-6E8A-4147-A177-3AD203B41FA5}">
                      <a16:colId xmlns:a16="http://schemas.microsoft.com/office/drawing/2014/main" val="2134341181"/>
                    </a:ext>
                  </a:extLst>
                </a:gridCol>
                <a:gridCol w="381352">
                  <a:extLst>
                    <a:ext uri="{9D8B030D-6E8A-4147-A177-3AD203B41FA5}">
                      <a16:colId xmlns:a16="http://schemas.microsoft.com/office/drawing/2014/main" val="979426634"/>
                    </a:ext>
                  </a:extLst>
                </a:gridCol>
                <a:gridCol w="381352">
                  <a:extLst>
                    <a:ext uri="{9D8B030D-6E8A-4147-A177-3AD203B41FA5}">
                      <a16:colId xmlns:a16="http://schemas.microsoft.com/office/drawing/2014/main" val="1889012766"/>
                    </a:ext>
                  </a:extLst>
                </a:gridCol>
                <a:gridCol w="381352">
                  <a:extLst>
                    <a:ext uri="{9D8B030D-6E8A-4147-A177-3AD203B41FA5}">
                      <a16:colId xmlns:a16="http://schemas.microsoft.com/office/drawing/2014/main" val="1136641549"/>
                    </a:ext>
                  </a:extLst>
                </a:gridCol>
              </a:tblGrid>
              <a:tr h="400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60487"/>
                  </a:ext>
                </a:extLst>
              </a:tr>
              <a:tr h="4004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95038"/>
                  </a:ext>
                </a:extLst>
              </a:tr>
              <a:tr h="400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44639"/>
                  </a:ext>
                </a:extLst>
              </a:tr>
              <a:tr h="400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7045"/>
                  </a:ext>
                </a:extLst>
              </a:tr>
              <a:tr h="400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92589"/>
                  </a:ext>
                </a:extLst>
              </a:tr>
              <a:tr h="400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0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10220371" y="5521009"/>
                <a:ext cx="29882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371" y="5521009"/>
                <a:ext cx="2988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0220371" y="2780001"/>
                <a:ext cx="3018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371" y="2780001"/>
                <a:ext cx="30181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1568720" y="4165893"/>
                <a:ext cx="2919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720" y="4165893"/>
                <a:ext cx="291938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917" y="3553310"/>
            <a:ext cx="4560588" cy="20007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391" y="2880896"/>
            <a:ext cx="14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</a:rPr>
              <a:t>Ex) (s, 1, 3) 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14814" y="3580712"/>
                <a:ext cx="606128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14" y="3580712"/>
                <a:ext cx="606128" cy="449803"/>
              </a:xfrm>
              <a:prstGeom prst="rect">
                <a:avLst/>
              </a:prstGeom>
              <a:blipFill>
                <a:blip r:embed="rId7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122" y="4252659"/>
                <a:ext cx="606128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22" y="4252659"/>
                <a:ext cx="606128" cy="449803"/>
              </a:xfrm>
              <a:prstGeom prst="rect">
                <a:avLst/>
              </a:prstGeom>
              <a:blipFill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39073" y="4252659"/>
                <a:ext cx="61439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073" y="4252659"/>
                <a:ext cx="614399" cy="449803"/>
              </a:xfrm>
              <a:prstGeom prst="rect">
                <a:avLst/>
              </a:prstGeom>
              <a:blipFill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826711" y="5033927"/>
                <a:ext cx="61439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11" y="5033927"/>
                <a:ext cx="614399" cy="449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521309" y="5032946"/>
                <a:ext cx="519778" cy="449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09" y="5032946"/>
                <a:ext cx="519778" cy="449803"/>
              </a:xfrm>
              <a:prstGeom prst="rect">
                <a:avLst/>
              </a:prstGeom>
              <a:blipFill>
                <a:blip r:embed="rId1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182" y="4755947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82" y="4755947"/>
                <a:ext cx="312008" cy="276999"/>
              </a:xfrm>
              <a:prstGeom prst="rect">
                <a:avLst/>
              </a:prstGeom>
              <a:blipFill>
                <a:blip r:embed="rId12"/>
                <a:stretch>
                  <a:fillRect l="-15686" r="-588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/>
          <p:cNvCxnSpPr>
            <a:stCxn id="12" idx="2"/>
            <a:endCxn id="13" idx="0"/>
          </p:cNvCxnSpPr>
          <p:nvPr/>
        </p:nvCxnSpPr>
        <p:spPr>
          <a:xfrm flipH="1">
            <a:off x="773186" y="4030515"/>
            <a:ext cx="1644692" cy="22214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2"/>
            <a:endCxn id="14" idx="0"/>
          </p:cNvCxnSpPr>
          <p:nvPr/>
        </p:nvCxnSpPr>
        <p:spPr>
          <a:xfrm>
            <a:off x="2417878" y="4030515"/>
            <a:ext cx="1428395" cy="22214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4" idx="2"/>
            <a:endCxn id="15" idx="0"/>
          </p:cNvCxnSpPr>
          <p:nvPr/>
        </p:nvCxnSpPr>
        <p:spPr>
          <a:xfrm flipH="1">
            <a:off x="2133911" y="4702462"/>
            <a:ext cx="1712362" cy="3314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2"/>
            <a:endCxn id="16" idx="0"/>
          </p:cNvCxnSpPr>
          <p:nvPr/>
        </p:nvCxnSpPr>
        <p:spPr>
          <a:xfrm flipH="1">
            <a:off x="3781198" y="4702462"/>
            <a:ext cx="65075" cy="3304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975245" y="5555127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45" y="5555127"/>
                <a:ext cx="317330" cy="276999"/>
              </a:xfrm>
              <a:prstGeom prst="rect">
                <a:avLst/>
              </a:prstGeom>
              <a:blipFill>
                <a:blip r:embed="rId13"/>
                <a:stretch>
                  <a:fillRect l="-15385" r="-57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688438" y="5530418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38" y="5530418"/>
                <a:ext cx="317330" cy="276999"/>
              </a:xfrm>
              <a:prstGeom prst="rect">
                <a:avLst/>
              </a:prstGeom>
              <a:blipFill>
                <a:blip r:embed="rId14"/>
                <a:stretch>
                  <a:fillRect l="-15385" r="-57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296683" y="380727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1.(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68846" y="44380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.(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53" name="직선 화살표 연결선 52"/>
          <p:cNvCxnSpPr>
            <a:stCxn id="16" idx="3"/>
            <a:endCxn id="14" idx="2"/>
          </p:cNvCxnSpPr>
          <p:nvPr/>
        </p:nvCxnSpPr>
        <p:spPr>
          <a:xfrm flipH="1" flipV="1">
            <a:off x="3846273" y="4702462"/>
            <a:ext cx="194814" cy="5553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4542" y="480741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59" name="꺾인 연결선 58"/>
          <p:cNvCxnSpPr>
            <a:stCxn id="14" idx="3"/>
            <a:endCxn id="12" idx="3"/>
          </p:cNvCxnSpPr>
          <p:nvPr/>
        </p:nvCxnSpPr>
        <p:spPr>
          <a:xfrm flipH="1" flipV="1">
            <a:off x="2720942" y="3805614"/>
            <a:ext cx="1432530" cy="671947"/>
          </a:xfrm>
          <a:prstGeom prst="bentConnector3">
            <a:avLst>
              <a:gd name="adj1" fmla="val -1595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39073" y="345128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/>
              <p:nvPr/>
            </p:nvSpPr>
            <p:spPr>
              <a:xfrm>
                <a:off x="5005390" y="5832126"/>
                <a:ext cx="25021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B3C6CD-A11D-9688-ACB5-C6EA2373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90" y="5832126"/>
                <a:ext cx="2502166" cy="400110"/>
              </a:xfrm>
              <a:prstGeom prst="rect">
                <a:avLst/>
              </a:prstGeom>
              <a:blipFill>
                <a:blip r:embed="rId15"/>
                <a:stretch>
                  <a:fillRect l="-2433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9758548" y="4729018"/>
            <a:ext cx="375472" cy="3666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374068" y="4729018"/>
            <a:ext cx="375472" cy="3666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Time complexity 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6" y="2332712"/>
            <a:ext cx="5205984" cy="37553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8975" y="3602613"/>
            <a:ext cx="4680585" cy="2209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01630" y="3577213"/>
                <a:ext cx="1413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𝑡𝑖𝑚𝑒𝑠</m:t>
                      </m:r>
                    </m:oMath>
                  </m:oMathPara>
                </a14:m>
                <a:endParaRPr lang="ko-KR" altLang="en-US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30" y="3577213"/>
                <a:ext cx="1413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1117600" y="3869312"/>
            <a:ext cx="4251960" cy="19431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01630" y="3852664"/>
                <a:ext cx="1922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ko-KR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+1 </m:t>
                      </m:r>
                      <m:r>
                        <a:rPr lang="en-US" altLang="ko-KR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altLang="ko-KR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30" y="3852664"/>
                <a:ext cx="19223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1429516" y="4604404"/>
            <a:ext cx="3940043" cy="12080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84798" y="4497447"/>
                <a:ext cx="1509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− 1 </m:t>
                      </m:r>
                      <m:r>
                        <a:rPr lang="en-US" altLang="ko-KR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𝑡𝑖𝑚𝑒𝑠</m:t>
                      </m:r>
                    </m:oMath>
                  </m:oMathPara>
                </a14:m>
                <a:endParaRPr lang="ko-KR" alt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98" y="4497447"/>
                <a:ext cx="1509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26693" y="3751858"/>
                <a:ext cx="1687129" cy="78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93" y="3751858"/>
                <a:ext cx="1687129" cy="788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02501" y="5069908"/>
                <a:ext cx="2476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01" y="5069908"/>
                <a:ext cx="2476575" cy="276999"/>
              </a:xfrm>
              <a:prstGeom prst="rect">
                <a:avLst/>
              </a:prstGeom>
              <a:blipFill>
                <a:blip r:embed="rId8"/>
                <a:stretch>
                  <a:fillRect l="-2709" r="-295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7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Matrix-Chain Multiplication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Time complexity 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00391" y="2461932"/>
                <a:ext cx="1445076" cy="700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1" y="2461932"/>
                <a:ext cx="1445076" cy="700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523813" y="3340378"/>
                <a:ext cx="5964390" cy="78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∑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3" y="3340378"/>
                <a:ext cx="5964390" cy="78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431416" y="4130018"/>
                <a:ext cx="9273372" cy="878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sz="1600" dirty="0" smtClean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6" y="4130018"/>
                <a:ext cx="9273372" cy="8784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10159243" y="5126027"/>
                <a:ext cx="12247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243" y="5126027"/>
                <a:ext cx="1224791" cy="461665"/>
              </a:xfrm>
              <a:prstGeom prst="rect">
                <a:avLst/>
              </a:prstGeom>
              <a:blipFill>
                <a:blip r:embed="rId6"/>
                <a:stretch>
                  <a:fillRect r="-5500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371585" y="3596699"/>
                <a:ext cx="1239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585" y="3596699"/>
                <a:ext cx="1239185" cy="276999"/>
              </a:xfrm>
              <a:prstGeom prst="rect">
                <a:avLst/>
              </a:prstGeom>
              <a:blipFill>
                <a:blip r:embed="rId7"/>
                <a:stretch>
                  <a:fillRect l="-5882" r="-539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789955" y="2061633"/>
            <a:ext cx="8825658" cy="2677648"/>
          </a:xfrm>
        </p:spPr>
        <p:txBody>
          <a:bodyPr anchor="ctr" anchorCtr="1"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391" y="681134"/>
            <a:ext cx="8761413" cy="1008828"/>
          </a:xfrm>
        </p:spPr>
        <p:txBody>
          <a:bodyPr>
            <a:normAutofit/>
          </a:bodyPr>
          <a:lstStyle/>
          <a:p>
            <a:r>
              <a:rPr lang="en-US" altLang="ko-KR" dirty="0"/>
              <a:t>Dynamic Programming </a:t>
            </a:r>
            <a:br>
              <a:rPr lang="en-US" altLang="ko-KR" dirty="0"/>
            </a:br>
            <a:r>
              <a:rPr lang="en-US" altLang="ko-KR" sz="2400" dirty="0"/>
              <a:t>optimization problem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391" y="2612829"/>
            <a:ext cx="10676262" cy="3470729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</a:schemeClr>
                </a:solidFill>
              </a:rPr>
              <a:t>Dynamic Programming is typically used to solve optimization problems.</a:t>
            </a:r>
          </a:p>
          <a:p>
            <a:endParaRPr lang="en-US" altLang="ko-KR" sz="2000" b="1" dirty="0"/>
          </a:p>
          <a:p>
            <a:r>
              <a:rPr lang="en-US" altLang="ko-KR" sz="2400" b="1" dirty="0"/>
              <a:t>Optimization Problems</a:t>
            </a:r>
          </a:p>
          <a:p>
            <a:pPr lvl="1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Can have many possible solutions </a:t>
            </a:r>
            <a:r>
              <a:rPr lang="en-US" altLang="ko-KR" sz="2200" dirty="0"/>
              <a:t>( </a:t>
            </a:r>
            <a:r>
              <a:rPr lang="en-US" altLang="ko-KR" sz="2200" b="1" dirty="0"/>
              <a:t>Each Solution has a Value </a:t>
            </a:r>
            <a:r>
              <a:rPr lang="en-US" altLang="ko-KR" sz="2200" dirty="0"/>
              <a:t>).</a:t>
            </a:r>
          </a:p>
          <a:p>
            <a:pPr lvl="1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There may be </a:t>
            </a:r>
            <a:r>
              <a:rPr lang="en-US" altLang="ko-KR" sz="2200" b="1" dirty="0"/>
              <a:t>several solutions 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that achieve</a:t>
            </a:r>
            <a:r>
              <a:rPr lang="en-US" altLang="ko-KR" sz="2200" dirty="0"/>
              <a:t> </a:t>
            </a:r>
            <a:r>
              <a:rPr lang="en-US" altLang="ko-KR" sz="2200" b="1" dirty="0"/>
              <a:t>the optimal value.</a:t>
            </a:r>
          </a:p>
          <a:p>
            <a:pPr lvl="1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We can find </a:t>
            </a:r>
            <a:r>
              <a:rPr lang="en-US" altLang="ko-KR" sz="2200" b="1" dirty="0"/>
              <a:t>an optimal solution with the optimal value</a:t>
            </a: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(MAX or MIN).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9694427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Dynamic Programming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introduction : Difference between DP and Divide and Conquer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800391" y="2505007"/>
                <a:ext cx="4736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ko-KR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1" y="2505007"/>
                <a:ext cx="4736425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97521" y="2668914"/>
                <a:ext cx="431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800" i="0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21" y="2668914"/>
                <a:ext cx="4315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91156" y="3340861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156" y="3340861"/>
                <a:ext cx="4469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09043" y="3340861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3" y="3340861"/>
                <a:ext cx="4469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62126" y="4238836"/>
                <a:ext cx="4386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126" y="4238836"/>
                <a:ext cx="4386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2683" y="4238835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683" y="4238835"/>
                <a:ext cx="4469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32435" y="4238834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35" y="4238834"/>
                <a:ext cx="44691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88797" y="4238833"/>
                <a:ext cx="4386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97" y="4238833"/>
                <a:ext cx="4386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000987" y="5367282"/>
                <a:ext cx="4386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987" y="5367282"/>
                <a:ext cx="4386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51544" y="5367281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44" y="5367281"/>
                <a:ext cx="44691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>
            <a:stCxn id="11" idx="2"/>
            <a:endCxn id="12" idx="0"/>
          </p:cNvCxnSpPr>
          <p:nvPr/>
        </p:nvCxnSpPr>
        <p:spPr>
          <a:xfrm flipH="1">
            <a:off x="8314615" y="3099801"/>
            <a:ext cx="998702" cy="24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2"/>
            <a:endCxn id="13" idx="0"/>
          </p:cNvCxnSpPr>
          <p:nvPr/>
        </p:nvCxnSpPr>
        <p:spPr>
          <a:xfrm>
            <a:off x="9313317" y="3099801"/>
            <a:ext cx="919185" cy="24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2"/>
            <a:endCxn id="16" idx="0"/>
          </p:cNvCxnSpPr>
          <p:nvPr/>
        </p:nvCxnSpPr>
        <p:spPr>
          <a:xfrm flipH="1">
            <a:off x="7755894" y="3771748"/>
            <a:ext cx="558721" cy="46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2"/>
            <a:endCxn id="17" idx="0"/>
          </p:cNvCxnSpPr>
          <p:nvPr/>
        </p:nvCxnSpPr>
        <p:spPr>
          <a:xfrm>
            <a:off x="8314615" y="3771748"/>
            <a:ext cx="393505" cy="46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3" idx="2"/>
            <a:endCxn id="14" idx="0"/>
          </p:cNvCxnSpPr>
          <p:nvPr/>
        </p:nvCxnSpPr>
        <p:spPr>
          <a:xfrm flipH="1">
            <a:off x="9781449" y="3771748"/>
            <a:ext cx="451053" cy="46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3" idx="2"/>
            <a:endCxn id="15" idx="0"/>
          </p:cNvCxnSpPr>
          <p:nvPr/>
        </p:nvCxnSpPr>
        <p:spPr>
          <a:xfrm>
            <a:off x="10232502" y="3771748"/>
            <a:ext cx="603640" cy="46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2"/>
            <a:endCxn id="19" idx="0"/>
          </p:cNvCxnSpPr>
          <p:nvPr/>
        </p:nvCxnSpPr>
        <p:spPr>
          <a:xfrm flipH="1">
            <a:off x="7220310" y="4669721"/>
            <a:ext cx="535584" cy="69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0" idx="0"/>
          </p:cNvCxnSpPr>
          <p:nvPr/>
        </p:nvCxnSpPr>
        <p:spPr>
          <a:xfrm>
            <a:off x="7755894" y="4669721"/>
            <a:ext cx="519109" cy="69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666394" y="5860914"/>
            <a:ext cx="230388" cy="243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6782" y="579816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Need to be </a:t>
            </a:r>
            <a:r>
              <a:rPr lang="en-US" altLang="ko-KR" dirty="0" err="1">
                <a:latin typeface="Arial" panose="020B0604020202020204" pitchFamily="34" charset="0"/>
              </a:rPr>
              <a:t>recomputated</a:t>
            </a:r>
            <a:endParaRPr lang="ko-KR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53316" y="3884890"/>
                <a:ext cx="56261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Arial" panose="020B0604020202020204" pitchFamily="34" charset="0"/>
                  </a:rPr>
                  <a:t>To know the answer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Arial" panose="020B0604020202020204" pitchFamily="34" charset="0"/>
                  </a:rPr>
                  <a:t>, </a:t>
                </a:r>
                <a:r>
                  <a:rPr lang="en-US" altLang="ko-KR" sz="2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We should calculate </a:t>
                </a:r>
              </a:p>
              <a:p>
                <a:r>
                  <a:rPr lang="en-US" altLang="ko-KR" sz="2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Again.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16" y="3884890"/>
                <a:ext cx="5626156" cy="707886"/>
              </a:xfrm>
              <a:prstGeom prst="rect">
                <a:avLst/>
              </a:prstGeom>
              <a:blipFill>
                <a:blip r:embed="rId13"/>
                <a:stretch>
                  <a:fillRect l="-1192" t="-3448" r="-108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0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00391" y="833659"/>
            <a:ext cx="9694427" cy="706964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Dynamic Programming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introduction : Difference between DP and Divide and Conquer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96879" y="2511114"/>
                <a:ext cx="4736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ko-KR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ko-KR" alt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0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79" y="2511114"/>
                <a:ext cx="4736425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228660" y="2445660"/>
                <a:ext cx="431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800" i="0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660" y="2445660"/>
                <a:ext cx="4315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22295" y="3117607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95" y="3117607"/>
                <a:ext cx="4469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140182" y="3117607"/>
                <a:ext cx="7707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182" y="3117607"/>
                <a:ext cx="77072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693265" y="4015582"/>
                <a:ext cx="7707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265" y="4015582"/>
                <a:ext cx="77072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743822" y="4015581"/>
                <a:ext cx="7707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822" y="4015581"/>
                <a:ext cx="77072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800880" y="3993388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0" y="3993388"/>
                <a:ext cx="44691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619936" y="4015579"/>
                <a:ext cx="7707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36" y="4015579"/>
                <a:ext cx="77072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230699" y="4681998"/>
                <a:ext cx="4386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699" y="4681998"/>
                <a:ext cx="4386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104720" y="4675920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20" y="4675920"/>
                <a:ext cx="44691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>
            <a:stCxn id="11" idx="2"/>
            <a:endCxn id="12" idx="0"/>
          </p:cNvCxnSpPr>
          <p:nvPr/>
        </p:nvCxnSpPr>
        <p:spPr>
          <a:xfrm flipH="1">
            <a:off x="8445754" y="2876547"/>
            <a:ext cx="998702" cy="24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2"/>
            <a:endCxn id="13" idx="0"/>
          </p:cNvCxnSpPr>
          <p:nvPr/>
        </p:nvCxnSpPr>
        <p:spPr>
          <a:xfrm>
            <a:off x="9444456" y="2876547"/>
            <a:ext cx="1081088" cy="24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2"/>
            <a:endCxn id="16" idx="0"/>
          </p:cNvCxnSpPr>
          <p:nvPr/>
        </p:nvCxnSpPr>
        <p:spPr>
          <a:xfrm flipH="1">
            <a:off x="8024339" y="3548494"/>
            <a:ext cx="421415" cy="44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2"/>
            <a:endCxn id="17" idx="0"/>
          </p:cNvCxnSpPr>
          <p:nvPr/>
        </p:nvCxnSpPr>
        <p:spPr>
          <a:xfrm>
            <a:off x="8445754" y="3548494"/>
            <a:ext cx="559544" cy="46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3" idx="2"/>
            <a:endCxn id="14" idx="0"/>
          </p:cNvCxnSpPr>
          <p:nvPr/>
        </p:nvCxnSpPr>
        <p:spPr>
          <a:xfrm flipH="1">
            <a:off x="10078627" y="3548494"/>
            <a:ext cx="446917" cy="46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3" idx="2"/>
            <a:endCxn id="15" idx="0"/>
          </p:cNvCxnSpPr>
          <p:nvPr/>
        </p:nvCxnSpPr>
        <p:spPr>
          <a:xfrm>
            <a:off x="10525544" y="3548494"/>
            <a:ext cx="603640" cy="46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311419"/>
                  </p:ext>
                </p:extLst>
              </p:nvPr>
            </p:nvGraphicFramePr>
            <p:xfrm>
              <a:off x="2718367" y="5533699"/>
              <a:ext cx="31115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7167">
                      <a:extLst>
                        <a:ext uri="{9D8B030D-6E8A-4147-A177-3AD203B41FA5}">
                          <a16:colId xmlns:a16="http://schemas.microsoft.com/office/drawing/2014/main" val="833871195"/>
                        </a:ext>
                      </a:extLst>
                    </a:gridCol>
                    <a:gridCol w="1037167">
                      <a:extLst>
                        <a:ext uri="{9D8B030D-6E8A-4147-A177-3AD203B41FA5}">
                          <a16:colId xmlns:a16="http://schemas.microsoft.com/office/drawing/2014/main" val="3751280502"/>
                        </a:ext>
                      </a:extLst>
                    </a:gridCol>
                    <a:gridCol w="1037167">
                      <a:extLst>
                        <a:ext uri="{9D8B030D-6E8A-4147-A177-3AD203B41FA5}">
                          <a16:colId xmlns:a16="http://schemas.microsoft.com/office/drawing/2014/main" val="38311681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800" b="0" i="0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800" b="0" i="0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800" b="0" i="0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293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311419"/>
                  </p:ext>
                </p:extLst>
              </p:nvPr>
            </p:nvGraphicFramePr>
            <p:xfrm>
              <a:off x="2718367" y="5533699"/>
              <a:ext cx="31115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7167">
                      <a:extLst>
                        <a:ext uri="{9D8B030D-6E8A-4147-A177-3AD203B41FA5}">
                          <a16:colId xmlns:a16="http://schemas.microsoft.com/office/drawing/2014/main" val="833871195"/>
                        </a:ext>
                      </a:extLst>
                    </a:gridCol>
                    <a:gridCol w="1037167">
                      <a:extLst>
                        <a:ext uri="{9D8B030D-6E8A-4147-A177-3AD203B41FA5}">
                          <a16:colId xmlns:a16="http://schemas.microsoft.com/office/drawing/2014/main" val="3751280502"/>
                        </a:ext>
                      </a:extLst>
                    </a:gridCol>
                    <a:gridCol w="1037167">
                      <a:extLst>
                        <a:ext uri="{9D8B030D-6E8A-4147-A177-3AD203B41FA5}">
                          <a16:colId xmlns:a16="http://schemas.microsoft.com/office/drawing/2014/main" val="38311681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85" t="-1613" r="-2005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1176" t="-1613" r="-1017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0000" t="-1613" r="-117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2938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1179" y="5504429"/>
                <a:ext cx="11269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Table(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)</a:t>
                </a:r>
                <a:endParaRPr lang="ko-KR" altLang="en-US" sz="20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9" y="5504429"/>
                <a:ext cx="1126912" cy="400110"/>
              </a:xfrm>
              <a:prstGeom prst="rect">
                <a:avLst/>
              </a:prstGeom>
              <a:blipFill>
                <a:blip r:embed="rId14"/>
                <a:stretch>
                  <a:fillRect l="-5405" t="-7576" r="-5405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꺾인 연결선 22"/>
          <p:cNvCxnSpPr>
            <a:stCxn id="16" idx="1"/>
            <a:endCxn id="2" idx="3"/>
          </p:cNvCxnSpPr>
          <p:nvPr/>
        </p:nvCxnSpPr>
        <p:spPr>
          <a:xfrm rot="10800000" flipV="1">
            <a:off x="5829868" y="4208831"/>
            <a:ext cx="1971012" cy="151028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6" idx="2"/>
            <a:endCxn id="19" idx="0"/>
          </p:cNvCxnSpPr>
          <p:nvPr/>
        </p:nvCxnSpPr>
        <p:spPr>
          <a:xfrm flipH="1">
            <a:off x="7450022" y="4424275"/>
            <a:ext cx="574317" cy="25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6" idx="2"/>
            <a:endCxn id="20" idx="0"/>
          </p:cNvCxnSpPr>
          <p:nvPr/>
        </p:nvCxnSpPr>
        <p:spPr>
          <a:xfrm>
            <a:off x="8024339" y="4424275"/>
            <a:ext cx="303840" cy="25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9" idx="2"/>
            <a:endCxn id="2" idx="2"/>
          </p:cNvCxnSpPr>
          <p:nvPr/>
        </p:nvCxnSpPr>
        <p:spPr>
          <a:xfrm rot="5400000">
            <a:off x="5466243" y="3920760"/>
            <a:ext cx="791654" cy="3175905"/>
          </a:xfrm>
          <a:prstGeom prst="bentConnector3">
            <a:avLst>
              <a:gd name="adj1" fmla="val 1288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0" idx="2"/>
            <a:endCxn id="2" idx="1"/>
          </p:cNvCxnSpPr>
          <p:nvPr/>
        </p:nvCxnSpPr>
        <p:spPr>
          <a:xfrm rot="5400000">
            <a:off x="5217117" y="2608057"/>
            <a:ext cx="612312" cy="5609812"/>
          </a:xfrm>
          <a:prstGeom prst="bentConnector4">
            <a:avLst>
              <a:gd name="adj1" fmla="val 34859"/>
              <a:gd name="adj2" fmla="val 10407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57397" y="3575656"/>
            <a:ext cx="535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Arial" panose="020B0604020202020204" pitchFamily="34" charset="0"/>
              </a:rPr>
              <a:t>Once</a:t>
            </a:r>
            <a:r>
              <a:rPr lang="en-US" altLang="ko-KR" sz="2000" dirty="0">
                <a:latin typeface="Arial" panose="020B0604020202020204" pitchFamily="34" charset="0"/>
              </a:rPr>
              <a:t> We calculate a </a:t>
            </a:r>
            <a:r>
              <a:rPr lang="en-US" altLang="ko-KR" sz="2000" b="1" dirty="0" err="1">
                <a:latin typeface="Arial" panose="020B0604020202020204" pitchFamily="34" charset="0"/>
              </a:rPr>
              <a:t>subproblem</a:t>
            </a:r>
            <a:r>
              <a:rPr lang="en-US" altLang="ko-KR" sz="2000" b="1" dirty="0">
                <a:latin typeface="Arial" panose="020B0604020202020204" pitchFamily="34" charset="0"/>
              </a:rPr>
              <a:t>. </a:t>
            </a:r>
          </a:p>
          <a:p>
            <a:r>
              <a:rPr lang="en-US" altLang="ko-KR" sz="2000" dirty="0">
                <a:latin typeface="Arial" panose="020B0604020202020204" pitchFamily="34" charset="0"/>
              </a:rPr>
              <a:t>We can just </a:t>
            </a:r>
            <a:r>
              <a:rPr lang="en-US" altLang="ko-KR" sz="2000" b="1" dirty="0">
                <a:latin typeface="Arial" panose="020B0604020202020204" pitchFamily="34" charset="0"/>
              </a:rPr>
              <a:t>bring the answer </a:t>
            </a:r>
            <a:r>
              <a:rPr lang="en-US" altLang="ko-KR" sz="2000" dirty="0">
                <a:latin typeface="Arial" panose="020B0604020202020204" pitchFamily="34" charset="0"/>
              </a:rPr>
              <a:t>form the table!</a:t>
            </a:r>
          </a:p>
        </p:txBody>
      </p:sp>
    </p:spTree>
    <p:extLst>
      <p:ext uri="{BB962C8B-B14F-4D97-AF65-F5344CB8AC3E}">
        <p14:creationId xmlns:p14="http://schemas.microsoft.com/office/powerpoint/2010/main" val="39044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391" y="681134"/>
            <a:ext cx="8761413" cy="1008828"/>
          </a:xfrm>
        </p:spPr>
        <p:txBody>
          <a:bodyPr>
            <a:normAutofit/>
          </a:bodyPr>
          <a:lstStyle/>
          <a:p>
            <a:r>
              <a:rPr lang="en-US" altLang="ko-KR" dirty="0"/>
              <a:t>Dynamic Programming </a:t>
            </a:r>
            <a:br>
              <a:rPr lang="en-US" altLang="ko-KR" dirty="0"/>
            </a:br>
            <a:r>
              <a:rPr lang="en-US" altLang="ko-KR" sz="2400" dirty="0"/>
              <a:t>Elements of 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477" y="2612829"/>
            <a:ext cx="10676262" cy="3470729"/>
          </a:xfrm>
        </p:spPr>
        <p:txBody>
          <a:bodyPr>
            <a:noAutofit/>
          </a:bodyPr>
          <a:lstStyle/>
          <a:p>
            <a:pPr lvl="1"/>
            <a:r>
              <a:rPr lang="en-US" altLang="ko-KR" sz="2200" b="1" dirty="0"/>
              <a:t>We can use Dynamic Programming Strategy when the problem has </a:t>
            </a:r>
            <a:endParaRPr lang="en-US" altLang="ko-KR" sz="2800" dirty="0"/>
          </a:p>
          <a:p>
            <a:pPr marL="457200" lvl="1" indent="0">
              <a:buNone/>
            </a:pPr>
            <a:endParaRPr lang="en-US" altLang="ko-KR" sz="2400" b="1" i="1" dirty="0"/>
          </a:p>
          <a:p>
            <a:pPr lvl="2"/>
            <a:r>
              <a:rPr lang="en-US" altLang="ko-KR" sz="2200" i="1" dirty="0"/>
              <a:t>Optimal Substructure</a:t>
            </a:r>
          </a:p>
          <a:p>
            <a:pPr marL="914400" lvl="2" indent="0">
              <a:buNone/>
            </a:pPr>
            <a:endParaRPr lang="en-US" altLang="ko-KR" sz="2200" b="1" i="1" dirty="0"/>
          </a:p>
          <a:p>
            <a:pPr lvl="2"/>
            <a:r>
              <a:rPr lang="en-US" altLang="ko-KR" sz="2200" i="1" dirty="0"/>
              <a:t>Overlapping </a:t>
            </a:r>
            <a:r>
              <a:rPr lang="en-US" altLang="ko-KR" sz="2200" i="1" dirty="0" err="1"/>
              <a:t>Subproblems</a:t>
            </a:r>
            <a:endParaRPr lang="en-US" altLang="ko-KR" sz="2200" i="1" dirty="0"/>
          </a:p>
          <a:p>
            <a:pPr lvl="2"/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391" y="681134"/>
            <a:ext cx="8761413" cy="1008828"/>
          </a:xfrm>
        </p:spPr>
        <p:txBody>
          <a:bodyPr>
            <a:normAutofit/>
          </a:bodyPr>
          <a:lstStyle/>
          <a:p>
            <a:r>
              <a:rPr lang="en-US" altLang="ko-KR" dirty="0"/>
              <a:t>Dynamic Programming </a:t>
            </a:r>
            <a:br>
              <a:rPr lang="en-US" altLang="ko-KR" dirty="0"/>
            </a:br>
            <a:r>
              <a:rPr lang="en-US" altLang="ko-KR" sz="2400" dirty="0"/>
              <a:t>Elements of Dynamic Programming : Optimal Substructure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5181" y="3002591"/>
            <a:ext cx="10819681" cy="2189283"/>
          </a:xfrm>
        </p:spPr>
        <p:txBody>
          <a:bodyPr>
            <a:noAutofit/>
          </a:bodyPr>
          <a:lstStyle/>
          <a:p>
            <a:pPr lvl="1"/>
            <a:r>
              <a:rPr lang="en-US" altLang="ko-KR" sz="2400" b="1" dirty="0"/>
              <a:t>Optimal Substructure</a:t>
            </a:r>
          </a:p>
          <a:p>
            <a:pPr lvl="2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An optimal solution of the original problem </a:t>
            </a:r>
            <a:r>
              <a:rPr lang="en-US" altLang="ko-KR" sz="2000" b="1" dirty="0">
                <a:solidFill>
                  <a:schemeClr val="tx1"/>
                </a:solidFill>
              </a:rPr>
              <a:t>contains </a:t>
            </a:r>
            <a:r>
              <a:rPr lang="en-US" altLang="ko-KR" sz="2000" dirty="0" smtClean="0">
                <a:solidFill>
                  <a:schemeClr val="tx1">
                    <a:lumMod val="85000"/>
                  </a:schemeClr>
                </a:solidFill>
              </a:rPr>
              <a:t>its </a:t>
            </a:r>
            <a:r>
              <a:rPr lang="en-US" altLang="ko-KR" sz="2000" dirty="0" err="1" smtClean="0">
                <a:solidFill>
                  <a:schemeClr val="tx1">
                    <a:lumMod val="85000"/>
                  </a:schemeClr>
                </a:solidFill>
              </a:rPr>
              <a:t>subproblems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’ optimal solutions.</a:t>
            </a:r>
          </a:p>
          <a:p>
            <a:pPr lvl="2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This property makes it possible to </a:t>
            </a:r>
            <a:r>
              <a:rPr lang="en-US" altLang="ko-KR" sz="2000" dirty="0">
                <a:solidFill>
                  <a:schemeClr val="accent2"/>
                </a:solidFill>
              </a:rPr>
              <a:t>construct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 an optimal solution </a:t>
            </a:r>
            <a:r>
              <a:rPr lang="en-US" altLang="ko-KR" sz="2000" dirty="0">
                <a:solidFill>
                  <a:schemeClr val="accent2"/>
                </a:solidFill>
              </a:rPr>
              <a:t>with </a:t>
            </a:r>
            <a:r>
              <a:rPr lang="en-US" altLang="ko-KR" sz="2000" dirty="0" err="1">
                <a:solidFill>
                  <a:schemeClr val="accent2"/>
                </a:solidFill>
              </a:rPr>
              <a:t>subsolutions</a:t>
            </a:r>
            <a:r>
              <a:rPr lang="en-US" altLang="ko-KR" sz="2000" dirty="0">
                <a:solidFill>
                  <a:schemeClr val="accent2"/>
                </a:solidFill>
              </a:rPr>
              <a:t> of the original problem.  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391" y="681134"/>
            <a:ext cx="8761413" cy="1008828"/>
          </a:xfrm>
        </p:spPr>
        <p:txBody>
          <a:bodyPr>
            <a:normAutofit/>
          </a:bodyPr>
          <a:lstStyle/>
          <a:p>
            <a:r>
              <a:rPr lang="en-US" altLang="ko-KR" dirty="0"/>
              <a:t>Dynamic Programming </a:t>
            </a:r>
            <a:br>
              <a:rPr lang="en-US" altLang="ko-KR" dirty="0"/>
            </a:br>
            <a:r>
              <a:rPr lang="en-US" altLang="ko-KR" sz="2400" dirty="0"/>
              <a:t>Elements of Dynamic Programming : Optimal Substructure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3539" y="3571135"/>
                <a:ext cx="566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is not an optimal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subsolution</a:t>
                </a:r>
                <a:r>
                  <a:rPr lang="en-US" altLang="ko-KR" dirty="0">
                    <a:latin typeface="Arial" panose="020B0604020202020204" pitchFamily="34" charset="0"/>
                  </a:rPr>
                  <a:t> but,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is optimal.</a:t>
                </a:r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9" y="3571135"/>
                <a:ext cx="5660589" cy="369332"/>
              </a:xfrm>
              <a:prstGeom prst="rect">
                <a:avLst/>
              </a:prstGeom>
              <a:blipFill>
                <a:blip r:embed="rId3"/>
                <a:stretch>
                  <a:fillRect l="-9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5205" y="5838484"/>
                <a:ext cx="9918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Because All sub-solutions of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’ are optimal,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’ must be more optimal than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</a:rPr>
                  <a:t>It is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contradiction.</a:t>
                </a:r>
                <a:endParaRPr lang="ko-KR" altLang="en-US" b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5" y="5838484"/>
                <a:ext cx="9918934" cy="369332"/>
              </a:xfrm>
              <a:prstGeom prst="rect">
                <a:avLst/>
              </a:prstGeom>
              <a:blipFill>
                <a:blip r:embed="rId4"/>
                <a:stretch>
                  <a:fillRect l="-55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9220" y="2521293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Assume that an optimal solution means a solution that have the minimum value.</a:t>
            </a:r>
            <a:endParaRPr lang="ko-KR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17358" y="2992072"/>
                <a:ext cx="66389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𝑜𝑝𝑡𝑖𝑚𝑎𝑙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𝑜𝑝𝑡𝑖𝑚𝑎𝑙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𝑠𝑢𝑏𝑠𝑜𝑙𝑢𝑡𝑖𝑜𝑛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>
                    <a:latin typeface="Arial" panose="020B0604020202020204" pitchFamily="34" charset="0"/>
                  </a:rPr>
                  <a:t> </a:t>
                </a:r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8" y="2992072"/>
                <a:ext cx="6638997" cy="430887"/>
              </a:xfrm>
              <a:prstGeom prst="rect">
                <a:avLst/>
              </a:prstGeom>
              <a:blipFill>
                <a:blip r:embed="rId5"/>
                <a:stretch>
                  <a:fillRect l="-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0391" y="4123539"/>
                <a:ext cx="20526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1" y="4123539"/>
                <a:ext cx="205267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3539" y="4693460"/>
                <a:ext cx="6628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is a solution that the all of its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subsolutions</a:t>
                </a:r>
                <a:r>
                  <a:rPr lang="en-US" altLang="ko-KR" dirty="0">
                    <a:latin typeface="Arial" panose="020B0604020202020204" pitchFamily="34" charset="0"/>
                  </a:rPr>
                  <a:t> are optimal.  </a:t>
                </a:r>
                <a:endParaRPr lang="ko-KR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9" y="4693460"/>
                <a:ext cx="6628033" cy="369332"/>
              </a:xfrm>
              <a:prstGeom prst="rect">
                <a:avLst/>
              </a:prstGeom>
              <a:blipFill>
                <a:blip r:embed="rId7"/>
                <a:stretch>
                  <a:fillRect l="-828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7358" y="5235194"/>
                <a:ext cx="11314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8" y="5235194"/>
                <a:ext cx="113140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391" y="596070"/>
            <a:ext cx="8845896" cy="1190780"/>
          </a:xfrm>
        </p:spPr>
        <p:txBody>
          <a:bodyPr>
            <a:normAutofit/>
          </a:bodyPr>
          <a:lstStyle/>
          <a:p>
            <a:r>
              <a:rPr lang="en-US" altLang="ko-KR" dirty="0"/>
              <a:t>Dynamic Programming </a:t>
            </a:r>
            <a:br>
              <a:rPr lang="en-US" altLang="ko-KR" dirty="0"/>
            </a:br>
            <a:r>
              <a:rPr lang="en-US" altLang="ko-KR" sz="2400" dirty="0"/>
              <a:t>Elements of Dynamic Programming : Overlapping Subproblems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708" y="2466145"/>
            <a:ext cx="10676262" cy="1852514"/>
          </a:xfrm>
        </p:spPr>
        <p:txBody>
          <a:bodyPr>
            <a:noAutofit/>
          </a:bodyPr>
          <a:lstStyle/>
          <a:p>
            <a:pPr lvl="1"/>
            <a:r>
              <a:rPr lang="en-US" altLang="ko-KR" sz="2400" b="1" dirty="0"/>
              <a:t>Overlapping </a:t>
            </a:r>
            <a:r>
              <a:rPr lang="en-US" altLang="ko-KR" sz="2400" b="1" dirty="0" err="1"/>
              <a:t>Subproblems</a:t>
            </a:r>
            <a:endParaRPr lang="en-US" altLang="ko-KR" sz="2400" b="1" dirty="0"/>
          </a:p>
          <a:p>
            <a:pPr lvl="2">
              <a:buFontTx/>
              <a:buChar char="-"/>
            </a:pPr>
            <a:r>
              <a:rPr lang="en-US" altLang="ko-KR" sz="2000" dirty="0"/>
              <a:t>Recursive algorithm </a:t>
            </a:r>
            <a:r>
              <a:rPr lang="en-US" altLang="ko-KR" sz="2000" dirty="0">
                <a:solidFill>
                  <a:schemeClr val="accent2"/>
                </a:solidFill>
              </a:rPr>
              <a:t>revisits</a:t>
            </a:r>
            <a:r>
              <a:rPr lang="en-US" altLang="ko-KR" sz="2000" dirty="0"/>
              <a:t> </a:t>
            </a:r>
            <a:r>
              <a:rPr lang="en-US" altLang="ko-KR" sz="2000" b="1" dirty="0"/>
              <a:t>duplicated </a:t>
            </a:r>
            <a:r>
              <a:rPr lang="en-US" altLang="ko-KR" sz="2000" b="1" dirty="0" err="1"/>
              <a:t>subproblems</a:t>
            </a:r>
            <a:r>
              <a:rPr lang="en-US" altLang="ko-KR" sz="2000" b="1" dirty="0"/>
              <a:t> </a:t>
            </a:r>
            <a:r>
              <a:rPr lang="en-US" altLang="ko-KR" sz="2000" dirty="0"/>
              <a:t>repeatedly.</a:t>
            </a:r>
          </a:p>
          <a:p>
            <a:pPr lvl="2">
              <a:buFontTx/>
              <a:buChar char="-"/>
            </a:pPr>
            <a:r>
              <a:rPr lang="en-US" altLang="ko-KR" sz="2000" dirty="0"/>
              <a:t>This property makes it possible to </a:t>
            </a:r>
            <a:r>
              <a:rPr lang="en-US" altLang="ko-KR" sz="2000" dirty="0">
                <a:solidFill>
                  <a:schemeClr val="accent2"/>
                </a:solidFill>
              </a:rPr>
              <a:t>recycle the value </a:t>
            </a:r>
            <a:r>
              <a:rPr lang="en-US" altLang="ko-KR" sz="2000" dirty="0">
                <a:solidFill>
                  <a:schemeClr val="tx1"/>
                </a:solidFill>
              </a:rPr>
              <a:t>that</a:t>
            </a:r>
            <a:r>
              <a:rPr lang="en-US" altLang="ko-KR" sz="2000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we </a:t>
            </a:r>
            <a:r>
              <a:rPr lang="en-US" altLang="ko-KR" sz="2000" dirty="0">
                <a:solidFill>
                  <a:schemeClr val="accent2"/>
                </a:solidFill>
              </a:rPr>
              <a:t>already calculated </a:t>
            </a:r>
            <a:r>
              <a:rPr lang="en-US" altLang="ko-KR" sz="2000" dirty="0"/>
              <a:t>for </a:t>
            </a:r>
          </a:p>
          <a:p>
            <a:pPr marL="914400" lvl="2" indent="0">
              <a:buNone/>
            </a:pPr>
            <a:r>
              <a:rPr lang="en-US" altLang="ko-KR" sz="2000" dirty="0" err="1"/>
              <a:t>subproblems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EEEB-0934-4EB8-B37E-C7E3A86216B9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30491" y="4240943"/>
                <a:ext cx="431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800" i="0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91" y="4240943"/>
                <a:ext cx="4315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24126" y="4912890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26" y="4912890"/>
                <a:ext cx="44691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42013" y="4912890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013" y="4912890"/>
                <a:ext cx="4469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70104" y="5829340"/>
                <a:ext cx="4386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104" y="5829340"/>
                <a:ext cx="4386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45653" y="5810864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653" y="5810864"/>
                <a:ext cx="44691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65405" y="5810863"/>
                <a:ext cx="4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405" y="5810863"/>
                <a:ext cx="4469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21767" y="5834677"/>
                <a:ext cx="4386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767" y="5834677"/>
                <a:ext cx="4386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>
            <a:stCxn id="6" idx="2"/>
            <a:endCxn id="7" idx="0"/>
          </p:cNvCxnSpPr>
          <p:nvPr/>
        </p:nvCxnSpPr>
        <p:spPr>
          <a:xfrm flipH="1">
            <a:off x="8647585" y="4671830"/>
            <a:ext cx="998702" cy="24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  <a:endCxn id="8" idx="0"/>
          </p:cNvCxnSpPr>
          <p:nvPr/>
        </p:nvCxnSpPr>
        <p:spPr>
          <a:xfrm>
            <a:off x="9646287" y="4671830"/>
            <a:ext cx="919185" cy="24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2"/>
            <a:endCxn id="11" idx="0"/>
          </p:cNvCxnSpPr>
          <p:nvPr/>
        </p:nvCxnSpPr>
        <p:spPr>
          <a:xfrm flipH="1">
            <a:off x="8088864" y="5343777"/>
            <a:ext cx="558721" cy="46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2" idx="0"/>
          </p:cNvCxnSpPr>
          <p:nvPr/>
        </p:nvCxnSpPr>
        <p:spPr>
          <a:xfrm>
            <a:off x="8647585" y="5343777"/>
            <a:ext cx="393505" cy="49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2"/>
            <a:endCxn id="9" idx="0"/>
          </p:cNvCxnSpPr>
          <p:nvPr/>
        </p:nvCxnSpPr>
        <p:spPr>
          <a:xfrm flipH="1">
            <a:off x="10189427" y="5343777"/>
            <a:ext cx="376045" cy="48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2"/>
            <a:endCxn id="10" idx="0"/>
          </p:cNvCxnSpPr>
          <p:nvPr/>
        </p:nvCxnSpPr>
        <p:spPr>
          <a:xfrm>
            <a:off x="10565472" y="5343777"/>
            <a:ext cx="603640" cy="46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11" idx="1"/>
          </p:cNvCxnSpPr>
          <p:nvPr/>
        </p:nvCxnSpPr>
        <p:spPr>
          <a:xfrm flipH="1">
            <a:off x="7865405" y="5128334"/>
            <a:ext cx="2923525" cy="897973"/>
          </a:xfrm>
          <a:prstGeom prst="bentConnector5">
            <a:avLst>
              <a:gd name="adj1" fmla="val -7819"/>
              <a:gd name="adj2" fmla="val -117375"/>
              <a:gd name="adj3" fmla="val 107819"/>
            </a:avLst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72591" y="49128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</a:rPr>
              <a:t>Same </a:t>
            </a:r>
            <a:r>
              <a:rPr lang="en-US" altLang="ko-KR" b="1" dirty="0" err="1">
                <a:latin typeface="Arial" panose="020B0604020202020204" pitchFamily="34" charset="0"/>
              </a:rPr>
              <a:t>subproblems</a:t>
            </a:r>
            <a:endParaRPr lang="ko-KR" altLang="en-US" b="1" dirty="0">
              <a:latin typeface="Arial" panose="020B0604020202020204" pitchFamily="34" charset="0"/>
            </a:endParaRPr>
          </a:p>
        </p:txBody>
      </p:sp>
      <p:cxnSp>
        <p:nvCxnSpPr>
          <p:cNvPr id="31" name="직선 연결선 30"/>
          <p:cNvCxnSpPr>
            <a:stCxn id="12" idx="3"/>
            <a:endCxn id="9" idx="1"/>
          </p:cNvCxnSpPr>
          <p:nvPr/>
        </p:nvCxnSpPr>
        <p:spPr>
          <a:xfrm flipV="1">
            <a:off x="9260412" y="6044784"/>
            <a:ext cx="709692" cy="53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1874</TotalTime>
  <Words>3101</Words>
  <Application>Microsoft Office PowerPoint</Application>
  <PresentationFormat>와이드스크린</PresentationFormat>
  <Paragraphs>605</Paragraphs>
  <Slides>37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Cambria Math</vt:lpstr>
      <vt:lpstr>Century Gothic</vt:lpstr>
      <vt:lpstr>Wingdings 3</vt:lpstr>
      <vt:lpstr>이온(회의실)</vt:lpstr>
      <vt:lpstr>Dynamic Programming</vt:lpstr>
      <vt:lpstr>Contents</vt:lpstr>
      <vt:lpstr>Dynamic Programming  introduction</vt:lpstr>
      <vt:lpstr>Dynamic Programming  introduction : Difference between DP and Divide and Conquer</vt:lpstr>
      <vt:lpstr>Dynamic Programming  introduction : Difference between DP and Divide and Conquer</vt:lpstr>
      <vt:lpstr>Dynamic Programming  Elements of Dynamic Programming</vt:lpstr>
      <vt:lpstr>Dynamic Programming  Elements of Dynamic Programming : Optimal Substructure</vt:lpstr>
      <vt:lpstr>Dynamic Programming  Elements of Dynamic Programming : Optimal Substructure</vt:lpstr>
      <vt:lpstr>Dynamic Programming  Elements of Dynamic Programming : Overlapping Subproblems </vt:lpstr>
      <vt:lpstr>Dynamic Programming  Developing Dynamic Programing Algorithm</vt:lpstr>
      <vt:lpstr>Matrix-Chain Multiplication  Problem Definition</vt:lpstr>
      <vt:lpstr>Matrix-Chain Multiplication  Problem Definition : Scalar Multiplications in Matrix product</vt:lpstr>
      <vt:lpstr>Matrix-Chain Multiplication  Problem Definition : Difference depends on Multiplication Order</vt:lpstr>
      <vt:lpstr>Matrix-Chain Multiplication  Problem Definition : Difference depends on Multiplication Order</vt:lpstr>
      <vt:lpstr>Matrix-Chain Multiplication  Problem Definition : Difference depends on Multiplication Order</vt:lpstr>
      <vt:lpstr>Matrix-Chain Multiplication  Problem Definition : Difference depends on Multiplication Order</vt:lpstr>
      <vt:lpstr>Matrix-Chain Multiplication  Problem Definition : Difference depends on Multiplication Order</vt:lpstr>
      <vt:lpstr>Matrix-Chain Multiplication  Problem Definition : Difference depends on Multiplication Order</vt:lpstr>
      <vt:lpstr>Matrix-Chain Multiplication  Solving problem with brute force</vt:lpstr>
      <vt:lpstr>Matrix-Chain Multiplication  Solving problem with brute force</vt:lpstr>
      <vt:lpstr>Matrix-Chain Multiplication  Solving problem with brute force: time complexity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Solving problem with Dynamic Programming</vt:lpstr>
      <vt:lpstr>Matrix-Chain Multiplication  Time complexity </vt:lpstr>
      <vt:lpstr>Matrix-Chain Multiplication  Time complexity </vt:lpstr>
      <vt:lpstr>Thank you!</vt:lpstr>
      <vt:lpstr>Dynamic Programming  optimization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heo</dc:creator>
  <cp:lastModifiedBy>heo</cp:lastModifiedBy>
  <cp:revision>121</cp:revision>
  <dcterms:created xsi:type="dcterms:W3CDTF">2023-01-16T02:58:22Z</dcterms:created>
  <dcterms:modified xsi:type="dcterms:W3CDTF">2023-01-19T05:54:52Z</dcterms:modified>
</cp:coreProperties>
</file>